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982" r:id="rId2"/>
    <p:sldId id="986" r:id="rId3"/>
    <p:sldId id="990" r:id="rId4"/>
    <p:sldId id="975" r:id="rId5"/>
    <p:sldId id="1052" r:id="rId6"/>
    <p:sldId id="929" r:id="rId7"/>
    <p:sldId id="928" r:id="rId8"/>
    <p:sldId id="885" r:id="rId9"/>
    <p:sldId id="1055" r:id="rId10"/>
    <p:sldId id="931" r:id="rId11"/>
    <p:sldId id="984" r:id="rId12"/>
    <p:sldId id="933" r:id="rId13"/>
    <p:sldId id="943" r:id="rId14"/>
    <p:sldId id="946" r:id="rId15"/>
    <p:sldId id="1018" r:id="rId16"/>
    <p:sldId id="1016" r:id="rId17"/>
    <p:sldId id="1050" r:id="rId18"/>
    <p:sldId id="999" r:id="rId19"/>
    <p:sldId id="1049" r:id="rId20"/>
    <p:sldId id="1038" r:id="rId21"/>
    <p:sldId id="1048" r:id="rId22"/>
    <p:sldId id="1019" r:id="rId23"/>
    <p:sldId id="1046" r:id="rId24"/>
    <p:sldId id="1007" r:id="rId25"/>
    <p:sldId id="1008" r:id="rId26"/>
    <p:sldId id="1039" r:id="rId27"/>
    <p:sldId id="1009" r:id="rId28"/>
    <p:sldId id="1040" r:id="rId29"/>
    <p:sldId id="1013" r:id="rId30"/>
    <p:sldId id="1054" r:id="rId31"/>
    <p:sldId id="1044" r:id="rId32"/>
    <p:sldId id="1035" r:id="rId33"/>
    <p:sldId id="1032" r:id="rId34"/>
    <p:sldId id="989" r:id="rId35"/>
    <p:sldId id="1037" r:id="rId36"/>
    <p:sldId id="957" r:id="rId37"/>
    <p:sldId id="1053" r:id="rId38"/>
    <p:sldId id="98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80"/>
    <a:srgbClr val="00FFFF"/>
    <a:srgbClr val="00FF00"/>
    <a:srgbClr val="F76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59" autoAdjust="0"/>
    <p:restoredTop sz="97335" autoAdjust="0"/>
  </p:normalViewPr>
  <p:slideViewPr>
    <p:cSldViewPr>
      <p:cViewPr varScale="1">
        <p:scale>
          <a:sx n="108" d="100"/>
          <a:sy n="108" d="100"/>
        </p:scale>
        <p:origin x="-93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7/23/13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7/23/13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680DA-27CE-0D47-B47A-257D34E374A4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455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23-7-13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LHC from commissioning to operations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8.emf"/><Relationship Id="rId5" Type="http://schemas.openxmlformats.org/officeDocument/2006/relationships/image" Target="../media/image11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004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/>
              <a:t>LHC, HL-LHC and b</a:t>
            </a:r>
            <a:r>
              <a:rPr lang="en-US" b="1" dirty="0" smtClean="0"/>
              <a:t>eyond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0" y="4572000"/>
            <a:ext cx="6400800" cy="1219200"/>
          </a:xfrm>
        </p:spPr>
        <p:txBody>
          <a:bodyPr/>
          <a:lstStyle/>
          <a:p>
            <a:r>
              <a:rPr lang="en-US" dirty="0" smtClean="0"/>
              <a:t>Mike Lamont</a:t>
            </a:r>
            <a:br>
              <a:rPr lang="en-US" dirty="0" smtClean="0"/>
            </a:br>
            <a:r>
              <a:rPr lang="en-US" dirty="0" smtClean="0"/>
              <a:t>for the LHC team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0960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Acknowledgements: </a:t>
            </a:r>
            <a:r>
              <a:rPr lang="en-US" dirty="0" err="1"/>
              <a:t>Frédérick</a:t>
            </a:r>
            <a:r>
              <a:rPr lang="en-US" dirty="0"/>
              <a:t> </a:t>
            </a:r>
            <a:r>
              <a:rPr lang="en-US" dirty="0" err="1" smtClean="0"/>
              <a:t>Bordry</a:t>
            </a:r>
            <a:r>
              <a:rPr lang="en-US" dirty="0" smtClean="0"/>
              <a:t>, Steve Myers, Frank Zimmermann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0"/>
            <a:ext cx="5562600" cy="30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3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620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19812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Luminosity </a:t>
            </a:r>
            <a:r>
              <a:rPr lang="en-US" dirty="0" err="1" smtClean="0">
                <a:solidFill>
                  <a:srgbClr val="FF0000"/>
                </a:solidFill>
              </a:rPr>
              <a:t>levelling</a:t>
            </a:r>
            <a:r>
              <a:rPr lang="en-US" dirty="0" smtClean="0">
                <a:solidFill>
                  <a:srgbClr val="FF0000"/>
                </a:solidFill>
              </a:rPr>
              <a:t> at around 4e32 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 via transverse separation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(with a tilted crossing angle)</a:t>
            </a:r>
          </a:p>
        </p:txBody>
      </p:sp>
      <p:sp>
        <p:nvSpPr>
          <p:cNvPr id="9" name="Up Arrow 8"/>
          <p:cNvSpPr/>
          <p:nvPr/>
        </p:nvSpPr>
        <p:spPr>
          <a:xfrm>
            <a:off x="7162800" y="3276600"/>
            <a:ext cx="457200" cy="4572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324600" y="3886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Not completely trivial!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" y="914400"/>
            <a:ext cx="6093359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2133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ATLAS/CMS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2895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LHCb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8674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Plus successful lead-lead (2010, 2011) and proton-lead (2013) runs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3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48" y="1981200"/>
            <a:ext cx="4545478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02" y="2667000"/>
            <a:ext cx="4352305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990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There are a lot of things that can go wrong –</a:t>
            </a:r>
            <a:r>
              <a:rPr lang="en-US" sz="2000" dirty="0" smtClean="0">
                <a:solidFill>
                  <a:srgbClr val="FF0000"/>
                </a:solidFill>
              </a:rPr>
              <a:t> it’s always a battle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retty good availability considering the complexity and principles of operation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6172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Cryogenics availability in 2012: 93.7%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4953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Stable beams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9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90600"/>
            <a:ext cx="90678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Very good magnetic </a:t>
            </a:r>
            <a:r>
              <a:rPr lang="en-US" b="1" dirty="0" smtClean="0">
                <a:solidFill>
                  <a:srgbClr val="008000"/>
                </a:solidFill>
              </a:rPr>
              <a:t>model, excellent field quality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Linear </a:t>
            </a:r>
            <a:r>
              <a:rPr lang="en-US" b="1" dirty="0">
                <a:solidFill>
                  <a:srgbClr val="008000"/>
                </a:solidFill>
              </a:rPr>
              <a:t>optics</a:t>
            </a:r>
            <a:r>
              <a:rPr lang="en-US" dirty="0"/>
              <a:t>: </a:t>
            </a:r>
            <a:r>
              <a:rPr lang="en-US" dirty="0" smtClean="0"/>
              <a:t>close </a:t>
            </a:r>
            <a:r>
              <a:rPr lang="en-US" dirty="0"/>
              <a:t>to model, </a:t>
            </a:r>
            <a:r>
              <a:rPr lang="en-US" dirty="0" smtClean="0"/>
              <a:t>corrected </a:t>
            </a:r>
            <a:r>
              <a:rPr lang="en-US" dirty="0"/>
              <a:t>to </a:t>
            </a:r>
            <a:r>
              <a:rPr lang="en-US" dirty="0" smtClean="0"/>
              <a:t>excellent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Better than expected aperture</a:t>
            </a:r>
          </a:p>
          <a:p>
            <a:r>
              <a:rPr lang="en-US" b="1" dirty="0">
                <a:solidFill>
                  <a:srgbClr val="008000"/>
                </a:solidFill>
              </a:rPr>
              <a:t>Excellent single beam lifetime </a:t>
            </a:r>
            <a:r>
              <a:rPr lang="en-US" dirty="0"/>
              <a:t>– good vacuum conditions</a:t>
            </a:r>
          </a:p>
          <a:p>
            <a:r>
              <a:rPr lang="en-US" dirty="0" smtClean="0"/>
              <a:t>Low </a:t>
            </a:r>
            <a:r>
              <a:rPr lang="en-US" dirty="0"/>
              <a:t>tune modulation, low power converter ripple, low RF noise</a:t>
            </a:r>
          </a:p>
          <a:p>
            <a:endParaRPr lang="en-US" b="1" dirty="0" smtClean="0">
              <a:solidFill>
                <a:srgbClr val="008000"/>
              </a:solidFill>
            </a:endParaRP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Machine behaving well (in general)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62000" y="3352800"/>
            <a:ext cx="7759313" cy="3071247"/>
            <a:chOff x="762000" y="3786753"/>
            <a:chExt cx="7759313" cy="3071247"/>
          </a:xfrm>
        </p:grpSpPr>
        <p:pic>
          <p:nvPicPr>
            <p:cNvPr id="7" name="Picture 6" descr="Screen Shot 2013-05-08 at 10.54.09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786753"/>
              <a:ext cx="7759313" cy="307124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124200" y="5943600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Start ramp</a:t>
              </a:r>
              <a:endParaRPr lang="en-US" sz="1400" dirty="0"/>
            </a:p>
          </p:txBody>
        </p:sp>
        <p:cxnSp>
          <p:nvCxnSpPr>
            <p:cNvPr id="9" name="Straight Arrow Connector 8"/>
            <p:cNvCxnSpPr>
              <a:stCxn id="8" idx="0"/>
            </p:cNvCxnSpPr>
            <p:nvPr/>
          </p:nvCxnSpPr>
          <p:spPr>
            <a:xfrm flipV="1">
              <a:off x="3657600" y="5715000"/>
              <a:ext cx="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800600" y="5867400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Squeeze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96000" y="5943600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Collide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853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Machine 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3" cstate="print"/>
          <a:srcRect t="2966"/>
          <a:stretch>
            <a:fillRect/>
          </a:stretch>
        </p:blipFill>
        <p:spPr bwMode="auto">
          <a:xfrm>
            <a:off x="0" y="1077913"/>
            <a:ext cx="91440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54250"/>
            <a:ext cx="394652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1411310" y="1316038"/>
            <a:ext cx="858791" cy="7540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Beam</a:t>
            </a:r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140 </a:t>
            </a:r>
            <a:r>
              <a:rPr lang="en-US" dirty="0">
                <a:solidFill>
                  <a:srgbClr val="FF0000"/>
                </a:solidFill>
              </a:rPr>
              <a:t>MJ</a:t>
            </a: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143036" y="5372100"/>
            <a:ext cx="1904680" cy="12208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SC Coil:</a:t>
            </a:r>
          </a:p>
          <a:p>
            <a:pPr algn="ctr">
              <a:spcBef>
                <a:spcPts val="840"/>
              </a:spcBef>
            </a:pPr>
            <a:r>
              <a:rPr lang="en-US" b="0" dirty="0"/>
              <a:t>quench limit</a:t>
            </a:r>
            <a:endParaRPr lang="en-US" b="0" dirty="0" smtClean="0"/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15-100 </a:t>
            </a:r>
            <a:r>
              <a:rPr lang="en-US" dirty="0">
                <a:solidFill>
                  <a:srgbClr val="FF0000"/>
                </a:solidFill>
              </a:rPr>
              <a:t>mJ/cm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0" name="Straight Arrow Connector 9"/>
          <p:cNvCxnSpPr>
            <a:stCxn id="33798" idx="2"/>
          </p:cNvCxnSpPr>
          <p:nvPr/>
        </p:nvCxnSpPr>
        <p:spPr bwMode="auto">
          <a:xfrm>
            <a:off x="1840706" y="2070091"/>
            <a:ext cx="792954" cy="2543183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7440000">
              <a:srgbClr val="FFFFFF">
                <a:alpha val="43000"/>
              </a:srgbClr>
            </a:outerShdw>
          </a:effectLst>
        </p:spPr>
      </p:cxnSp>
      <p:cxnSp>
        <p:nvCxnSpPr>
          <p:cNvPr id="12" name="Straight Arrow Connector 11"/>
          <p:cNvCxnSpPr>
            <a:stCxn id="33799" idx="0"/>
          </p:cNvCxnSpPr>
          <p:nvPr/>
        </p:nvCxnSpPr>
        <p:spPr bwMode="auto">
          <a:xfrm rot="5400000" flipH="1" flipV="1">
            <a:off x="1327949" y="4415637"/>
            <a:ext cx="723891" cy="1189036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9900000" algn="br">
              <a:srgbClr val="FFFFFF">
                <a:alpha val="43000"/>
              </a:srgbClr>
            </a:outerShdw>
          </a:effectLst>
        </p:spPr>
      </p:cxnSp>
      <p:cxnSp>
        <p:nvCxnSpPr>
          <p:cNvPr id="33802" name="Straight Arrow Connector 14"/>
          <p:cNvCxnSpPr>
            <a:cxnSpLocks noChangeShapeType="1"/>
          </p:cNvCxnSpPr>
          <p:nvPr/>
        </p:nvCxnSpPr>
        <p:spPr bwMode="auto">
          <a:xfrm>
            <a:off x="2400300" y="4975225"/>
            <a:ext cx="373063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2214563" y="4951413"/>
            <a:ext cx="752475" cy="3079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/>
              <a:t>56 mm</a:t>
            </a:r>
          </a:p>
        </p:txBody>
      </p:sp>
      <p:cxnSp>
        <p:nvCxnSpPr>
          <p:cNvPr id="15" name="Elbow Connector 14"/>
          <p:cNvCxnSpPr>
            <a:stCxn id="33798" idx="3"/>
            <a:endCxn id="33799" idx="3"/>
          </p:cNvCxnSpPr>
          <p:nvPr/>
        </p:nvCxnSpPr>
        <p:spPr bwMode="auto">
          <a:xfrm flipH="1">
            <a:off x="2047716" y="1693065"/>
            <a:ext cx="222385" cy="4289459"/>
          </a:xfrm>
          <a:prstGeom prst="bentConnector3">
            <a:avLst>
              <a:gd name="adj1" fmla="val -372761"/>
            </a:avLst>
          </a:prstGeom>
          <a:solidFill>
            <a:schemeClr val="accent1"/>
          </a:solidFill>
          <a:ln w="57150" cap="sq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220090" y="3068950"/>
            <a:ext cx="3505199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a single accidental beam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induced quench at 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 TeV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… YET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4419600"/>
            <a:ext cx="3505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 magnet quench at 450 GeV – injection kicker flash-over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33" y="6550223"/>
            <a:ext cx="1447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R. </a:t>
            </a:r>
            <a:r>
              <a:rPr lang="en-US" sz="1400" dirty="0" err="1" smtClean="0">
                <a:solidFill>
                  <a:schemeClr val="bg1"/>
                </a:solidFill>
              </a:rPr>
              <a:t>Assmann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5410200"/>
            <a:ext cx="3810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Operations </a:t>
            </a:r>
            <a:r>
              <a:rPr lang="en-US" b="1" dirty="0">
                <a:solidFill>
                  <a:srgbClr val="FF0000"/>
                </a:solidFill>
              </a:rPr>
              <a:t>unpinned by superb performance of machine protection</a:t>
            </a:r>
          </a:p>
          <a:p>
            <a:r>
              <a:rPr lang="en-US" b="1" dirty="0">
                <a:solidFill>
                  <a:srgbClr val="FF0000"/>
                </a:solidFill>
              </a:rPr>
              <a:t>Rigorous machine protection follow-up, qualification, and </a:t>
            </a:r>
            <a:r>
              <a:rPr lang="en-US" b="1" dirty="0" smtClean="0">
                <a:solidFill>
                  <a:srgbClr val="FF0000"/>
                </a:solidFill>
              </a:rPr>
              <a:t>monitoring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4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25 ns &amp; electron cloud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165225"/>
            <a:ext cx="77724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85800" y="2819400"/>
            <a:ext cx="78486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85800" y="1066800"/>
            <a:ext cx="7772400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85800" y="2971800"/>
            <a:ext cx="78486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6" name="Oval 5"/>
          <p:cNvSpPr/>
          <p:nvPr/>
        </p:nvSpPr>
        <p:spPr>
          <a:xfrm>
            <a:off x="7620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 </a:t>
            </a:r>
          </a:p>
        </p:txBody>
      </p:sp>
      <p:sp>
        <p:nvSpPr>
          <p:cNvPr id="31" name="Oval 30"/>
          <p:cNvSpPr/>
          <p:nvPr/>
        </p:nvSpPr>
        <p:spPr>
          <a:xfrm>
            <a:off x="36576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4" name="Freeform 33"/>
          <p:cNvSpPr/>
          <p:nvPr/>
        </p:nvSpPr>
        <p:spPr>
          <a:xfrm rot="19694061">
            <a:off x="822172" y="1340875"/>
            <a:ext cx="799111" cy="166485"/>
          </a:xfrm>
          <a:custGeom>
            <a:avLst/>
            <a:gdLst>
              <a:gd name="connsiteX0" fmla="*/ 0 w 799111"/>
              <a:gd name="connsiteY0" fmla="*/ 99891 h 166485"/>
              <a:gd name="connsiteX1" fmla="*/ 4757 w 799111"/>
              <a:gd name="connsiteY1" fmla="*/ 76108 h 166485"/>
              <a:gd name="connsiteX2" fmla="*/ 14270 w 799111"/>
              <a:gd name="connsiteY2" fmla="*/ 47567 h 166485"/>
              <a:gd name="connsiteX3" fmla="*/ 19026 w 799111"/>
              <a:gd name="connsiteY3" fmla="*/ 33297 h 166485"/>
              <a:gd name="connsiteX4" fmla="*/ 33296 w 799111"/>
              <a:gd name="connsiteY4" fmla="*/ 4757 h 166485"/>
              <a:gd name="connsiteX5" fmla="*/ 47566 w 799111"/>
              <a:gd name="connsiteY5" fmla="*/ 0 h 166485"/>
              <a:gd name="connsiteX6" fmla="*/ 66593 w 799111"/>
              <a:gd name="connsiteY6" fmla="*/ 19027 h 166485"/>
              <a:gd name="connsiteX7" fmla="*/ 76106 w 799111"/>
              <a:gd name="connsiteY7" fmla="*/ 47567 h 166485"/>
              <a:gd name="connsiteX8" fmla="*/ 85619 w 799111"/>
              <a:gd name="connsiteY8" fmla="*/ 80865 h 166485"/>
              <a:gd name="connsiteX9" fmla="*/ 95132 w 799111"/>
              <a:gd name="connsiteY9" fmla="*/ 128432 h 166485"/>
              <a:gd name="connsiteX10" fmla="*/ 99889 w 799111"/>
              <a:gd name="connsiteY10" fmla="*/ 156972 h 166485"/>
              <a:gd name="connsiteX11" fmla="*/ 114159 w 799111"/>
              <a:gd name="connsiteY11" fmla="*/ 166485 h 166485"/>
              <a:gd name="connsiteX12" fmla="*/ 123672 w 799111"/>
              <a:gd name="connsiteY12" fmla="*/ 152215 h 166485"/>
              <a:gd name="connsiteX13" fmla="*/ 137942 w 799111"/>
              <a:gd name="connsiteY13" fmla="*/ 104648 h 166485"/>
              <a:gd name="connsiteX14" fmla="*/ 142698 w 799111"/>
              <a:gd name="connsiteY14" fmla="*/ 47567 h 166485"/>
              <a:gd name="connsiteX15" fmla="*/ 152212 w 799111"/>
              <a:gd name="connsiteY15" fmla="*/ 19027 h 166485"/>
              <a:gd name="connsiteX16" fmla="*/ 166481 w 799111"/>
              <a:gd name="connsiteY16" fmla="*/ 9514 h 166485"/>
              <a:gd name="connsiteX17" fmla="*/ 190265 w 799111"/>
              <a:gd name="connsiteY17" fmla="*/ 42811 h 166485"/>
              <a:gd name="connsiteX18" fmla="*/ 195021 w 799111"/>
              <a:gd name="connsiteY18" fmla="*/ 71351 h 166485"/>
              <a:gd name="connsiteX19" fmla="*/ 204534 w 799111"/>
              <a:gd name="connsiteY19" fmla="*/ 99891 h 166485"/>
              <a:gd name="connsiteX20" fmla="*/ 209291 w 799111"/>
              <a:gd name="connsiteY20" fmla="*/ 114162 h 166485"/>
              <a:gd name="connsiteX21" fmla="*/ 214048 w 799111"/>
              <a:gd name="connsiteY21" fmla="*/ 133188 h 166485"/>
              <a:gd name="connsiteX22" fmla="*/ 223561 w 799111"/>
              <a:gd name="connsiteY22" fmla="*/ 161729 h 166485"/>
              <a:gd name="connsiteX23" fmla="*/ 247344 w 799111"/>
              <a:gd name="connsiteY23" fmla="*/ 156972 h 166485"/>
              <a:gd name="connsiteX24" fmla="*/ 252101 w 799111"/>
              <a:gd name="connsiteY24" fmla="*/ 142702 h 166485"/>
              <a:gd name="connsiteX25" fmla="*/ 261614 w 799111"/>
              <a:gd name="connsiteY25" fmla="*/ 47567 h 166485"/>
              <a:gd name="connsiteX26" fmla="*/ 271127 w 799111"/>
              <a:gd name="connsiteY26" fmla="*/ 19027 h 166485"/>
              <a:gd name="connsiteX27" fmla="*/ 275884 w 799111"/>
              <a:gd name="connsiteY27" fmla="*/ 4757 h 166485"/>
              <a:gd name="connsiteX28" fmla="*/ 290153 w 799111"/>
              <a:gd name="connsiteY28" fmla="*/ 0 h 166485"/>
              <a:gd name="connsiteX29" fmla="*/ 294910 w 799111"/>
              <a:gd name="connsiteY29" fmla="*/ 14270 h 166485"/>
              <a:gd name="connsiteX30" fmla="*/ 309180 w 799111"/>
              <a:gd name="connsiteY30" fmla="*/ 42811 h 166485"/>
              <a:gd name="connsiteX31" fmla="*/ 313937 w 799111"/>
              <a:gd name="connsiteY31" fmla="*/ 66594 h 166485"/>
              <a:gd name="connsiteX32" fmla="*/ 323450 w 799111"/>
              <a:gd name="connsiteY32" fmla="*/ 104648 h 166485"/>
              <a:gd name="connsiteX33" fmla="*/ 328206 w 799111"/>
              <a:gd name="connsiteY33" fmla="*/ 123675 h 166485"/>
              <a:gd name="connsiteX34" fmla="*/ 337720 w 799111"/>
              <a:gd name="connsiteY34" fmla="*/ 152215 h 166485"/>
              <a:gd name="connsiteX35" fmla="*/ 366259 w 799111"/>
              <a:gd name="connsiteY35" fmla="*/ 161729 h 166485"/>
              <a:gd name="connsiteX36" fmla="*/ 375773 w 799111"/>
              <a:gd name="connsiteY36" fmla="*/ 47567 h 166485"/>
              <a:gd name="connsiteX37" fmla="*/ 390042 w 799111"/>
              <a:gd name="connsiteY37" fmla="*/ 19027 h 166485"/>
              <a:gd name="connsiteX38" fmla="*/ 409069 w 799111"/>
              <a:gd name="connsiteY38" fmla="*/ 23784 h 166485"/>
              <a:gd name="connsiteX39" fmla="*/ 423339 w 799111"/>
              <a:gd name="connsiteY39" fmla="*/ 61838 h 166485"/>
              <a:gd name="connsiteX40" fmla="*/ 437609 w 799111"/>
              <a:gd name="connsiteY40" fmla="*/ 90378 h 166485"/>
              <a:gd name="connsiteX41" fmla="*/ 442365 w 799111"/>
              <a:gd name="connsiteY41" fmla="*/ 104648 h 166485"/>
              <a:gd name="connsiteX42" fmla="*/ 451878 w 799111"/>
              <a:gd name="connsiteY42" fmla="*/ 118918 h 166485"/>
              <a:gd name="connsiteX43" fmla="*/ 475662 w 799111"/>
              <a:gd name="connsiteY43" fmla="*/ 156972 h 166485"/>
              <a:gd name="connsiteX44" fmla="*/ 494688 w 799111"/>
              <a:gd name="connsiteY44" fmla="*/ 76108 h 166485"/>
              <a:gd name="connsiteX45" fmla="*/ 504201 w 799111"/>
              <a:gd name="connsiteY45" fmla="*/ 47567 h 166485"/>
              <a:gd name="connsiteX46" fmla="*/ 508958 w 799111"/>
              <a:gd name="connsiteY46" fmla="*/ 33297 h 166485"/>
              <a:gd name="connsiteX47" fmla="*/ 513714 w 799111"/>
              <a:gd name="connsiteY47" fmla="*/ 19027 h 166485"/>
              <a:gd name="connsiteX48" fmla="*/ 527984 w 799111"/>
              <a:gd name="connsiteY48" fmla="*/ 14270 h 166485"/>
              <a:gd name="connsiteX49" fmla="*/ 542254 w 799111"/>
              <a:gd name="connsiteY49" fmla="*/ 38054 h 166485"/>
              <a:gd name="connsiteX50" fmla="*/ 556524 w 799111"/>
              <a:gd name="connsiteY50" fmla="*/ 66594 h 166485"/>
              <a:gd name="connsiteX51" fmla="*/ 566037 w 799111"/>
              <a:gd name="connsiteY51" fmla="*/ 128432 h 166485"/>
              <a:gd name="connsiteX52" fmla="*/ 570794 w 799111"/>
              <a:gd name="connsiteY52" fmla="*/ 142702 h 166485"/>
              <a:gd name="connsiteX53" fmla="*/ 580307 w 799111"/>
              <a:gd name="connsiteY53" fmla="*/ 156972 h 166485"/>
              <a:gd name="connsiteX54" fmla="*/ 599334 w 799111"/>
              <a:gd name="connsiteY54" fmla="*/ 161729 h 166485"/>
              <a:gd name="connsiteX55" fmla="*/ 608847 w 799111"/>
              <a:gd name="connsiteY55" fmla="*/ 152215 h 166485"/>
              <a:gd name="connsiteX56" fmla="*/ 618360 w 799111"/>
              <a:gd name="connsiteY56" fmla="*/ 123675 h 166485"/>
              <a:gd name="connsiteX57" fmla="*/ 623117 w 799111"/>
              <a:gd name="connsiteY57" fmla="*/ 57081 h 166485"/>
              <a:gd name="connsiteX58" fmla="*/ 627873 w 799111"/>
              <a:gd name="connsiteY58" fmla="*/ 42811 h 166485"/>
              <a:gd name="connsiteX59" fmla="*/ 637386 w 799111"/>
              <a:gd name="connsiteY59" fmla="*/ 33297 h 166485"/>
              <a:gd name="connsiteX60" fmla="*/ 651656 w 799111"/>
              <a:gd name="connsiteY60" fmla="*/ 28541 h 166485"/>
              <a:gd name="connsiteX61" fmla="*/ 670683 w 799111"/>
              <a:gd name="connsiteY61" fmla="*/ 52324 h 166485"/>
              <a:gd name="connsiteX62" fmla="*/ 684953 w 799111"/>
              <a:gd name="connsiteY62" fmla="*/ 109405 h 166485"/>
              <a:gd name="connsiteX63" fmla="*/ 694466 w 799111"/>
              <a:gd name="connsiteY63" fmla="*/ 137945 h 166485"/>
              <a:gd name="connsiteX64" fmla="*/ 699222 w 799111"/>
              <a:gd name="connsiteY64" fmla="*/ 152215 h 166485"/>
              <a:gd name="connsiteX65" fmla="*/ 713492 w 799111"/>
              <a:gd name="connsiteY65" fmla="*/ 156972 h 166485"/>
              <a:gd name="connsiteX66" fmla="*/ 727762 w 799111"/>
              <a:gd name="connsiteY66" fmla="*/ 152215 h 166485"/>
              <a:gd name="connsiteX67" fmla="*/ 742032 w 799111"/>
              <a:gd name="connsiteY67" fmla="*/ 104648 h 166485"/>
              <a:gd name="connsiteX68" fmla="*/ 746789 w 799111"/>
              <a:gd name="connsiteY68" fmla="*/ 90378 h 166485"/>
              <a:gd name="connsiteX69" fmla="*/ 761058 w 799111"/>
              <a:gd name="connsiteY69" fmla="*/ 76108 h 166485"/>
              <a:gd name="connsiteX70" fmla="*/ 770572 w 799111"/>
              <a:gd name="connsiteY70" fmla="*/ 61838 h 166485"/>
              <a:gd name="connsiteX71" fmla="*/ 780085 w 799111"/>
              <a:gd name="connsiteY71" fmla="*/ 52324 h 166485"/>
              <a:gd name="connsiteX72" fmla="*/ 799111 w 799111"/>
              <a:gd name="connsiteY72" fmla="*/ 33297 h 16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99111" h="166485">
                <a:moveTo>
                  <a:pt x="0" y="99891"/>
                </a:moveTo>
                <a:cubicBezTo>
                  <a:pt x="1586" y="91963"/>
                  <a:pt x="2630" y="83908"/>
                  <a:pt x="4757" y="76108"/>
                </a:cubicBezTo>
                <a:cubicBezTo>
                  <a:pt x="7396" y="66433"/>
                  <a:pt x="11099" y="57081"/>
                  <a:pt x="14270" y="47567"/>
                </a:cubicBezTo>
                <a:lnTo>
                  <a:pt x="19026" y="33297"/>
                </a:lnTo>
                <a:cubicBezTo>
                  <a:pt x="22159" y="23898"/>
                  <a:pt x="24915" y="11462"/>
                  <a:pt x="33296" y="4757"/>
                </a:cubicBezTo>
                <a:cubicBezTo>
                  <a:pt x="37211" y="1625"/>
                  <a:pt x="42809" y="1586"/>
                  <a:pt x="47566" y="0"/>
                </a:cubicBezTo>
                <a:cubicBezTo>
                  <a:pt x="53908" y="6342"/>
                  <a:pt x="63757" y="10518"/>
                  <a:pt x="66593" y="19027"/>
                </a:cubicBezTo>
                <a:lnTo>
                  <a:pt x="76106" y="47567"/>
                </a:lnTo>
                <a:cubicBezTo>
                  <a:pt x="81094" y="62532"/>
                  <a:pt x="82038" y="64155"/>
                  <a:pt x="85619" y="80865"/>
                </a:cubicBezTo>
                <a:cubicBezTo>
                  <a:pt x="89007" y="96676"/>
                  <a:pt x="92474" y="112482"/>
                  <a:pt x="95132" y="128432"/>
                </a:cubicBezTo>
                <a:cubicBezTo>
                  <a:pt x="96718" y="137945"/>
                  <a:pt x="95576" y="148346"/>
                  <a:pt x="99889" y="156972"/>
                </a:cubicBezTo>
                <a:cubicBezTo>
                  <a:pt x="102446" y="162085"/>
                  <a:pt x="109402" y="163314"/>
                  <a:pt x="114159" y="166485"/>
                </a:cubicBezTo>
                <a:cubicBezTo>
                  <a:pt x="117330" y="161728"/>
                  <a:pt x="121350" y="157439"/>
                  <a:pt x="123672" y="152215"/>
                </a:cubicBezTo>
                <a:cubicBezTo>
                  <a:pt x="130288" y="137328"/>
                  <a:pt x="133989" y="120459"/>
                  <a:pt x="137942" y="104648"/>
                </a:cubicBezTo>
                <a:cubicBezTo>
                  <a:pt x="139527" y="85621"/>
                  <a:pt x="139559" y="66400"/>
                  <a:pt x="142698" y="47567"/>
                </a:cubicBezTo>
                <a:cubicBezTo>
                  <a:pt x="144347" y="37675"/>
                  <a:pt x="143868" y="24590"/>
                  <a:pt x="152212" y="19027"/>
                </a:cubicBezTo>
                <a:lnTo>
                  <a:pt x="166481" y="9514"/>
                </a:lnTo>
                <a:cubicBezTo>
                  <a:pt x="189053" y="32086"/>
                  <a:pt x="182671" y="20032"/>
                  <a:pt x="190265" y="42811"/>
                </a:cubicBezTo>
                <a:cubicBezTo>
                  <a:pt x="191850" y="52324"/>
                  <a:pt x="192682" y="61994"/>
                  <a:pt x="195021" y="71351"/>
                </a:cubicBezTo>
                <a:cubicBezTo>
                  <a:pt x="197453" y="81080"/>
                  <a:pt x="201363" y="90378"/>
                  <a:pt x="204534" y="99891"/>
                </a:cubicBezTo>
                <a:cubicBezTo>
                  <a:pt x="206120" y="104648"/>
                  <a:pt x="208075" y="109297"/>
                  <a:pt x="209291" y="114162"/>
                </a:cubicBezTo>
                <a:cubicBezTo>
                  <a:pt x="210877" y="120504"/>
                  <a:pt x="212170" y="126926"/>
                  <a:pt x="214048" y="133188"/>
                </a:cubicBezTo>
                <a:cubicBezTo>
                  <a:pt x="216930" y="142793"/>
                  <a:pt x="223561" y="161729"/>
                  <a:pt x="223561" y="161729"/>
                </a:cubicBezTo>
                <a:cubicBezTo>
                  <a:pt x="231489" y="160143"/>
                  <a:pt x="240617" y="161457"/>
                  <a:pt x="247344" y="156972"/>
                </a:cubicBezTo>
                <a:cubicBezTo>
                  <a:pt x="251516" y="154191"/>
                  <a:pt x="251576" y="147688"/>
                  <a:pt x="252101" y="142702"/>
                </a:cubicBezTo>
                <a:cubicBezTo>
                  <a:pt x="258120" y="85520"/>
                  <a:pt x="250472" y="84708"/>
                  <a:pt x="261614" y="47567"/>
                </a:cubicBezTo>
                <a:cubicBezTo>
                  <a:pt x="264495" y="37962"/>
                  <a:pt x="267956" y="28540"/>
                  <a:pt x="271127" y="19027"/>
                </a:cubicBezTo>
                <a:cubicBezTo>
                  <a:pt x="272713" y="14270"/>
                  <a:pt x="271127" y="6343"/>
                  <a:pt x="275884" y="4757"/>
                </a:cubicBezTo>
                <a:lnTo>
                  <a:pt x="290153" y="0"/>
                </a:lnTo>
                <a:cubicBezTo>
                  <a:pt x="291739" y="4757"/>
                  <a:pt x="292668" y="9785"/>
                  <a:pt x="294910" y="14270"/>
                </a:cubicBezTo>
                <a:cubicBezTo>
                  <a:pt x="306535" y="37520"/>
                  <a:pt x="303202" y="18902"/>
                  <a:pt x="309180" y="42811"/>
                </a:cubicBezTo>
                <a:cubicBezTo>
                  <a:pt x="311141" y="50654"/>
                  <a:pt x="312119" y="58716"/>
                  <a:pt x="313937" y="66594"/>
                </a:cubicBezTo>
                <a:cubicBezTo>
                  <a:pt x="316877" y="79334"/>
                  <a:pt x="320279" y="91963"/>
                  <a:pt x="323450" y="104648"/>
                </a:cubicBezTo>
                <a:cubicBezTo>
                  <a:pt x="325035" y="110990"/>
                  <a:pt x="326139" y="117473"/>
                  <a:pt x="328206" y="123675"/>
                </a:cubicBezTo>
                <a:cubicBezTo>
                  <a:pt x="331377" y="133188"/>
                  <a:pt x="328207" y="149044"/>
                  <a:pt x="337720" y="152215"/>
                </a:cubicBezTo>
                <a:lnTo>
                  <a:pt x="366259" y="161729"/>
                </a:lnTo>
                <a:cubicBezTo>
                  <a:pt x="382230" y="113819"/>
                  <a:pt x="366309" y="165872"/>
                  <a:pt x="375773" y="47567"/>
                </a:cubicBezTo>
                <a:cubicBezTo>
                  <a:pt x="377298" y="28510"/>
                  <a:pt x="378870" y="30200"/>
                  <a:pt x="390042" y="19027"/>
                </a:cubicBezTo>
                <a:cubicBezTo>
                  <a:pt x="396384" y="20613"/>
                  <a:pt x="404047" y="19599"/>
                  <a:pt x="409069" y="23784"/>
                </a:cubicBezTo>
                <a:cubicBezTo>
                  <a:pt x="417381" y="30711"/>
                  <a:pt x="420665" y="52479"/>
                  <a:pt x="423339" y="61838"/>
                </a:cubicBezTo>
                <a:cubicBezTo>
                  <a:pt x="428263" y="79072"/>
                  <a:pt x="427183" y="74741"/>
                  <a:pt x="437609" y="90378"/>
                </a:cubicBezTo>
                <a:cubicBezTo>
                  <a:pt x="439194" y="95135"/>
                  <a:pt x="440123" y="100163"/>
                  <a:pt x="442365" y="104648"/>
                </a:cubicBezTo>
                <a:cubicBezTo>
                  <a:pt x="444921" y="109761"/>
                  <a:pt x="449556" y="113694"/>
                  <a:pt x="451878" y="118918"/>
                </a:cubicBezTo>
                <a:cubicBezTo>
                  <a:pt x="468562" y="156457"/>
                  <a:pt x="449991" y="139859"/>
                  <a:pt x="475662" y="156972"/>
                </a:cubicBezTo>
                <a:cubicBezTo>
                  <a:pt x="511320" y="133199"/>
                  <a:pt x="483062" y="157488"/>
                  <a:pt x="494688" y="76108"/>
                </a:cubicBezTo>
                <a:cubicBezTo>
                  <a:pt x="496106" y="66181"/>
                  <a:pt x="501030" y="57081"/>
                  <a:pt x="504201" y="47567"/>
                </a:cubicBezTo>
                <a:lnTo>
                  <a:pt x="508958" y="33297"/>
                </a:lnTo>
                <a:cubicBezTo>
                  <a:pt x="510543" y="28540"/>
                  <a:pt x="508957" y="20613"/>
                  <a:pt x="513714" y="19027"/>
                </a:cubicBezTo>
                <a:lnTo>
                  <a:pt x="527984" y="14270"/>
                </a:lnTo>
                <a:cubicBezTo>
                  <a:pt x="546567" y="32853"/>
                  <a:pt x="529905" y="13354"/>
                  <a:pt x="542254" y="38054"/>
                </a:cubicBezTo>
                <a:cubicBezTo>
                  <a:pt x="560699" y="74946"/>
                  <a:pt x="544565" y="30719"/>
                  <a:pt x="556524" y="66594"/>
                </a:cubicBezTo>
                <a:cubicBezTo>
                  <a:pt x="560356" y="101084"/>
                  <a:pt x="558549" y="102222"/>
                  <a:pt x="566037" y="128432"/>
                </a:cubicBezTo>
                <a:cubicBezTo>
                  <a:pt x="567414" y="133253"/>
                  <a:pt x="568552" y="138217"/>
                  <a:pt x="570794" y="142702"/>
                </a:cubicBezTo>
                <a:cubicBezTo>
                  <a:pt x="573351" y="147815"/>
                  <a:pt x="575550" y="153801"/>
                  <a:pt x="580307" y="156972"/>
                </a:cubicBezTo>
                <a:cubicBezTo>
                  <a:pt x="585747" y="160598"/>
                  <a:pt x="592992" y="160143"/>
                  <a:pt x="599334" y="161729"/>
                </a:cubicBezTo>
                <a:cubicBezTo>
                  <a:pt x="602505" y="158558"/>
                  <a:pt x="606841" y="156226"/>
                  <a:pt x="608847" y="152215"/>
                </a:cubicBezTo>
                <a:cubicBezTo>
                  <a:pt x="613331" y="143246"/>
                  <a:pt x="618360" y="123675"/>
                  <a:pt x="618360" y="123675"/>
                </a:cubicBezTo>
                <a:cubicBezTo>
                  <a:pt x="619946" y="101477"/>
                  <a:pt x="620517" y="79183"/>
                  <a:pt x="623117" y="57081"/>
                </a:cubicBezTo>
                <a:cubicBezTo>
                  <a:pt x="623703" y="52101"/>
                  <a:pt x="625294" y="47110"/>
                  <a:pt x="627873" y="42811"/>
                </a:cubicBezTo>
                <a:cubicBezTo>
                  <a:pt x="630180" y="38965"/>
                  <a:pt x="633540" y="35604"/>
                  <a:pt x="637386" y="33297"/>
                </a:cubicBezTo>
                <a:cubicBezTo>
                  <a:pt x="641685" y="30717"/>
                  <a:pt x="646899" y="30126"/>
                  <a:pt x="651656" y="28541"/>
                </a:cubicBezTo>
                <a:cubicBezTo>
                  <a:pt x="659564" y="36449"/>
                  <a:pt x="665882" y="41521"/>
                  <a:pt x="670683" y="52324"/>
                </a:cubicBezTo>
                <a:cubicBezTo>
                  <a:pt x="685472" y="85601"/>
                  <a:pt x="676406" y="75218"/>
                  <a:pt x="684953" y="109405"/>
                </a:cubicBezTo>
                <a:cubicBezTo>
                  <a:pt x="687385" y="119133"/>
                  <a:pt x="691295" y="128432"/>
                  <a:pt x="694466" y="137945"/>
                </a:cubicBezTo>
                <a:cubicBezTo>
                  <a:pt x="696051" y="142702"/>
                  <a:pt x="694465" y="150629"/>
                  <a:pt x="699222" y="152215"/>
                </a:cubicBezTo>
                <a:lnTo>
                  <a:pt x="713492" y="156972"/>
                </a:lnTo>
                <a:cubicBezTo>
                  <a:pt x="718249" y="155386"/>
                  <a:pt x="724848" y="156295"/>
                  <a:pt x="727762" y="152215"/>
                </a:cubicBezTo>
                <a:cubicBezTo>
                  <a:pt x="733144" y="144680"/>
                  <a:pt x="738884" y="115666"/>
                  <a:pt x="742032" y="104648"/>
                </a:cubicBezTo>
                <a:cubicBezTo>
                  <a:pt x="743410" y="99827"/>
                  <a:pt x="744008" y="94550"/>
                  <a:pt x="746789" y="90378"/>
                </a:cubicBezTo>
                <a:cubicBezTo>
                  <a:pt x="750520" y="84781"/>
                  <a:pt x="756752" y="81276"/>
                  <a:pt x="761058" y="76108"/>
                </a:cubicBezTo>
                <a:cubicBezTo>
                  <a:pt x="764718" y="71716"/>
                  <a:pt x="767001" y="66302"/>
                  <a:pt x="770572" y="61838"/>
                </a:cubicBezTo>
                <a:cubicBezTo>
                  <a:pt x="773374" y="58336"/>
                  <a:pt x="777284" y="55826"/>
                  <a:pt x="780085" y="52324"/>
                </a:cubicBezTo>
                <a:cubicBezTo>
                  <a:pt x="795391" y="33191"/>
                  <a:pt x="782112" y="41797"/>
                  <a:pt x="799111" y="3329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969665" y="1195386"/>
            <a:ext cx="1126335" cy="162401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67056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343400" y="1219200"/>
            <a:ext cx="457200" cy="1600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 rot="19694061">
            <a:off x="3641572" y="1340875"/>
            <a:ext cx="799111" cy="166485"/>
          </a:xfrm>
          <a:custGeom>
            <a:avLst/>
            <a:gdLst>
              <a:gd name="connsiteX0" fmla="*/ 0 w 799111"/>
              <a:gd name="connsiteY0" fmla="*/ 99891 h 166485"/>
              <a:gd name="connsiteX1" fmla="*/ 4757 w 799111"/>
              <a:gd name="connsiteY1" fmla="*/ 76108 h 166485"/>
              <a:gd name="connsiteX2" fmla="*/ 14270 w 799111"/>
              <a:gd name="connsiteY2" fmla="*/ 47567 h 166485"/>
              <a:gd name="connsiteX3" fmla="*/ 19026 w 799111"/>
              <a:gd name="connsiteY3" fmla="*/ 33297 h 166485"/>
              <a:gd name="connsiteX4" fmla="*/ 33296 w 799111"/>
              <a:gd name="connsiteY4" fmla="*/ 4757 h 166485"/>
              <a:gd name="connsiteX5" fmla="*/ 47566 w 799111"/>
              <a:gd name="connsiteY5" fmla="*/ 0 h 166485"/>
              <a:gd name="connsiteX6" fmla="*/ 66593 w 799111"/>
              <a:gd name="connsiteY6" fmla="*/ 19027 h 166485"/>
              <a:gd name="connsiteX7" fmla="*/ 76106 w 799111"/>
              <a:gd name="connsiteY7" fmla="*/ 47567 h 166485"/>
              <a:gd name="connsiteX8" fmla="*/ 85619 w 799111"/>
              <a:gd name="connsiteY8" fmla="*/ 80865 h 166485"/>
              <a:gd name="connsiteX9" fmla="*/ 95132 w 799111"/>
              <a:gd name="connsiteY9" fmla="*/ 128432 h 166485"/>
              <a:gd name="connsiteX10" fmla="*/ 99889 w 799111"/>
              <a:gd name="connsiteY10" fmla="*/ 156972 h 166485"/>
              <a:gd name="connsiteX11" fmla="*/ 114159 w 799111"/>
              <a:gd name="connsiteY11" fmla="*/ 166485 h 166485"/>
              <a:gd name="connsiteX12" fmla="*/ 123672 w 799111"/>
              <a:gd name="connsiteY12" fmla="*/ 152215 h 166485"/>
              <a:gd name="connsiteX13" fmla="*/ 137942 w 799111"/>
              <a:gd name="connsiteY13" fmla="*/ 104648 h 166485"/>
              <a:gd name="connsiteX14" fmla="*/ 142698 w 799111"/>
              <a:gd name="connsiteY14" fmla="*/ 47567 h 166485"/>
              <a:gd name="connsiteX15" fmla="*/ 152212 w 799111"/>
              <a:gd name="connsiteY15" fmla="*/ 19027 h 166485"/>
              <a:gd name="connsiteX16" fmla="*/ 166481 w 799111"/>
              <a:gd name="connsiteY16" fmla="*/ 9514 h 166485"/>
              <a:gd name="connsiteX17" fmla="*/ 190265 w 799111"/>
              <a:gd name="connsiteY17" fmla="*/ 42811 h 166485"/>
              <a:gd name="connsiteX18" fmla="*/ 195021 w 799111"/>
              <a:gd name="connsiteY18" fmla="*/ 71351 h 166485"/>
              <a:gd name="connsiteX19" fmla="*/ 204534 w 799111"/>
              <a:gd name="connsiteY19" fmla="*/ 99891 h 166485"/>
              <a:gd name="connsiteX20" fmla="*/ 209291 w 799111"/>
              <a:gd name="connsiteY20" fmla="*/ 114162 h 166485"/>
              <a:gd name="connsiteX21" fmla="*/ 214048 w 799111"/>
              <a:gd name="connsiteY21" fmla="*/ 133188 h 166485"/>
              <a:gd name="connsiteX22" fmla="*/ 223561 w 799111"/>
              <a:gd name="connsiteY22" fmla="*/ 161729 h 166485"/>
              <a:gd name="connsiteX23" fmla="*/ 247344 w 799111"/>
              <a:gd name="connsiteY23" fmla="*/ 156972 h 166485"/>
              <a:gd name="connsiteX24" fmla="*/ 252101 w 799111"/>
              <a:gd name="connsiteY24" fmla="*/ 142702 h 166485"/>
              <a:gd name="connsiteX25" fmla="*/ 261614 w 799111"/>
              <a:gd name="connsiteY25" fmla="*/ 47567 h 166485"/>
              <a:gd name="connsiteX26" fmla="*/ 271127 w 799111"/>
              <a:gd name="connsiteY26" fmla="*/ 19027 h 166485"/>
              <a:gd name="connsiteX27" fmla="*/ 275884 w 799111"/>
              <a:gd name="connsiteY27" fmla="*/ 4757 h 166485"/>
              <a:gd name="connsiteX28" fmla="*/ 290153 w 799111"/>
              <a:gd name="connsiteY28" fmla="*/ 0 h 166485"/>
              <a:gd name="connsiteX29" fmla="*/ 294910 w 799111"/>
              <a:gd name="connsiteY29" fmla="*/ 14270 h 166485"/>
              <a:gd name="connsiteX30" fmla="*/ 309180 w 799111"/>
              <a:gd name="connsiteY30" fmla="*/ 42811 h 166485"/>
              <a:gd name="connsiteX31" fmla="*/ 313937 w 799111"/>
              <a:gd name="connsiteY31" fmla="*/ 66594 h 166485"/>
              <a:gd name="connsiteX32" fmla="*/ 323450 w 799111"/>
              <a:gd name="connsiteY32" fmla="*/ 104648 h 166485"/>
              <a:gd name="connsiteX33" fmla="*/ 328206 w 799111"/>
              <a:gd name="connsiteY33" fmla="*/ 123675 h 166485"/>
              <a:gd name="connsiteX34" fmla="*/ 337720 w 799111"/>
              <a:gd name="connsiteY34" fmla="*/ 152215 h 166485"/>
              <a:gd name="connsiteX35" fmla="*/ 366259 w 799111"/>
              <a:gd name="connsiteY35" fmla="*/ 161729 h 166485"/>
              <a:gd name="connsiteX36" fmla="*/ 375773 w 799111"/>
              <a:gd name="connsiteY36" fmla="*/ 47567 h 166485"/>
              <a:gd name="connsiteX37" fmla="*/ 390042 w 799111"/>
              <a:gd name="connsiteY37" fmla="*/ 19027 h 166485"/>
              <a:gd name="connsiteX38" fmla="*/ 409069 w 799111"/>
              <a:gd name="connsiteY38" fmla="*/ 23784 h 166485"/>
              <a:gd name="connsiteX39" fmla="*/ 423339 w 799111"/>
              <a:gd name="connsiteY39" fmla="*/ 61838 h 166485"/>
              <a:gd name="connsiteX40" fmla="*/ 437609 w 799111"/>
              <a:gd name="connsiteY40" fmla="*/ 90378 h 166485"/>
              <a:gd name="connsiteX41" fmla="*/ 442365 w 799111"/>
              <a:gd name="connsiteY41" fmla="*/ 104648 h 166485"/>
              <a:gd name="connsiteX42" fmla="*/ 451878 w 799111"/>
              <a:gd name="connsiteY42" fmla="*/ 118918 h 166485"/>
              <a:gd name="connsiteX43" fmla="*/ 475662 w 799111"/>
              <a:gd name="connsiteY43" fmla="*/ 156972 h 166485"/>
              <a:gd name="connsiteX44" fmla="*/ 494688 w 799111"/>
              <a:gd name="connsiteY44" fmla="*/ 76108 h 166485"/>
              <a:gd name="connsiteX45" fmla="*/ 504201 w 799111"/>
              <a:gd name="connsiteY45" fmla="*/ 47567 h 166485"/>
              <a:gd name="connsiteX46" fmla="*/ 508958 w 799111"/>
              <a:gd name="connsiteY46" fmla="*/ 33297 h 166485"/>
              <a:gd name="connsiteX47" fmla="*/ 513714 w 799111"/>
              <a:gd name="connsiteY47" fmla="*/ 19027 h 166485"/>
              <a:gd name="connsiteX48" fmla="*/ 527984 w 799111"/>
              <a:gd name="connsiteY48" fmla="*/ 14270 h 166485"/>
              <a:gd name="connsiteX49" fmla="*/ 542254 w 799111"/>
              <a:gd name="connsiteY49" fmla="*/ 38054 h 166485"/>
              <a:gd name="connsiteX50" fmla="*/ 556524 w 799111"/>
              <a:gd name="connsiteY50" fmla="*/ 66594 h 166485"/>
              <a:gd name="connsiteX51" fmla="*/ 566037 w 799111"/>
              <a:gd name="connsiteY51" fmla="*/ 128432 h 166485"/>
              <a:gd name="connsiteX52" fmla="*/ 570794 w 799111"/>
              <a:gd name="connsiteY52" fmla="*/ 142702 h 166485"/>
              <a:gd name="connsiteX53" fmla="*/ 580307 w 799111"/>
              <a:gd name="connsiteY53" fmla="*/ 156972 h 166485"/>
              <a:gd name="connsiteX54" fmla="*/ 599334 w 799111"/>
              <a:gd name="connsiteY54" fmla="*/ 161729 h 166485"/>
              <a:gd name="connsiteX55" fmla="*/ 608847 w 799111"/>
              <a:gd name="connsiteY55" fmla="*/ 152215 h 166485"/>
              <a:gd name="connsiteX56" fmla="*/ 618360 w 799111"/>
              <a:gd name="connsiteY56" fmla="*/ 123675 h 166485"/>
              <a:gd name="connsiteX57" fmla="*/ 623117 w 799111"/>
              <a:gd name="connsiteY57" fmla="*/ 57081 h 166485"/>
              <a:gd name="connsiteX58" fmla="*/ 627873 w 799111"/>
              <a:gd name="connsiteY58" fmla="*/ 42811 h 166485"/>
              <a:gd name="connsiteX59" fmla="*/ 637386 w 799111"/>
              <a:gd name="connsiteY59" fmla="*/ 33297 h 166485"/>
              <a:gd name="connsiteX60" fmla="*/ 651656 w 799111"/>
              <a:gd name="connsiteY60" fmla="*/ 28541 h 166485"/>
              <a:gd name="connsiteX61" fmla="*/ 670683 w 799111"/>
              <a:gd name="connsiteY61" fmla="*/ 52324 h 166485"/>
              <a:gd name="connsiteX62" fmla="*/ 684953 w 799111"/>
              <a:gd name="connsiteY62" fmla="*/ 109405 h 166485"/>
              <a:gd name="connsiteX63" fmla="*/ 694466 w 799111"/>
              <a:gd name="connsiteY63" fmla="*/ 137945 h 166485"/>
              <a:gd name="connsiteX64" fmla="*/ 699222 w 799111"/>
              <a:gd name="connsiteY64" fmla="*/ 152215 h 166485"/>
              <a:gd name="connsiteX65" fmla="*/ 713492 w 799111"/>
              <a:gd name="connsiteY65" fmla="*/ 156972 h 166485"/>
              <a:gd name="connsiteX66" fmla="*/ 727762 w 799111"/>
              <a:gd name="connsiteY66" fmla="*/ 152215 h 166485"/>
              <a:gd name="connsiteX67" fmla="*/ 742032 w 799111"/>
              <a:gd name="connsiteY67" fmla="*/ 104648 h 166485"/>
              <a:gd name="connsiteX68" fmla="*/ 746789 w 799111"/>
              <a:gd name="connsiteY68" fmla="*/ 90378 h 166485"/>
              <a:gd name="connsiteX69" fmla="*/ 761058 w 799111"/>
              <a:gd name="connsiteY69" fmla="*/ 76108 h 166485"/>
              <a:gd name="connsiteX70" fmla="*/ 770572 w 799111"/>
              <a:gd name="connsiteY70" fmla="*/ 61838 h 166485"/>
              <a:gd name="connsiteX71" fmla="*/ 780085 w 799111"/>
              <a:gd name="connsiteY71" fmla="*/ 52324 h 166485"/>
              <a:gd name="connsiteX72" fmla="*/ 799111 w 799111"/>
              <a:gd name="connsiteY72" fmla="*/ 33297 h 16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99111" h="166485">
                <a:moveTo>
                  <a:pt x="0" y="99891"/>
                </a:moveTo>
                <a:cubicBezTo>
                  <a:pt x="1586" y="91963"/>
                  <a:pt x="2630" y="83908"/>
                  <a:pt x="4757" y="76108"/>
                </a:cubicBezTo>
                <a:cubicBezTo>
                  <a:pt x="7396" y="66433"/>
                  <a:pt x="11099" y="57081"/>
                  <a:pt x="14270" y="47567"/>
                </a:cubicBezTo>
                <a:lnTo>
                  <a:pt x="19026" y="33297"/>
                </a:lnTo>
                <a:cubicBezTo>
                  <a:pt x="22159" y="23898"/>
                  <a:pt x="24915" y="11462"/>
                  <a:pt x="33296" y="4757"/>
                </a:cubicBezTo>
                <a:cubicBezTo>
                  <a:pt x="37211" y="1625"/>
                  <a:pt x="42809" y="1586"/>
                  <a:pt x="47566" y="0"/>
                </a:cubicBezTo>
                <a:cubicBezTo>
                  <a:pt x="53908" y="6342"/>
                  <a:pt x="63757" y="10518"/>
                  <a:pt x="66593" y="19027"/>
                </a:cubicBezTo>
                <a:lnTo>
                  <a:pt x="76106" y="47567"/>
                </a:lnTo>
                <a:cubicBezTo>
                  <a:pt x="81094" y="62532"/>
                  <a:pt x="82038" y="64155"/>
                  <a:pt x="85619" y="80865"/>
                </a:cubicBezTo>
                <a:cubicBezTo>
                  <a:pt x="89007" y="96676"/>
                  <a:pt x="92474" y="112482"/>
                  <a:pt x="95132" y="128432"/>
                </a:cubicBezTo>
                <a:cubicBezTo>
                  <a:pt x="96718" y="137945"/>
                  <a:pt x="95576" y="148346"/>
                  <a:pt x="99889" y="156972"/>
                </a:cubicBezTo>
                <a:cubicBezTo>
                  <a:pt x="102446" y="162085"/>
                  <a:pt x="109402" y="163314"/>
                  <a:pt x="114159" y="166485"/>
                </a:cubicBezTo>
                <a:cubicBezTo>
                  <a:pt x="117330" y="161728"/>
                  <a:pt x="121350" y="157439"/>
                  <a:pt x="123672" y="152215"/>
                </a:cubicBezTo>
                <a:cubicBezTo>
                  <a:pt x="130288" y="137328"/>
                  <a:pt x="133989" y="120459"/>
                  <a:pt x="137942" y="104648"/>
                </a:cubicBezTo>
                <a:cubicBezTo>
                  <a:pt x="139527" y="85621"/>
                  <a:pt x="139559" y="66400"/>
                  <a:pt x="142698" y="47567"/>
                </a:cubicBezTo>
                <a:cubicBezTo>
                  <a:pt x="144347" y="37675"/>
                  <a:pt x="143868" y="24590"/>
                  <a:pt x="152212" y="19027"/>
                </a:cubicBezTo>
                <a:lnTo>
                  <a:pt x="166481" y="9514"/>
                </a:lnTo>
                <a:cubicBezTo>
                  <a:pt x="189053" y="32086"/>
                  <a:pt x="182671" y="20032"/>
                  <a:pt x="190265" y="42811"/>
                </a:cubicBezTo>
                <a:cubicBezTo>
                  <a:pt x="191850" y="52324"/>
                  <a:pt x="192682" y="61994"/>
                  <a:pt x="195021" y="71351"/>
                </a:cubicBezTo>
                <a:cubicBezTo>
                  <a:pt x="197453" y="81080"/>
                  <a:pt x="201363" y="90378"/>
                  <a:pt x="204534" y="99891"/>
                </a:cubicBezTo>
                <a:cubicBezTo>
                  <a:pt x="206120" y="104648"/>
                  <a:pt x="208075" y="109297"/>
                  <a:pt x="209291" y="114162"/>
                </a:cubicBezTo>
                <a:cubicBezTo>
                  <a:pt x="210877" y="120504"/>
                  <a:pt x="212170" y="126926"/>
                  <a:pt x="214048" y="133188"/>
                </a:cubicBezTo>
                <a:cubicBezTo>
                  <a:pt x="216930" y="142793"/>
                  <a:pt x="223561" y="161729"/>
                  <a:pt x="223561" y="161729"/>
                </a:cubicBezTo>
                <a:cubicBezTo>
                  <a:pt x="231489" y="160143"/>
                  <a:pt x="240617" y="161457"/>
                  <a:pt x="247344" y="156972"/>
                </a:cubicBezTo>
                <a:cubicBezTo>
                  <a:pt x="251516" y="154191"/>
                  <a:pt x="251576" y="147688"/>
                  <a:pt x="252101" y="142702"/>
                </a:cubicBezTo>
                <a:cubicBezTo>
                  <a:pt x="258120" y="85520"/>
                  <a:pt x="250472" y="84708"/>
                  <a:pt x="261614" y="47567"/>
                </a:cubicBezTo>
                <a:cubicBezTo>
                  <a:pt x="264495" y="37962"/>
                  <a:pt x="267956" y="28540"/>
                  <a:pt x="271127" y="19027"/>
                </a:cubicBezTo>
                <a:cubicBezTo>
                  <a:pt x="272713" y="14270"/>
                  <a:pt x="271127" y="6343"/>
                  <a:pt x="275884" y="4757"/>
                </a:cubicBezTo>
                <a:lnTo>
                  <a:pt x="290153" y="0"/>
                </a:lnTo>
                <a:cubicBezTo>
                  <a:pt x="291739" y="4757"/>
                  <a:pt x="292668" y="9785"/>
                  <a:pt x="294910" y="14270"/>
                </a:cubicBezTo>
                <a:cubicBezTo>
                  <a:pt x="306535" y="37520"/>
                  <a:pt x="303202" y="18902"/>
                  <a:pt x="309180" y="42811"/>
                </a:cubicBezTo>
                <a:cubicBezTo>
                  <a:pt x="311141" y="50654"/>
                  <a:pt x="312119" y="58716"/>
                  <a:pt x="313937" y="66594"/>
                </a:cubicBezTo>
                <a:cubicBezTo>
                  <a:pt x="316877" y="79334"/>
                  <a:pt x="320279" y="91963"/>
                  <a:pt x="323450" y="104648"/>
                </a:cubicBezTo>
                <a:cubicBezTo>
                  <a:pt x="325035" y="110990"/>
                  <a:pt x="326139" y="117473"/>
                  <a:pt x="328206" y="123675"/>
                </a:cubicBezTo>
                <a:cubicBezTo>
                  <a:pt x="331377" y="133188"/>
                  <a:pt x="328207" y="149044"/>
                  <a:pt x="337720" y="152215"/>
                </a:cubicBezTo>
                <a:lnTo>
                  <a:pt x="366259" y="161729"/>
                </a:lnTo>
                <a:cubicBezTo>
                  <a:pt x="382230" y="113819"/>
                  <a:pt x="366309" y="165872"/>
                  <a:pt x="375773" y="47567"/>
                </a:cubicBezTo>
                <a:cubicBezTo>
                  <a:pt x="377298" y="28510"/>
                  <a:pt x="378870" y="30200"/>
                  <a:pt x="390042" y="19027"/>
                </a:cubicBezTo>
                <a:cubicBezTo>
                  <a:pt x="396384" y="20613"/>
                  <a:pt x="404047" y="19599"/>
                  <a:pt x="409069" y="23784"/>
                </a:cubicBezTo>
                <a:cubicBezTo>
                  <a:pt x="417381" y="30711"/>
                  <a:pt x="420665" y="52479"/>
                  <a:pt x="423339" y="61838"/>
                </a:cubicBezTo>
                <a:cubicBezTo>
                  <a:pt x="428263" y="79072"/>
                  <a:pt x="427183" y="74741"/>
                  <a:pt x="437609" y="90378"/>
                </a:cubicBezTo>
                <a:cubicBezTo>
                  <a:pt x="439194" y="95135"/>
                  <a:pt x="440123" y="100163"/>
                  <a:pt x="442365" y="104648"/>
                </a:cubicBezTo>
                <a:cubicBezTo>
                  <a:pt x="444921" y="109761"/>
                  <a:pt x="449556" y="113694"/>
                  <a:pt x="451878" y="118918"/>
                </a:cubicBezTo>
                <a:cubicBezTo>
                  <a:pt x="468562" y="156457"/>
                  <a:pt x="449991" y="139859"/>
                  <a:pt x="475662" y="156972"/>
                </a:cubicBezTo>
                <a:cubicBezTo>
                  <a:pt x="511320" y="133199"/>
                  <a:pt x="483062" y="157488"/>
                  <a:pt x="494688" y="76108"/>
                </a:cubicBezTo>
                <a:cubicBezTo>
                  <a:pt x="496106" y="66181"/>
                  <a:pt x="501030" y="57081"/>
                  <a:pt x="504201" y="47567"/>
                </a:cubicBezTo>
                <a:lnTo>
                  <a:pt x="508958" y="33297"/>
                </a:lnTo>
                <a:cubicBezTo>
                  <a:pt x="510543" y="28540"/>
                  <a:pt x="508957" y="20613"/>
                  <a:pt x="513714" y="19027"/>
                </a:cubicBezTo>
                <a:lnTo>
                  <a:pt x="527984" y="14270"/>
                </a:lnTo>
                <a:cubicBezTo>
                  <a:pt x="546567" y="32853"/>
                  <a:pt x="529905" y="13354"/>
                  <a:pt x="542254" y="38054"/>
                </a:cubicBezTo>
                <a:cubicBezTo>
                  <a:pt x="560699" y="74946"/>
                  <a:pt x="544565" y="30719"/>
                  <a:pt x="556524" y="66594"/>
                </a:cubicBezTo>
                <a:cubicBezTo>
                  <a:pt x="560356" y="101084"/>
                  <a:pt x="558549" y="102222"/>
                  <a:pt x="566037" y="128432"/>
                </a:cubicBezTo>
                <a:cubicBezTo>
                  <a:pt x="567414" y="133253"/>
                  <a:pt x="568552" y="138217"/>
                  <a:pt x="570794" y="142702"/>
                </a:cubicBezTo>
                <a:cubicBezTo>
                  <a:pt x="573351" y="147815"/>
                  <a:pt x="575550" y="153801"/>
                  <a:pt x="580307" y="156972"/>
                </a:cubicBezTo>
                <a:cubicBezTo>
                  <a:pt x="585747" y="160598"/>
                  <a:pt x="592992" y="160143"/>
                  <a:pt x="599334" y="161729"/>
                </a:cubicBezTo>
                <a:cubicBezTo>
                  <a:pt x="602505" y="158558"/>
                  <a:pt x="606841" y="156226"/>
                  <a:pt x="608847" y="152215"/>
                </a:cubicBezTo>
                <a:cubicBezTo>
                  <a:pt x="613331" y="143246"/>
                  <a:pt x="618360" y="123675"/>
                  <a:pt x="618360" y="123675"/>
                </a:cubicBezTo>
                <a:cubicBezTo>
                  <a:pt x="619946" y="101477"/>
                  <a:pt x="620517" y="79183"/>
                  <a:pt x="623117" y="57081"/>
                </a:cubicBezTo>
                <a:cubicBezTo>
                  <a:pt x="623703" y="52101"/>
                  <a:pt x="625294" y="47110"/>
                  <a:pt x="627873" y="42811"/>
                </a:cubicBezTo>
                <a:cubicBezTo>
                  <a:pt x="630180" y="38965"/>
                  <a:pt x="633540" y="35604"/>
                  <a:pt x="637386" y="33297"/>
                </a:cubicBezTo>
                <a:cubicBezTo>
                  <a:pt x="641685" y="30717"/>
                  <a:pt x="646899" y="30126"/>
                  <a:pt x="651656" y="28541"/>
                </a:cubicBezTo>
                <a:cubicBezTo>
                  <a:pt x="659564" y="36449"/>
                  <a:pt x="665882" y="41521"/>
                  <a:pt x="670683" y="52324"/>
                </a:cubicBezTo>
                <a:cubicBezTo>
                  <a:pt x="685472" y="85601"/>
                  <a:pt x="676406" y="75218"/>
                  <a:pt x="684953" y="109405"/>
                </a:cubicBezTo>
                <a:cubicBezTo>
                  <a:pt x="687385" y="119133"/>
                  <a:pt x="691295" y="128432"/>
                  <a:pt x="694466" y="137945"/>
                </a:cubicBezTo>
                <a:cubicBezTo>
                  <a:pt x="696051" y="142702"/>
                  <a:pt x="694465" y="150629"/>
                  <a:pt x="699222" y="152215"/>
                </a:cubicBezTo>
                <a:lnTo>
                  <a:pt x="713492" y="156972"/>
                </a:lnTo>
                <a:cubicBezTo>
                  <a:pt x="718249" y="155386"/>
                  <a:pt x="724848" y="156295"/>
                  <a:pt x="727762" y="152215"/>
                </a:cubicBezTo>
                <a:cubicBezTo>
                  <a:pt x="733144" y="144680"/>
                  <a:pt x="738884" y="115666"/>
                  <a:pt x="742032" y="104648"/>
                </a:cubicBezTo>
                <a:cubicBezTo>
                  <a:pt x="743410" y="99827"/>
                  <a:pt x="744008" y="94550"/>
                  <a:pt x="746789" y="90378"/>
                </a:cubicBezTo>
                <a:cubicBezTo>
                  <a:pt x="750520" y="84781"/>
                  <a:pt x="756752" y="81276"/>
                  <a:pt x="761058" y="76108"/>
                </a:cubicBezTo>
                <a:cubicBezTo>
                  <a:pt x="764718" y="71716"/>
                  <a:pt x="767001" y="66302"/>
                  <a:pt x="770572" y="61838"/>
                </a:cubicBezTo>
                <a:cubicBezTo>
                  <a:pt x="773374" y="58336"/>
                  <a:pt x="777284" y="55826"/>
                  <a:pt x="780085" y="52324"/>
                </a:cubicBezTo>
                <a:cubicBezTo>
                  <a:pt x="795391" y="33191"/>
                  <a:pt x="782112" y="41797"/>
                  <a:pt x="799111" y="3329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800600" y="1219200"/>
            <a:ext cx="1676400" cy="16002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1625064">
            <a:off x="5003417" y="1250848"/>
            <a:ext cx="2092256" cy="464083"/>
          </a:xfrm>
          <a:custGeom>
            <a:avLst/>
            <a:gdLst>
              <a:gd name="connsiteX0" fmla="*/ 0 w 2064372"/>
              <a:gd name="connsiteY0" fmla="*/ 618374 h 618374"/>
              <a:gd name="connsiteX1" fmla="*/ 1569684 w 2064372"/>
              <a:gd name="connsiteY1" fmla="*/ 152215 h 618374"/>
              <a:gd name="connsiteX2" fmla="*/ 2064372 w 2064372"/>
              <a:gd name="connsiteY2" fmla="*/ 0 h 61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372" h="618374">
                <a:moveTo>
                  <a:pt x="0" y="618374"/>
                </a:moveTo>
                <a:lnTo>
                  <a:pt x="1569684" y="152215"/>
                </a:lnTo>
                <a:lnTo>
                  <a:pt x="2064372" y="0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858000" y="1219200"/>
            <a:ext cx="914400" cy="1146451"/>
          </a:xfrm>
          <a:custGeom>
            <a:avLst/>
            <a:gdLst>
              <a:gd name="connsiteX0" fmla="*/ 0 w 889487"/>
              <a:gd name="connsiteY0" fmla="*/ 1079775 h 1079775"/>
              <a:gd name="connsiteX1" fmla="*/ 399556 w 889487"/>
              <a:gd name="connsiteY1" fmla="*/ 965614 h 1079775"/>
              <a:gd name="connsiteX2" fmla="*/ 599334 w 889487"/>
              <a:gd name="connsiteY2" fmla="*/ 656427 h 1079775"/>
              <a:gd name="connsiteX3" fmla="*/ 889487 w 889487"/>
              <a:gd name="connsiteY3" fmla="*/ 0 h 10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487" h="1079775">
                <a:moveTo>
                  <a:pt x="0" y="1079775"/>
                </a:moveTo>
                <a:cubicBezTo>
                  <a:pt x="149833" y="1057973"/>
                  <a:pt x="299667" y="1036172"/>
                  <a:pt x="399556" y="965614"/>
                </a:cubicBezTo>
                <a:cubicBezTo>
                  <a:pt x="499445" y="895056"/>
                  <a:pt x="517679" y="817363"/>
                  <a:pt x="599334" y="656427"/>
                </a:cubicBezTo>
                <a:cubicBezTo>
                  <a:pt x="680989" y="495491"/>
                  <a:pt x="889487" y="0"/>
                  <a:pt x="889487" y="0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6" idx="2"/>
          </p:cNvCxnSpPr>
          <p:nvPr/>
        </p:nvCxnSpPr>
        <p:spPr>
          <a:xfrm flipH="1">
            <a:off x="5334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1" idx="2"/>
          </p:cNvCxnSpPr>
          <p:nvPr/>
        </p:nvCxnSpPr>
        <p:spPr>
          <a:xfrm flipH="1">
            <a:off x="34290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8" idx="2"/>
          </p:cNvCxnSpPr>
          <p:nvPr/>
        </p:nvCxnSpPr>
        <p:spPr>
          <a:xfrm flipH="1">
            <a:off x="64770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7086600" y="1752600"/>
            <a:ext cx="1066800" cy="1066800"/>
          </a:xfrm>
          <a:custGeom>
            <a:avLst/>
            <a:gdLst>
              <a:gd name="connsiteX0" fmla="*/ 0 w 1108938"/>
              <a:gd name="connsiteY0" fmla="*/ 0 h 1563752"/>
              <a:gd name="connsiteX1" fmla="*/ 805638 w 1108938"/>
              <a:gd name="connsiteY1" fmla="*/ 578114 h 1563752"/>
              <a:gd name="connsiteX2" fmla="*/ 1108938 w 1108938"/>
              <a:gd name="connsiteY2" fmla="*/ 1563752 h 1563752"/>
              <a:gd name="connsiteX3" fmla="*/ 1108938 w 1108938"/>
              <a:gd name="connsiteY3" fmla="*/ 1563752 h 156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938" h="1563752">
                <a:moveTo>
                  <a:pt x="0" y="0"/>
                </a:moveTo>
                <a:cubicBezTo>
                  <a:pt x="310407" y="158744"/>
                  <a:pt x="620815" y="317489"/>
                  <a:pt x="805638" y="578114"/>
                </a:cubicBezTo>
                <a:cubicBezTo>
                  <a:pt x="990461" y="838739"/>
                  <a:pt x="1108938" y="1563752"/>
                  <a:pt x="1108938" y="1563752"/>
                </a:cubicBezTo>
                <a:lnTo>
                  <a:pt x="1108938" y="1563752"/>
                </a:ln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4800600" y="2362200"/>
            <a:ext cx="2064372" cy="457200"/>
          </a:xfrm>
          <a:custGeom>
            <a:avLst/>
            <a:gdLst>
              <a:gd name="connsiteX0" fmla="*/ 0 w 2064372"/>
              <a:gd name="connsiteY0" fmla="*/ 618374 h 618374"/>
              <a:gd name="connsiteX1" fmla="*/ 1569684 w 2064372"/>
              <a:gd name="connsiteY1" fmla="*/ 152215 h 618374"/>
              <a:gd name="connsiteX2" fmla="*/ 2064372 w 2064372"/>
              <a:gd name="connsiteY2" fmla="*/ 0 h 61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372" h="618374">
                <a:moveTo>
                  <a:pt x="0" y="618374"/>
                </a:moveTo>
                <a:lnTo>
                  <a:pt x="1569684" y="152215"/>
                </a:lnTo>
                <a:lnTo>
                  <a:pt x="2064372" y="0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1981200" y="1219200"/>
            <a:ext cx="990600" cy="1600200"/>
            <a:chOff x="1981200" y="1219200"/>
            <a:chExt cx="990600" cy="1600200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1981200" y="1219200"/>
              <a:ext cx="990600" cy="160020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8242865">
              <a:off x="2029974" y="1688985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6600"/>
                  </a:solidFill>
                </a:rPr>
                <a:t>10 </a:t>
              </a:r>
              <a:r>
                <a:rPr lang="en-US" sz="1600" dirty="0" err="1" smtClean="0">
                  <a:solidFill>
                    <a:srgbClr val="FF6600"/>
                  </a:solidFill>
                </a:rPr>
                <a:t>eV</a:t>
              </a:r>
              <a:endParaRPr lang="en-US" sz="16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981200" y="2306873"/>
            <a:ext cx="2064372" cy="512527"/>
            <a:chOff x="1981200" y="2306873"/>
            <a:chExt cx="2064372" cy="512527"/>
          </a:xfrm>
        </p:grpSpPr>
        <p:sp>
          <p:nvSpPr>
            <p:cNvPr id="29" name="Freeform 28"/>
            <p:cNvSpPr/>
            <p:nvPr/>
          </p:nvSpPr>
          <p:spPr>
            <a:xfrm>
              <a:off x="1981200" y="2362200"/>
              <a:ext cx="2064372" cy="457200"/>
            </a:xfrm>
            <a:custGeom>
              <a:avLst/>
              <a:gdLst>
                <a:gd name="connsiteX0" fmla="*/ 0 w 2064372"/>
                <a:gd name="connsiteY0" fmla="*/ 618374 h 618374"/>
                <a:gd name="connsiteX1" fmla="*/ 1569684 w 2064372"/>
                <a:gd name="connsiteY1" fmla="*/ 152215 h 618374"/>
                <a:gd name="connsiteX2" fmla="*/ 2064372 w 2064372"/>
                <a:gd name="connsiteY2" fmla="*/ 0 h 61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4372" h="618374">
                  <a:moveTo>
                    <a:pt x="0" y="618374"/>
                  </a:moveTo>
                  <a:lnTo>
                    <a:pt x="1569684" y="152215"/>
                  </a:lnTo>
                  <a:lnTo>
                    <a:pt x="2064372" y="0"/>
                  </a:ln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 rot="20917801">
              <a:off x="2622447" y="2306873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</a:rPr>
                <a:t>5</a:t>
              </a:r>
              <a:r>
                <a:rPr lang="en-US" sz="1600" dirty="0" smtClean="0">
                  <a:solidFill>
                    <a:srgbClr val="008000"/>
                  </a:solidFill>
                </a:rPr>
                <a:t> </a:t>
              </a:r>
              <a:r>
                <a:rPr lang="en-US" sz="1600" dirty="0" err="1" smtClean="0">
                  <a:solidFill>
                    <a:srgbClr val="008000"/>
                  </a:solidFill>
                </a:rPr>
                <a:t>eV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524000" y="1219200"/>
            <a:ext cx="531277" cy="1600200"/>
            <a:chOff x="1524000" y="1219200"/>
            <a:chExt cx="531277" cy="16002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1524000" y="1219200"/>
              <a:ext cx="457200" cy="16002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 rot="4240768">
              <a:off x="1505000" y="1694071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200 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eV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038600" y="1215231"/>
            <a:ext cx="1021636" cy="1146451"/>
            <a:chOff x="4038600" y="1215231"/>
            <a:chExt cx="1021636" cy="1146451"/>
          </a:xfrm>
        </p:grpSpPr>
        <p:sp>
          <p:nvSpPr>
            <p:cNvPr id="30" name="Freeform 29"/>
            <p:cNvSpPr/>
            <p:nvPr/>
          </p:nvSpPr>
          <p:spPr>
            <a:xfrm>
              <a:off x="4038600" y="1215231"/>
              <a:ext cx="914400" cy="1146451"/>
            </a:xfrm>
            <a:custGeom>
              <a:avLst/>
              <a:gdLst>
                <a:gd name="connsiteX0" fmla="*/ 0 w 889487"/>
                <a:gd name="connsiteY0" fmla="*/ 1079775 h 1079775"/>
                <a:gd name="connsiteX1" fmla="*/ 399556 w 889487"/>
                <a:gd name="connsiteY1" fmla="*/ 965614 h 1079775"/>
                <a:gd name="connsiteX2" fmla="*/ 599334 w 889487"/>
                <a:gd name="connsiteY2" fmla="*/ 656427 h 1079775"/>
                <a:gd name="connsiteX3" fmla="*/ 889487 w 889487"/>
                <a:gd name="connsiteY3" fmla="*/ 0 h 107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87" h="1079775">
                  <a:moveTo>
                    <a:pt x="0" y="1079775"/>
                  </a:moveTo>
                  <a:cubicBezTo>
                    <a:pt x="149833" y="1057973"/>
                    <a:pt x="299667" y="1036172"/>
                    <a:pt x="399556" y="965614"/>
                  </a:cubicBezTo>
                  <a:cubicBezTo>
                    <a:pt x="499445" y="895056"/>
                    <a:pt x="517679" y="817363"/>
                    <a:pt x="599334" y="656427"/>
                  </a:cubicBezTo>
                  <a:cubicBezTo>
                    <a:pt x="680989" y="495491"/>
                    <a:pt x="889487" y="0"/>
                    <a:pt x="889487" y="0"/>
                  </a:cubicBezTo>
                </a:path>
              </a:pathLst>
            </a:custGeom>
            <a:ln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 rot="17757370">
              <a:off x="4509959" y="161898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2 </a:t>
              </a:r>
              <a:r>
                <a:rPr lang="en-US" sz="1600" dirty="0" err="1">
                  <a:solidFill>
                    <a:srgbClr val="FF0000"/>
                  </a:solidFill>
                </a:rPr>
                <a:t>k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eV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04800" y="2438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screen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990600" y="30480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38600" y="30480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990600" y="3276600"/>
            <a:ext cx="3048000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286000" y="2971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 ns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5029200" y="3048000"/>
            <a:ext cx="3657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dirty="0" smtClean="0">
                <a:latin typeface="Arial" charset="0"/>
                <a:ea typeface="Symbol" charset="0"/>
                <a:cs typeface="Symbol" charset="0"/>
              </a:rPr>
              <a:t> Typical 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e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–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 </a:t>
            </a:r>
            <a:r>
              <a:rPr lang="en-US" dirty="0" smtClean="0">
                <a:latin typeface="Arial" charset="0"/>
                <a:ea typeface="Symbol" charset="0"/>
                <a:cs typeface="Symbol" charset="0"/>
              </a:rPr>
              <a:t>densities10</a:t>
            </a:r>
            <a:r>
              <a:rPr lang="en-US" baseline="30000" dirty="0" smtClean="0">
                <a:latin typeface="Arial" charset="0"/>
                <a:ea typeface="Symbol" charset="0"/>
                <a:cs typeface="Symbol" charset="0"/>
              </a:rPr>
              <a:t>10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–10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12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 m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–</a:t>
            </a:r>
            <a:r>
              <a:rPr lang="en-US" baseline="30000" dirty="0" smtClean="0">
                <a:latin typeface="Arial" charset="0"/>
                <a:ea typeface="Symbol" charset="0"/>
                <a:cs typeface="Symbol" charset="0"/>
              </a:rPr>
              <a:t>3</a:t>
            </a:r>
            <a:endParaRPr lang="en-US" dirty="0">
              <a:latin typeface="Arial" charset="0"/>
              <a:ea typeface="Symbol" charset="0"/>
              <a:cs typeface="Symbol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57200" y="3657600"/>
            <a:ext cx="8229600" cy="990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Possible consequences:</a:t>
            </a:r>
          </a:p>
          <a:p>
            <a:pPr lvl="1"/>
            <a:r>
              <a:rPr lang="en-US" sz="1900" dirty="0"/>
              <a:t>i</a:t>
            </a:r>
            <a:r>
              <a:rPr lang="en-US" sz="1900" dirty="0" smtClean="0"/>
              <a:t>nstabilities, emittance growth, desorption – bad vacuum</a:t>
            </a:r>
          </a:p>
          <a:p>
            <a:pPr lvl="1"/>
            <a:r>
              <a:rPr lang="en-US" sz="1900" dirty="0" smtClean="0"/>
              <a:t>excessive energy deposition in the cold sectors</a:t>
            </a:r>
            <a:endParaRPr lang="en-US" sz="1900" dirty="0"/>
          </a:p>
        </p:txBody>
      </p:sp>
      <p:sp>
        <p:nvSpPr>
          <p:cNvPr id="58" name="TextBox 57"/>
          <p:cNvSpPr txBox="1"/>
          <p:nvPr/>
        </p:nvSpPr>
        <p:spPr>
          <a:xfrm>
            <a:off x="457200" y="4800600"/>
            <a:ext cx="82296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Electron bombardment of a surface has been proven </a:t>
            </a:r>
            <a:r>
              <a:rPr lang="en-US" dirty="0" smtClean="0"/>
              <a:t>to reduce </a:t>
            </a:r>
            <a:r>
              <a:rPr lang="en-US" dirty="0"/>
              <a:t>drastically the </a:t>
            </a:r>
            <a:r>
              <a:rPr lang="en-US" b="1" dirty="0">
                <a:solidFill>
                  <a:srgbClr val="FF0000"/>
                </a:solidFill>
              </a:rPr>
              <a:t>secondary electron yield </a:t>
            </a:r>
            <a:r>
              <a:rPr lang="en-US" b="1" dirty="0" smtClean="0">
                <a:solidFill>
                  <a:srgbClr val="FF0000"/>
                </a:solidFill>
              </a:rPr>
              <a:t>(SEY) </a:t>
            </a:r>
            <a:r>
              <a:rPr lang="en-US" dirty="0" smtClean="0"/>
              <a:t>of </a:t>
            </a:r>
            <a:r>
              <a:rPr lang="en-US" dirty="0"/>
              <a:t>a </a:t>
            </a:r>
            <a:r>
              <a:rPr lang="en-US" dirty="0" smtClean="0"/>
              <a:t>material. </a:t>
            </a:r>
            <a:r>
              <a:rPr lang="en-US" dirty="0" smtClean="0">
                <a:solidFill>
                  <a:srgbClr val="FF0000"/>
                </a:solidFill>
              </a:rPr>
              <a:t>This </a:t>
            </a:r>
            <a:r>
              <a:rPr lang="en-US" dirty="0">
                <a:solidFill>
                  <a:srgbClr val="FF0000"/>
                </a:solidFill>
              </a:rPr>
              <a:t>technique, known as </a:t>
            </a:r>
            <a:r>
              <a:rPr lang="en-US" b="1" dirty="0">
                <a:solidFill>
                  <a:srgbClr val="FF0000"/>
                </a:solidFill>
              </a:rPr>
              <a:t>scrubbing</a:t>
            </a:r>
            <a:r>
              <a:rPr lang="en-US" dirty="0">
                <a:solidFill>
                  <a:srgbClr val="FF0000"/>
                </a:solidFill>
              </a:rPr>
              <a:t>, provides a </a:t>
            </a:r>
            <a:r>
              <a:rPr lang="en-US" dirty="0" smtClean="0">
                <a:solidFill>
                  <a:srgbClr val="FF0000"/>
                </a:solidFill>
              </a:rPr>
              <a:t>mean to </a:t>
            </a:r>
            <a:r>
              <a:rPr lang="en-US" dirty="0">
                <a:solidFill>
                  <a:srgbClr val="FF0000"/>
                </a:solidFill>
              </a:rPr>
              <a:t>suppress electron cloud build-</a:t>
            </a:r>
            <a:r>
              <a:rPr lang="en-US" dirty="0" smtClean="0">
                <a:solidFill>
                  <a:srgbClr val="FF0000"/>
                </a:solidFill>
              </a:rPr>
              <a:t>up.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7200" y="5867400"/>
            <a:ext cx="8229600" cy="6858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Results from 2012 indicate that a</a:t>
            </a:r>
            <a:r>
              <a:rPr lang="en-US" dirty="0"/>
              <a:t> </a:t>
            </a:r>
            <a:r>
              <a:rPr lang="en-US" dirty="0" smtClean="0"/>
              <a:t>scrubbing run will probably be </a:t>
            </a:r>
            <a:r>
              <a:rPr lang="en-US" dirty="0" smtClean="0">
                <a:solidFill>
                  <a:srgbClr val="FF0000"/>
                </a:solidFill>
              </a:rPr>
              <a:t>insufficient to fully suppress </a:t>
            </a:r>
            <a:r>
              <a:rPr lang="en-US" dirty="0" smtClean="0"/>
              <a:t>electron cloud  from the arcs for 25 ns beams.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9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0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429000"/>
            <a:ext cx="436880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708" y="3581400"/>
            <a:ext cx="4566292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2" y="76200"/>
            <a:ext cx="4536105" cy="30278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524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8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033920" y="160240"/>
            <a:ext cx="1814147" cy="6340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LS1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46528" y="794420"/>
            <a:ext cx="5609228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from </a:t>
            </a:r>
            <a:r>
              <a:rPr lang="en-US" sz="2000" dirty="0" smtClean="0">
                <a:solidFill>
                  <a:schemeClr val="bg1"/>
                </a:solidFill>
              </a:rPr>
              <a:t>16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r>
              <a:rPr lang="en-US" sz="2000" dirty="0" smtClean="0">
                <a:solidFill>
                  <a:schemeClr val="bg1"/>
                </a:solidFill>
              </a:rPr>
              <a:t> February </a:t>
            </a:r>
            <a:r>
              <a:rPr lang="en-US" sz="2000" dirty="0">
                <a:solidFill>
                  <a:schemeClr val="bg1"/>
                </a:solidFill>
              </a:rPr>
              <a:t>2013 to end December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450" y="149756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r>
              <a:rPr lang="en-US" dirty="0" smtClean="0"/>
              <a:t> Feb. 2013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78400" y="2062553"/>
            <a:ext cx="8695506" cy="3535071"/>
            <a:chOff x="278400" y="2062553"/>
            <a:chExt cx="8695506" cy="3535071"/>
          </a:xfrm>
        </p:grpSpPr>
        <p:sp>
          <p:nvSpPr>
            <p:cNvPr id="7" name="Rectangle 6"/>
            <p:cNvSpPr/>
            <p:nvPr/>
          </p:nvSpPr>
          <p:spPr>
            <a:xfrm>
              <a:off x="323528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4564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65600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86636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07672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J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8708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J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49744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70780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91816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O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12852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33888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54924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J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175960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707356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J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028384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96996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18032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139068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460104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J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81140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J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02176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423212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744248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O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65284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86320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51920" y="2062553"/>
              <a:ext cx="698178" cy="425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2014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68344" y="2062553"/>
              <a:ext cx="698178" cy="425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2015</a:t>
              </a:r>
              <a:endParaRPr lang="en-US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851920" y="2062553"/>
              <a:ext cx="0" cy="33201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68344" y="2062553"/>
              <a:ext cx="0" cy="33201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8345912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666948" y="2477576"/>
              <a:ext cx="288032" cy="415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78400" y="3141614"/>
              <a:ext cx="8676456" cy="332019"/>
              <a:chOff x="467544" y="2780928"/>
              <a:chExt cx="8676456" cy="288032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611560" y="2780928"/>
                <a:ext cx="189020" cy="288032"/>
              </a:xfrm>
              <a:prstGeom prst="rect">
                <a:avLst/>
              </a:prstGeom>
              <a:solidFill>
                <a:srgbClr val="FF0000">
                  <a:alpha val="52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00580" y="2780928"/>
                <a:ext cx="4824536" cy="288032"/>
              </a:xfrm>
              <a:prstGeom prst="rect">
                <a:avLst/>
              </a:prstGeom>
              <a:solidFill>
                <a:schemeClr val="tx1">
                  <a:lumMod val="75000"/>
                  <a:alpha val="64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5625116" y="2924944"/>
                <a:ext cx="1656184" cy="144016"/>
              </a:xfrm>
              <a:prstGeom prst="rect">
                <a:avLst/>
              </a:prstGeom>
              <a:solidFill>
                <a:schemeClr val="tx1">
                  <a:lumMod val="75000"/>
                  <a:alpha val="64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281300" y="2780928"/>
                <a:ext cx="603068" cy="288032"/>
              </a:xfrm>
              <a:prstGeom prst="rect">
                <a:avLst/>
              </a:prstGeom>
              <a:solidFill>
                <a:srgbClr val="FF0000">
                  <a:alpha val="52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5625116" y="2780928"/>
                <a:ext cx="1656184" cy="144016"/>
              </a:xfrm>
              <a:prstGeom prst="rect">
                <a:avLst/>
              </a:prstGeom>
              <a:solidFill>
                <a:srgbClr val="FF0000">
                  <a:alpha val="52000"/>
                </a:srgbClr>
              </a:solidFill>
              <a:ln>
                <a:solidFill>
                  <a:schemeClr val="tx1">
                    <a:lumMod val="75000"/>
                    <a:alpha val="22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884368" y="2780928"/>
                <a:ext cx="936104" cy="288032"/>
              </a:xfrm>
              <a:prstGeom prst="rect">
                <a:avLst/>
              </a:prstGeom>
              <a:solidFill>
                <a:srgbClr val="4BB331">
                  <a:alpha val="52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827194" y="2780928"/>
                <a:ext cx="316806" cy="288032"/>
              </a:xfrm>
              <a:prstGeom prst="rect">
                <a:avLst/>
              </a:prstGeom>
              <a:solidFill>
                <a:srgbClr val="4BB33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467544" y="2780928"/>
                <a:ext cx="172790" cy="288032"/>
              </a:xfrm>
              <a:prstGeom prst="rect">
                <a:avLst/>
              </a:prstGeom>
              <a:solidFill>
                <a:srgbClr val="4BB33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292243" y="3100716"/>
              <a:ext cx="659067" cy="425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n w="12700">
                    <a:solidFill>
                      <a:schemeClr val="tx2">
                        <a:satMod val="155000"/>
                        <a:alpha val="66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LHC</a:t>
              </a:r>
              <a:endParaRPr lang="en-US" b="1" dirty="0">
                <a:ln w="12700">
                  <a:solidFill>
                    <a:schemeClr val="tx2">
                      <a:satMod val="155000"/>
                      <a:alpha val="66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97450" y="4009823"/>
              <a:ext cx="8676456" cy="1587801"/>
              <a:chOff x="316500" y="3951536"/>
              <a:chExt cx="8676456" cy="1377444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316500" y="3987016"/>
                <a:ext cx="8676456" cy="288032"/>
                <a:chOff x="467420" y="3212976"/>
                <a:chExt cx="8676456" cy="288032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611436" y="3212976"/>
                  <a:ext cx="360164" cy="288032"/>
                </a:xfrm>
                <a:prstGeom prst="rect">
                  <a:avLst/>
                </a:prstGeom>
                <a:solidFill>
                  <a:srgbClr val="FF0000">
                    <a:alpha val="52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971600" y="3212976"/>
                  <a:ext cx="4824536" cy="288032"/>
                </a:xfrm>
                <a:prstGeom prst="rect">
                  <a:avLst/>
                </a:prstGeom>
                <a:solidFill>
                  <a:schemeClr val="tx1">
                    <a:lumMod val="75000"/>
                    <a:alpha val="64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5796136" y="3212976"/>
                  <a:ext cx="792088" cy="288032"/>
                </a:xfrm>
                <a:prstGeom prst="rect">
                  <a:avLst/>
                </a:prstGeom>
                <a:solidFill>
                  <a:srgbClr val="FF0000">
                    <a:alpha val="52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6588224" y="3212976"/>
                  <a:ext cx="504056" cy="288032"/>
                </a:xfrm>
                <a:prstGeom prst="rect">
                  <a:avLst/>
                </a:prstGeom>
                <a:solidFill>
                  <a:srgbClr val="4BB331">
                    <a:alpha val="52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7092280" y="3212976"/>
                  <a:ext cx="2051596" cy="288032"/>
                </a:xfrm>
                <a:prstGeom prst="rect">
                  <a:avLst/>
                </a:prstGeom>
                <a:solidFill>
                  <a:srgbClr val="4BB33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467420" y="3212976"/>
                  <a:ext cx="172790" cy="288032"/>
                </a:xfrm>
                <a:prstGeom prst="rect">
                  <a:avLst/>
                </a:prstGeom>
                <a:solidFill>
                  <a:srgbClr val="4BB33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316500" y="4491072"/>
                <a:ext cx="8676456" cy="288032"/>
                <a:chOff x="470868" y="3717032"/>
                <a:chExt cx="8676456" cy="288032"/>
              </a:xfrm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614884" y="3717032"/>
                  <a:ext cx="288156" cy="288032"/>
                </a:xfrm>
                <a:prstGeom prst="rect">
                  <a:avLst/>
                </a:prstGeom>
                <a:solidFill>
                  <a:srgbClr val="FF0000">
                    <a:alpha val="52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903040" y="3717032"/>
                  <a:ext cx="4461048" cy="288032"/>
                </a:xfrm>
                <a:prstGeom prst="rect">
                  <a:avLst/>
                </a:prstGeom>
                <a:solidFill>
                  <a:schemeClr val="tx1">
                    <a:lumMod val="75000"/>
                    <a:alpha val="64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5364088" y="3717032"/>
                  <a:ext cx="288032" cy="288032"/>
                </a:xfrm>
                <a:prstGeom prst="rect">
                  <a:avLst/>
                </a:prstGeom>
                <a:solidFill>
                  <a:srgbClr val="FF0000">
                    <a:alpha val="52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5652120" y="3717032"/>
                  <a:ext cx="504056" cy="288032"/>
                </a:xfrm>
                <a:prstGeom prst="rect">
                  <a:avLst/>
                </a:prstGeom>
                <a:solidFill>
                  <a:srgbClr val="4BB331">
                    <a:alpha val="52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6156176" y="3717032"/>
                  <a:ext cx="2991148" cy="288032"/>
                </a:xfrm>
                <a:prstGeom prst="rect">
                  <a:avLst/>
                </a:prstGeom>
                <a:solidFill>
                  <a:srgbClr val="4BB33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470868" y="3717032"/>
                  <a:ext cx="172790" cy="288032"/>
                </a:xfrm>
                <a:prstGeom prst="rect">
                  <a:avLst/>
                </a:prstGeom>
                <a:solidFill>
                  <a:srgbClr val="4BB33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316500" y="4995128"/>
                <a:ext cx="8676456" cy="288032"/>
                <a:chOff x="467544" y="4293096"/>
                <a:chExt cx="8676456" cy="288032"/>
              </a:xfrm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611560" y="4293096"/>
                  <a:ext cx="144016" cy="288032"/>
                </a:xfrm>
                <a:prstGeom prst="rect">
                  <a:avLst/>
                </a:prstGeom>
                <a:solidFill>
                  <a:srgbClr val="FF0000">
                    <a:alpha val="52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755577" y="4293096"/>
                  <a:ext cx="4246636" cy="288032"/>
                </a:xfrm>
                <a:prstGeom prst="rect">
                  <a:avLst/>
                </a:prstGeom>
                <a:solidFill>
                  <a:schemeClr val="tx1">
                    <a:lumMod val="75000"/>
                    <a:alpha val="64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4998516" y="4293096"/>
                  <a:ext cx="437579" cy="288032"/>
                </a:xfrm>
                <a:prstGeom prst="rect">
                  <a:avLst/>
                </a:prstGeom>
                <a:solidFill>
                  <a:srgbClr val="FF0000">
                    <a:alpha val="52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5434013" y="4293096"/>
                  <a:ext cx="362123" cy="288032"/>
                </a:xfrm>
                <a:prstGeom prst="rect">
                  <a:avLst/>
                </a:prstGeom>
                <a:solidFill>
                  <a:srgbClr val="4BB331">
                    <a:alpha val="52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796136" y="4293096"/>
                  <a:ext cx="3347864" cy="288032"/>
                </a:xfrm>
                <a:prstGeom prst="rect">
                  <a:avLst/>
                </a:prstGeom>
                <a:solidFill>
                  <a:srgbClr val="4BB33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467544" y="4293096"/>
                  <a:ext cx="172790" cy="288032"/>
                </a:xfrm>
                <a:prstGeom prst="rect">
                  <a:avLst/>
                </a:prstGeom>
                <a:solidFill>
                  <a:srgbClr val="4BB33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2330343" y="3951536"/>
                <a:ext cx="646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n w="12700">
                      <a:solidFill>
                        <a:schemeClr val="tx2">
                          <a:satMod val="155000"/>
                          <a:alpha val="66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SPS</a:t>
                </a:r>
                <a:endParaRPr lang="en-US" b="1" dirty="0">
                  <a:ln w="12700">
                    <a:solidFill>
                      <a:schemeClr val="tx2">
                        <a:satMod val="155000"/>
                        <a:alpha val="66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330343" y="4455592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n w="12700">
                      <a:solidFill>
                        <a:schemeClr val="tx2">
                          <a:satMod val="155000"/>
                          <a:alpha val="66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PS</a:t>
                </a:r>
                <a:endParaRPr lang="en-US" b="1" dirty="0">
                  <a:ln w="12700">
                    <a:solidFill>
                      <a:schemeClr val="tx2">
                        <a:satMod val="155000"/>
                        <a:alpha val="66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330343" y="4959648"/>
                <a:ext cx="1428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n w="12700">
                      <a:solidFill>
                        <a:schemeClr val="tx2">
                          <a:satMod val="155000"/>
                          <a:alpha val="66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PS Booster</a:t>
                </a:r>
                <a:endParaRPr lang="en-US" b="1" dirty="0">
                  <a:ln w="12700">
                    <a:solidFill>
                      <a:schemeClr val="tx2">
                        <a:satMod val="155000"/>
                        <a:alpha val="66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03366" y="3424068"/>
              <a:ext cx="7272806" cy="425735"/>
              <a:chOff x="611560" y="4653136"/>
              <a:chExt cx="7272806" cy="369332"/>
            </a:xfrm>
          </p:grpSpPr>
          <p:sp>
            <p:nvSpPr>
              <p:cNvPr id="42" name="Left Bracket 41"/>
              <p:cNvSpPr/>
              <p:nvPr/>
            </p:nvSpPr>
            <p:spPr>
              <a:xfrm rot="16200000">
                <a:off x="4175955" y="1304765"/>
                <a:ext cx="144016" cy="7272806"/>
              </a:xfrm>
              <a:prstGeom prst="leftBracket">
                <a:avLst/>
              </a:prstGeom>
              <a:ln w="57150" cmpd="sng">
                <a:solidFill>
                  <a:schemeClr val="dk1">
                    <a:alpha val="60000"/>
                  </a:schemeClr>
                </a:solidFill>
                <a:prstDash val="solid"/>
              </a:ln>
              <a:effectLst>
                <a:glow rad="63500">
                  <a:schemeClr val="dk1">
                    <a:tint val="30000"/>
                    <a:shade val="95000"/>
                    <a:satMod val="300000"/>
                    <a:alpha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11560" y="4653136"/>
                <a:ext cx="1660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</a:t>
                </a:r>
                <a:r>
                  <a:rPr lang="en-US" dirty="0" smtClean="0"/>
                  <a:t>eam to beam</a:t>
                </a:r>
                <a:endParaRPr lang="en-US" dirty="0"/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251520" y="188640"/>
            <a:ext cx="2593598" cy="1231106"/>
            <a:chOff x="251520" y="188640"/>
            <a:chExt cx="2593598" cy="1231106"/>
          </a:xfrm>
        </p:grpSpPr>
        <p:sp>
          <p:nvSpPr>
            <p:cNvPr id="77" name="TextBox 76"/>
            <p:cNvSpPr txBox="1"/>
            <p:nvPr/>
          </p:nvSpPr>
          <p:spPr>
            <a:xfrm>
              <a:off x="467544" y="188640"/>
              <a:ext cx="2377574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Physics</a:t>
              </a:r>
            </a:p>
            <a:p>
              <a:r>
                <a:rPr lang="en-US" sz="1800" dirty="0" smtClean="0"/>
                <a:t>Beam commissioning</a:t>
              </a:r>
            </a:p>
            <a:p>
              <a:r>
                <a:rPr lang="en-US" sz="1800" dirty="0" smtClean="0"/>
                <a:t>Shutdown</a:t>
              </a:r>
            </a:p>
            <a:p>
              <a:r>
                <a:rPr lang="en-US" sz="1800" dirty="0" smtClean="0"/>
                <a:t>Tests </a:t>
              </a:r>
              <a:endParaRPr lang="en-US" sz="18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51520" y="311448"/>
              <a:ext cx="144016" cy="144016"/>
            </a:xfrm>
            <a:prstGeom prst="rect">
              <a:avLst/>
            </a:prstGeom>
            <a:solidFill>
              <a:srgbClr val="4BB3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51520" y="1118394"/>
              <a:ext cx="144016" cy="144016"/>
            </a:xfrm>
            <a:prstGeom prst="rect">
              <a:avLst/>
            </a:prstGeom>
            <a:solidFill>
              <a:srgbClr val="FF0000">
                <a:alpha val="5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51520" y="849412"/>
              <a:ext cx="144016" cy="144016"/>
            </a:xfrm>
            <a:prstGeom prst="rect">
              <a:avLst/>
            </a:prstGeom>
            <a:solidFill>
              <a:schemeClr val="tx1">
                <a:lumMod val="75000"/>
                <a:alpha val="6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51520" y="580430"/>
              <a:ext cx="144016" cy="144016"/>
            </a:xfrm>
            <a:prstGeom prst="rect">
              <a:avLst/>
            </a:prstGeom>
            <a:solidFill>
              <a:srgbClr val="4BB331">
                <a:alpha val="5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Left Bracket 81"/>
          <p:cNvSpPr/>
          <p:nvPr/>
        </p:nvSpPr>
        <p:spPr>
          <a:xfrm rot="16200000">
            <a:off x="5825099" y="4753304"/>
            <a:ext cx="144016" cy="2230190"/>
          </a:xfrm>
          <a:prstGeom prst="leftBracket">
            <a:avLst/>
          </a:prstGeom>
          <a:ln w="57150" cmpd="sng">
            <a:solidFill>
              <a:srgbClr val="0A2F6C"/>
            </a:solidFill>
            <a:prstDash val="sysDot"/>
          </a:ln>
          <a:effectLst>
            <a:glow rad="63500">
              <a:schemeClr val="dk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Left Bracket 82"/>
          <p:cNvSpPr/>
          <p:nvPr/>
        </p:nvSpPr>
        <p:spPr>
          <a:xfrm rot="16200000">
            <a:off x="2621772" y="3780167"/>
            <a:ext cx="144016" cy="4176464"/>
          </a:xfrm>
          <a:prstGeom prst="leftBracket">
            <a:avLst/>
          </a:prstGeom>
          <a:ln w="57150" cmpd="sng">
            <a:solidFill>
              <a:srgbClr val="0A2F6C"/>
            </a:solidFill>
            <a:prstDash val="solid"/>
          </a:ln>
          <a:effectLst>
            <a:glow rad="63500">
              <a:schemeClr val="dk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05548" y="5580367"/>
            <a:ext cx="193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2554"/>
                </a:solidFill>
              </a:rPr>
              <a:t>a</a:t>
            </a:r>
            <a:r>
              <a:rPr lang="en-US" dirty="0" smtClean="0">
                <a:solidFill>
                  <a:srgbClr val="082554"/>
                </a:solidFill>
              </a:rPr>
              <a:t>vailable for works</a:t>
            </a:r>
            <a:endParaRPr lang="en-US" dirty="0">
              <a:solidFill>
                <a:srgbClr val="082554"/>
              </a:solidFill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420635" y="1866900"/>
            <a:ext cx="60466" cy="3772195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head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13426" y="20797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2054123" y="1845550"/>
            <a:ext cx="1043876" cy="3793545"/>
            <a:chOff x="1770688" y="1834634"/>
            <a:chExt cx="1043876" cy="3793545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808278" y="2070982"/>
              <a:ext cx="39012" cy="3557197"/>
            </a:xfrm>
            <a:prstGeom prst="line">
              <a:avLst/>
            </a:prstGeom>
            <a:ln w="38100"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1770688" y="1834634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20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th</a:t>
              </a:r>
              <a:r>
                <a:rPr lang="en-US" dirty="0" smtClean="0">
                  <a:solidFill>
                    <a:srgbClr val="FF0000"/>
                  </a:solidFill>
                </a:rPr>
                <a:t> July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381000" y="6477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Frédérick</a:t>
            </a:r>
            <a:r>
              <a:rPr lang="en-US" dirty="0" smtClean="0"/>
              <a:t> </a:t>
            </a:r>
            <a:r>
              <a:rPr lang="en-US" dirty="0" err="1"/>
              <a:t>Bordry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72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II – post LS1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66800"/>
            <a:ext cx="6477000" cy="3276600"/>
          </a:xfrm>
        </p:spPr>
        <p:txBody>
          <a:bodyPr/>
          <a:lstStyle/>
          <a:p>
            <a:r>
              <a:rPr lang="en-US" dirty="0" smtClean="0"/>
              <a:t>Energy: </a:t>
            </a:r>
            <a:r>
              <a:rPr lang="en-US" dirty="0" smtClean="0">
                <a:solidFill>
                  <a:srgbClr val="FF0000"/>
                </a:solidFill>
              </a:rPr>
              <a:t>6.5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Bunch spacing: </a:t>
            </a:r>
            <a:r>
              <a:rPr lang="en-US" dirty="0" smtClean="0">
                <a:solidFill>
                  <a:srgbClr val="FF0000"/>
                </a:solidFill>
              </a:rPr>
              <a:t>25 ns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pile-up considerations </a:t>
            </a:r>
          </a:p>
          <a:p>
            <a:r>
              <a:rPr lang="en-US" dirty="0" smtClean="0"/>
              <a:t>Injectors potentially able to offer nominal intensity with even lower emittance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981200"/>
            <a:ext cx="2119413" cy="201449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146109"/>
              </p:ext>
            </p:extLst>
          </p:nvPr>
        </p:nvGraphicFramePr>
        <p:xfrm>
          <a:off x="685800" y="4724400"/>
          <a:ext cx="754380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62"/>
                <a:gridCol w="1084167"/>
                <a:gridCol w="1029571"/>
                <a:gridCol w="914400"/>
                <a:gridCol w="1219200"/>
                <a:gridCol w="970740"/>
                <a:gridCol w="116286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Ib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LHC</a:t>
                      </a:r>
                      <a:r>
                        <a:rPr lang="en-US" sz="1600" baseline="0" dirty="0" smtClean="0"/>
                        <a:t> FT</a:t>
                      </a:r>
                      <a:r>
                        <a:rPr lang="en-US" sz="1600" dirty="0" smtClean="0"/>
                        <a:t>[1e11]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Emit</a:t>
                      </a:r>
                    </a:p>
                    <a:p>
                      <a:pPr algn="ctr"/>
                      <a:r>
                        <a:rPr lang="en-US" sz="1600" dirty="0" smtClean="0"/>
                        <a:t>LHC [um]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[cm-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~Pile-up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r>
                        <a:rPr lang="en-US" sz="1600" dirty="0" smtClean="0"/>
                        <a:t> per year</a:t>
                      </a:r>
                    </a:p>
                    <a:p>
                      <a:pPr algn="ctr"/>
                      <a:r>
                        <a:rPr lang="en-US" sz="1600" dirty="0" smtClean="0"/>
                        <a:t>[fb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BCMS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2590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1.9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1.7e34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49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~45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705600" y="14478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BCMS = Batch Compression and Merging and Splitting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484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10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76400" y="57150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Review of LHC and Injectors Upgrade Plans (RLIUP workshop) this October 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19200"/>
            <a:ext cx="79629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4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Screen Shot 2013-05-08 at 2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" y="0"/>
            <a:ext cx="9144000" cy="668655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133330" y="53498"/>
            <a:ext cx="6619340" cy="5704874"/>
          </a:xfrm>
          <a:custGeom>
            <a:avLst/>
            <a:gdLst>
              <a:gd name="connsiteX0" fmla="*/ 0 w 6619340"/>
              <a:gd name="connsiteY0" fmla="*/ 4551992 h 5704874"/>
              <a:gd name="connsiteX1" fmla="*/ 1454841 w 6619340"/>
              <a:gd name="connsiteY1" fmla="*/ 4383204 h 5704874"/>
              <a:gd name="connsiteX2" fmla="*/ 1591484 w 6619340"/>
              <a:gd name="connsiteY2" fmla="*/ 4423392 h 5704874"/>
              <a:gd name="connsiteX3" fmla="*/ 1486992 w 6619340"/>
              <a:gd name="connsiteY3" fmla="*/ 4503767 h 5704874"/>
              <a:gd name="connsiteX4" fmla="*/ 1221745 w 6619340"/>
              <a:gd name="connsiteY4" fmla="*/ 4584142 h 5704874"/>
              <a:gd name="connsiteX5" fmla="*/ 1020800 w 6619340"/>
              <a:gd name="connsiteY5" fmla="*/ 4608254 h 5704874"/>
              <a:gd name="connsiteX6" fmla="*/ 779666 w 6619340"/>
              <a:gd name="connsiteY6" fmla="*/ 4632367 h 5704874"/>
              <a:gd name="connsiteX7" fmla="*/ 466192 w 6619340"/>
              <a:gd name="connsiteY7" fmla="*/ 4624329 h 5704874"/>
              <a:gd name="connsiteX8" fmla="*/ 257209 w 6619340"/>
              <a:gd name="connsiteY8" fmla="*/ 4849379 h 5704874"/>
              <a:gd name="connsiteX9" fmla="*/ 731439 w 6619340"/>
              <a:gd name="connsiteY9" fmla="*/ 4913679 h 5704874"/>
              <a:gd name="connsiteX10" fmla="*/ 916309 w 6619340"/>
              <a:gd name="connsiteY10" fmla="*/ 4720779 h 5704874"/>
              <a:gd name="connsiteX11" fmla="*/ 1149405 w 6619340"/>
              <a:gd name="connsiteY11" fmla="*/ 4600217 h 5704874"/>
              <a:gd name="connsiteX12" fmla="*/ 1615597 w 6619340"/>
              <a:gd name="connsiteY12" fmla="*/ 4495729 h 5704874"/>
              <a:gd name="connsiteX13" fmla="*/ 2234507 w 6619340"/>
              <a:gd name="connsiteY13" fmla="*/ 4286754 h 5704874"/>
              <a:gd name="connsiteX14" fmla="*/ 2933796 w 6619340"/>
              <a:gd name="connsiteY14" fmla="*/ 4198341 h 5704874"/>
              <a:gd name="connsiteX15" fmla="*/ 3520555 w 6619340"/>
              <a:gd name="connsiteY15" fmla="*/ 4230491 h 5704874"/>
              <a:gd name="connsiteX16" fmla="*/ 3817954 w 6619340"/>
              <a:gd name="connsiteY16" fmla="*/ 4270679 h 5704874"/>
              <a:gd name="connsiteX17" fmla="*/ 4147503 w 6619340"/>
              <a:gd name="connsiteY17" fmla="*/ 4359092 h 5704874"/>
              <a:gd name="connsiteX18" fmla="*/ 4412751 w 6619340"/>
              <a:gd name="connsiteY18" fmla="*/ 4479654 h 5704874"/>
              <a:gd name="connsiteX19" fmla="*/ 4726225 w 6619340"/>
              <a:gd name="connsiteY19" fmla="*/ 4704704 h 5704874"/>
              <a:gd name="connsiteX20" fmla="*/ 4846792 w 6619340"/>
              <a:gd name="connsiteY20" fmla="*/ 4921717 h 5704874"/>
              <a:gd name="connsiteX21" fmla="*/ 4702111 w 6619340"/>
              <a:gd name="connsiteY21" fmla="*/ 5275367 h 5704874"/>
              <a:gd name="connsiteX22" fmla="*/ 4444902 w 6619340"/>
              <a:gd name="connsiteY22" fmla="*/ 5444155 h 5704874"/>
              <a:gd name="connsiteX23" fmla="*/ 3568782 w 6619340"/>
              <a:gd name="connsiteY23" fmla="*/ 5677242 h 5704874"/>
              <a:gd name="connsiteX24" fmla="*/ 2877531 w 6619340"/>
              <a:gd name="connsiteY24" fmla="*/ 5693317 h 5704874"/>
              <a:gd name="connsiteX25" fmla="*/ 2282734 w 6619340"/>
              <a:gd name="connsiteY25" fmla="*/ 5612942 h 5704874"/>
              <a:gd name="connsiteX26" fmla="*/ 1687937 w 6619340"/>
              <a:gd name="connsiteY26" fmla="*/ 5412004 h 5704874"/>
              <a:gd name="connsiteX27" fmla="*/ 1334274 w 6619340"/>
              <a:gd name="connsiteY27" fmla="*/ 5098542 h 5704874"/>
              <a:gd name="connsiteX28" fmla="*/ 1422690 w 6619340"/>
              <a:gd name="connsiteY28" fmla="*/ 4704704 h 5704874"/>
              <a:gd name="connsiteX29" fmla="*/ 1728126 w 6619340"/>
              <a:gd name="connsiteY29" fmla="*/ 4511804 h 5704874"/>
              <a:gd name="connsiteX30" fmla="*/ 2065714 w 6619340"/>
              <a:gd name="connsiteY30" fmla="*/ 4359092 h 5704874"/>
              <a:gd name="connsiteX31" fmla="*/ 2363112 w 6619340"/>
              <a:gd name="connsiteY31" fmla="*/ 4085816 h 5704874"/>
              <a:gd name="connsiteX32" fmla="*/ 2403301 w 6619340"/>
              <a:gd name="connsiteY32" fmla="*/ 3683941 h 5704874"/>
              <a:gd name="connsiteX33" fmla="*/ 1993373 w 6619340"/>
              <a:gd name="connsiteY33" fmla="*/ 3306179 h 5704874"/>
              <a:gd name="connsiteX34" fmla="*/ 1366425 w 6619340"/>
              <a:gd name="connsiteY34" fmla="*/ 2904303 h 5704874"/>
              <a:gd name="connsiteX35" fmla="*/ 1125291 w 6619340"/>
              <a:gd name="connsiteY35" fmla="*/ 2590841 h 5704874"/>
              <a:gd name="connsiteX36" fmla="*/ 860044 w 6619340"/>
              <a:gd name="connsiteY36" fmla="*/ 2140740 h 5704874"/>
              <a:gd name="connsiteX37" fmla="*/ 634986 w 6619340"/>
              <a:gd name="connsiteY37" fmla="*/ 1746903 h 5704874"/>
              <a:gd name="connsiteX38" fmla="*/ 482267 w 6619340"/>
              <a:gd name="connsiteY38" fmla="*/ 1361103 h 5704874"/>
              <a:gd name="connsiteX39" fmla="*/ 514419 w 6619340"/>
              <a:gd name="connsiteY39" fmla="*/ 1111940 h 5704874"/>
              <a:gd name="connsiteX40" fmla="*/ 715364 w 6619340"/>
              <a:gd name="connsiteY40" fmla="*/ 782402 h 5704874"/>
              <a:gd name="connsiteX41" fmla="*/ 1261934 w 6619340"/>
              <a:gd name="connsiteY41" fmla="*/ 420715 h 5704874"/>
              <a:gd name="connsiteX42" fmla="*/ 1856731 w 6619340"/>
              <a:gd name="connsiteY42" fmla="*/ 235852 h 5704874"/>
              <a:gd name="connsiteX43" fmla="*/ 2684624 w 6619340"/>
              <a:gd name="connsiteY43" fmla="*/ 34915 h 5704874"/>
              <a:gd name="connsiteX44" fmla="*/ 3584857 w 6619340"/>
              <a:gd name="connsiteY44" fmla="*/ 2765 h 5704874"/>
              <a:gd name="connsiteX45" fmla="*/ 4501166 w 6619340"/>
              <a:gd name="connsiteY45" fmla="*/ 67065 h 5704874"/>
              <a:gd name="connsiteX46" fmla="*/ 5457664 w 6619340"/>
              <a:gd name="connsiteY46" fmla="*/ 268002 h 5704874"/>
              <a:gd name="connsiteX47" fmla="*/ 6156953 w 6619340"/>
              <a:gd name="connsiteY47" fmla="*/ 597540 h 5704874"/>
              <a:gd name="connsiteX48" fmla="*/ 6590994 w 6619340"/>
              <a:gd name="connsiteY48" fmla="*/ 1103903 h 5704874"/>
              <a:gd name="connsiteX49" fmla="*/ 6534729 w 6619340"/>
              <a:gd name="connsiteY49" fmla="*/ 1610265 h 5704874"/>
              <a:gd name="connsiteX50" fmla="*/ 6189104 w 6619340"/>
              <a:gd name="connsiteY50" fmla="*/ 1963915 h 5704874"/>
              <a:gd name="connsiteX51" fmla="*/ 5409438 w 6619340"/>
              <a:gd name="connsiteY51" fmla="*/ 2325603 h 5704874"/>
              <a:gd name="connsiteX52" fmla="*/ 4975397 w 6619340"/>
              <a:gd name="connsiteY52" fmla="*/ 2454203 h 5704874"/>
              <a:gd name="connsiteX53" fmla="*/ 4075163 w 6619340"/>
              <a:gd name="connsiteY53" fmla="*/ 2598878 h 5704874"/>
              <a:gd name="connsiteX54" fmla="*/ 3416064 w 6619340"/>
              <a:gd name="connsiteY54" fmla="*/ 2598878 h 5704874"/>
              <a:gd name="connsiteX55" fmla="*/ 2539944 w 6619340"/>
              <a:gd name="connsiteY55" fmla="*/ 2542616 h 5704874"/>
              <a:gd name="connsiteX56" fmla="*/ 1969260 w 6619340"/>
              <a:gd name="connsiteY56" fmla="*/ 2462241 h 5704874"/>
              <a:gd name="connsiteX57" fmla="*/ 1406614 w 6619340"/>
              <a:gd name="connsiteY57" fmla="*/ 2245228 h 5704874"/>
              <a:gd name="connsiteX58" fmla="*/ 948460 w 6619340"/>
              <a:gd name="connsiteY58" fmla="*/ 1988028 h 5704874"/>
              <a:gd name="connsiteX59" fmla="*/ 651061 w 6619340"/>
              <a:gd name="connsiteY59" fmla="*/ 1738865 h 5704874"/>
              <a:gd name="connsiteX60" fmla="*/ 530494 w 6619340"/>
              <a:gd name="connsiteY60" fmla="*/ 1554003 h 5704874"/>
              <a:gd name="connsiteX61" fmla="*/ 530494 w 6619340"/>
              <a:gd name="connsiteY61" fmla="*/ 1554003 h 570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619340" h="5704874">
                <a:moveTo>
                  <a:pt x="0" y="4551992"/>
                </a:moveTo>
                <a:lnTo>
                  <a:pt x="1454841" y="4383204"/>
                </a:lnTo>
                <a:cubicBezTo>
                  <a:pt x="1720088" y="4361771"/>
                  <a:pt x="1586126" y="4403298"/>
                  <a:pt x="1591484" y="4423392"/>
                </a:cubicBezTo>
                <a:cubicBezTo>
                  <a:pt x="1596842" y="4443486"/>
                  <a:pt x="1548615" y="4476975"/>
                  <a:pt x="1486992" y="4503767"/>
                </a:cubicBezTo>
                <a:cubicBezTo>
                  <a:pt x="1425369" y="4530559"/>
                  <a:pt x="1299444" y="4566728"/>
                  <a:pt x="1221745" y="4584142"/>
                </a:cubicBezTo>
                <a:cubicBezTo>
                  <a:pt x="1144046" y="4601556"/>
                  <a:pt x="1020800" y="4608254"/>
                  <a:pt x="1020800" y="4608254"/>
                </a:cubicBezTo>
                <a:cubicBezTo>
                  <a:pt x="947120" y="4616292"/>
                  <a:pt x="872101" y="4629688"/>
                  <a:pt x="779666" y="4632367"/>
                </a:cubicBezTo>
                <a:cubicBezTo>
                  <a:pt x="687231" y="4635046"/>
                  <a:pt x="553268" y="4588160"/>
                  <a:pt x="466192" y="4624329"/>
                </a:cubicBezTo>
                <a:cubicBezTo>
                  <a:pt x="379116" y="4660498"/>
                  <a:pt x="213001" y="4801154"/>
                  <a:pt x="257209" y="4849379"/>
                </a:cubicBezTo>
                <a:cubicBezTo>
                  <a:pt x="301417" y="4897604"/>
                  <a:pt x="621589" y="4935112"/>
                  <a:pt x="731439" y="4913679"/>
                </a:cubicBezTo>
                <a:cubicBezTo>
                  <a:pt x="841289" y="4892246"/>
                  <a:pt x="846648" y="4773023"/>
                  <a:pt x="916309" y="4720779"/>
                </a:cubicBezTo>
                <a:cubicBezTo>
                  <a:pt x="985970" y="4668535"/>
                  <a:pt x="1032857" y="4637725"/>
                  <a:pt x="1149405" y="4600217"/>
                </a:cubicBezTo>
                <a:cubicBezTo>
                  <a:pt x="1265953" y="4562709"/>
                  <a:pt x="1434747" y="4547973"/>
                  <a:pt x="1615597" y="4495729"/>
                </a:cubicBezTo>
                <a:cubicBezTo>
                  <a:pt x="1796447" y="4443485"/>
                  <a:pt x="2014807" y="4336319"/>
                  <a:pt x="2234507" y="4286754"/>
                </a:cubicBezTo>
                <a:cubicBezTo>
                  <a:pt x="2454207" y="4237189"/>
                  <a:pt x="2719455" y="4207718"/>
                  <a:pt x="2933796" y="4198341"/>
                </a:cubicBezTo>
                <a:cubicBezTo>
                  <a:pt x="3148137" y="4188964"/>
                  <a:pt x="3373195" y="4218435"/>
                  <a:pt x="3520555" y="4230491"/>
                </a:cubicBezTo>
                <a:cubicBezTo>
                  <a:pt x="3667915" y="4242547"/>
                  <a:pt x="3713463" y="4249246"/>
                  <a:pt x="3817954" y="4270679"/>
                </a:cubicBezTo>
                <a:cubicBezTo>
                  <a:pt x="3922445" y="4292112"/>
                  <a:pt x="4048370" y="4324263"/>
                  <a:pt x="4147503" y="4359092"/>
                </a:cubicBezTo>
                <a:cubicBezTo>
                  <a:pt x="4246636" y="4393921"/>
                  <a:pt x="4316297" y="4422052"/>
                  <a:pt x="4412751" y="4479654"/>
                </a:cubicBezTo>
                <a:cubicBezTo>
                  <a:pt x="4509205" y="4537256"/>
                  <a:pt x="4653885" y="4631027"/>
                  <a:pt x="4726225" y="4704704"/>
                </a:cubicBezTo>
                <a:cubicBezTo>
                  <a:pt x="4798565" y="4778381"/>
                  <a:pt x="4850811" y="4826607"/>
                  <a:pt x="4846792" y="4921717"/>
                </a:cubicBezTo>
                <a:cubicBezTo>
                  <a:pt x="4842773" y="5016827"/>
                  <a:pt x="4769093" y="5188294"/>
                  <a:pt x="4702111" y="5275367"/>
                </a:cubicBezTo>
                <a:cubicBezTo>
                  <a:pt x="4635129" y="5362440"/>
                  <a:pt x="4633790" y="5377176"/>
                  <a:pt x="4444902" y="5444155"/>
                </a:cubicBezTo>
                <a:cubicBezTo>
                  <a:pt x="4256014" y="5511134"/>
                  <a:pt x="3830011" y="5635715"/>
                  <a:pt x="3568782" y="5677242"/>
                </a:cubicBezTo>
                <a:cubicBezTo>
                  <a:pt x="3307554" y="5718769"/>
                  <a:pt x="3091872" y="5704034"/>
                  <a:pt x="2877531" y="5693317"/>
                </a:cubicBezTo>
                <a:cubicBezTo>
                  <a:pt x="2663190" y="5682600"/>
                  <a:pt x="2481000" y="5659827"/>
                  <a:pt x="2282734" y="5612942"/>
                </a:cubicBezTo>
                <a:cubicBezTo>
                  <a:pt x="2084468" y="5566057"/>
                  <a:pt x="1846014" y="5497737"/>
                  <a:pt x="1687937" y="5412004"/>
                </a:cubicBezTo>
                <a:cubicBezTo>
                  <a:pt x="1529860" y="5326271"/>
                  <a:pt x="1378482" y="5216425"/>
                  <a:pt x="1334274" y="5098542"/>
                </a:cubicBezTo>
                <a:cubicBezTo>
                  <a:pt x="1290066" y="4980659"/>
                  <a:pt x="1357048" y="4802494"/>
                  <a:pt x="1422690" y="4704704"/>
                </a:cubicBezTo>
                <a:cubicBezTo>
                  <a:pt x="1488332" y="4606914"/>
                  <a:pt x="1620955" y="4569406"/>
                  <a:pt x="1728126" y="4511804"/>
                </a:cubicBezTo>
                <a:cubicBezTo>
                  <a:pt x="1835297" y="4454202"/>
                  <a:pt x="1959883" y="4430090"/>
                  <a:pt x="2065714" y="4359092"/>
                </a:cubicBezTo>
                <a:cubicBezTo>
                  <a:pt x="2171545" y="4288094"/>
                  <a:pt x="2306848" y="4198341"/>
                  <a:pt x="2363112" y="4085816"/>
                </a:cubicBezTo>
                <a:cubicBezTo>
                  <a:pt x="2419376" y="3973291"/>
                  <a:pt x="2464924" y="3813880"/>
                  <a:pt x="2403301" y="3683941"/>
                </a:cubicBezTo>
                <a:cubicBezTo>
                  <a:pt x="2341678" y="3554002"/>
                  <a:pt x="2166186" y="3436119"/>
                  <a:pt x="1993373" y="3306179"/>
                </a:cubicBezTo>
                <a:cubicBezTo>
                  <a:pt x="1820560" y="3176239"/>
                  <a:pt x="1511105" y="3023526"/>
                  <a:pt x="1366425" y="2904303"/>
                </a:cubicBezTo>
                <a:cubicBezTo>
                  <a:pt x="1221745" y="2785080"/>
                  <a:pt x="1209688" y="2718101"/>
                  <a:pt x="1125291" y="2590841"/>
                </a:cubicBezTo>
                <a:cubicBezTo>
                  <a:pt x="1040894" y="2463581"/>
                  <a:pt x="941761" y="2281396"/>
                  <a:pt x="860044" y="2140740"/>
                </a:cubicBezTo>
                <a:cubicBezTo>
                  <a:pt x="778327" y="2000084"/>
                  <a:pt x="697949" y="1876842"/>
                  <a:pt x="634986" y="1746903"/>
                </a:cubicBezTo>
                <a:cubicBezTo>
                  <a:pt x="572023" y="1616963"/>
                  <a:pt x="502362" y="1466930"/>
                  <a:pt x="482267" y="1361103"/>
                </a:cubicBezTo>
                <a:cubicBezTo>
                  <a:pt x="462173" y="1255276"/>
                  <a:pt x="475570" y="1208390"/>
                  <a:pt x="514419" y="1111940"/>
                </a:cubicBezTo>
                <a:cubicBezTo>
                  <a:pt x="553268" y="1015490"/>
                  <a:pt x="590778" y="897606"/>
                  <a:pt x="715364" y="782402"/>
                </a:cubicBezTo>
                <a:cubicBezTo>
                  <a:pt x="839950" y="667198"/>
                  <a:pt x="1071706" y="511807"/>
                  <a:pt x="1261934" y="420715"/>
                </a:cubicBezTo>
                <a:cubicBezTo>
                  <a:pt x="1452162" y="329623"/>
                  <a:pt x="1619616" y="300152"/>
                  <a:pt x="1856731" y="235852"/>
                </a:cubicBezTo>
                <a:cubicBezTo>
                  <a:pt x="2093846" y="171552"/>
                  <a:pt x="2396603" y="73763"/>
                  <a:pt x="2684624" y="34915"/>
                </a:cubicBezTo>
                <a:cubicBezTo>
                  <a:pt x="2972645" y="-3933"/>
                  <a:pt x="3282100" y="-2593"/>
                  <a:pt x="3584857" y="2765"/>
                </a:cubicBezTo>
                <a:cubicBezTo>
                  <a:pt x="3887614" y="8123"/>
                  <a:pt x="4189032" y="22859"/>
                  <a:pt x="4501166" y="67065"/>
                </a:cubicBezTo>
                <a:cubicBezTo>
                  <a:pt x="4813300" y="111271"/>
                  <a:pt x="5181700" y="179589"/>
                  <a:pt x="5457664" y="268002"/>
                </a:cubicBezTo>
                <a:cubicBezTo>
                  <a:pt x="5733629" y="356414"/>
                  <a:pt x="5968065" y="458223"/>
                  <a:pt x="6156953" y="597540"/>
                </a:cubicBezTo>
                <a:cubicBezTo>
                  <a:pt x="6345841" y="736857"/>
                  <a:pt x="6528031" y="935116"/>
                  <a:pt x="6590994" y="1103903"/>
                </a:cubicBezTo>
                <a:cubicBezTo>
                  <a:pt x="6653957" y="1272690"/>
                  <a:pt x="6601711" y="1466930"/>
                  <a:pt x="6534729" y="1610265"/>
                </a:cubicBezTo>
                <a:cubicBezTo>
                  <a:pt x="6467747" y="1753600"/>
                  <a:pt x="6376652" y="1844692"/>
                  <a:pt x="6189104" y="1963915"/>
                </a:cubicBezTo>
                <a:cubicBezTo>
                  <a:pt x="6001556" y="2083138"/>
                  <a:pt x="5611723" y="2243888"/>
                  <a:pt x="5409438" y="2325603"/>
                </a:cubicBezTo>
                <a:cubicBezTo>
                  <a:pt x="5207153" y="2407318"/>
                  <a:pt x="5197776" y="2408657"/>
                  <a:pt x="4975397" y="2454203"/>
                </a:cubicBezTo>
                <a:cubicBezTo>
                  <a:pt x="4753018" y="2499749"/>
                  <a:pt x="4335052" y="2574766"/>
                  <a:pt x="4075163" y="2598878"/>
                </a:cubicBezTo>
                <a:cubicBezTo>
                  <a:pt x="3815274" y="2622990"/>
                  <a:pt x="3671934" y="2608255"/>
                  <a:pt x="3416064" y="2598878"/>
                </a:cubicBezTo>
                <a:cubicBezTo>
                  <a:pt x="3160194" y="2589501"/>
                  <a:pt x="2781078" y="2565389"/>
                  <a:pt x="2539944" y="2542616"/>
                </a:cubicBezTo>
                <a:cubicBezTo>
                  <a:pt x="2298810" y="2519843"/>
                  <a:pt x="2158148" y="2511806"/>
                  <a:pt x="1969260" y="2462241"/>
                </a:cubicBezTo>
                <a:cubicBezTo>
                  <a:pt x="1780372" y="2412676"/>
                  <a:pt x="1576747" y="2324263"/>
                  <a:pt x="1406614" y="2245228"/>
                </a:cubicBezTo>
                <a:cubicBezTo>
                  <a:pt x="1236481" y="2166192"/>
                  <a:pt x="1074386" y="2072422"/>
                  <a:pt x="948460" y="1988028"/>
                </a:cubicBezTo>
                <a:cubicBezTo>
                  <a:pt x="822535" y="1903634"/>
                  <a:pt x="720722" y="1811202"/>
                  <a:pt x="651061" y="1738865"/>
                </a:cubicBezTo>
                <a:cubicBezTo>
                  <a:pt x="581400" y="1666527"/>
                  <a:pt x="530494" y="1554003"/>
                  <a:pt x="530494" y="1554003"/>
                </a:cubicBezTo>
                <a:lnTo>
                  <a:pt x="530494" y="1554003"/>
                </a:lnTo>
              </a:path>
            </a:pathLst>
          </a:custGeom>
          <a:ln w="41275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97399" y="755525"/>
            <a:ext cx="2692662" cy="1728064"/>
          </a:xfrm>
          <a:custGeom>
            <a:avLst/>
            <a:gdLst>
              <a:gd name="connsiteX0" fmla="*/ 2684624 w 2684624"/>
              <a:gd name="connsiteY0" fmla="*/ 1768251 h 1768251"/>
              <a:gd name="connsiteX1" fmla="*/ 1953184 w 2684624"/>
              <a:gd name="connsiteY1" fmla="*/ 1551239 h 1768251"/>
              <a:gd name="connsiteX2" fmla="*/ 1406614 w 2684624"/>
              <a:gd name="connsiteY2" fmla="*/ 1326188 h 1768251"/>
              <a:gd name="connsiteX3" fmla="*/ 811817 w 2684624"/>
              <a:gd name="connsiteY3" fmla="*/ 908238 h 1768251"/>
              <a:gd name="connsiteX4" fmla="*/ 385814 w 2684624"/>
              <a:gd name="connsiteY4" fmla="*/ 345613 h 1768251"/>
              <a:gd name="connsiteX5" fmla="*/ 128604 w 2684624"/>
              <a:gd name="connsiteY5" fmla="*/ 88413 h 1768251"/>
              <a:gd name="connsiteX6" fmla="*/ 0 w 2684624"/>
              <a:gd name="connsiteY6" fmla="*/ 0 h 1768251"/>
              <a:gd name="connsiteX0" fmla="*/ 2692662 w 2692662"/>
              <a:gd name="connsiteY0" fmla="*/ 1728064 h 1728064"/>
              <a:gd name="connsiteX1" fmla="*/ 1953184 w 2692662"/>
              <a:gd name="connsiteY1" fmla="*/ 1551239 h 1728064"/>
              <a:gd name="connsiteX2" fmla="*/ 1406614 w 2692662"/>
              <a:gd name="connsiteY2" fmla="*/ 1326188 h 1728064"/>
              <a:gd name="connsiteX3" fmla="*/ 811817 w 2692662"/>
              <a:gd name="connsiteY3" fmla="*/ 908238 h 1728064"/>
              <a:gd name="connsiteX4" fmla="*/ 385814 w 2692662"/>
              <a:gd name="connsiteY4" fmla="*/ 345613 h 1728064"/>
              <a:gd name="connsiteX5" fmla="*/ 128604 w 2692662"/>
              <a:gd name="connsiteY5" fmla="*/ 88413 h 1728064"/>
              <a:gd name="connsiteX6" fmla="*/ 0 w 2692662"/>
              <a:gd name="connsiteY6" fmla="*/ 0 h 172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662" h="1728064">
                <a:moveTo>
                  <a:pt x="2692662" y="1728064"/>
                </a:moveTo>
                <a:cubicBezTo>
                  <a:pt x="2433443" y="1656396"/>
                  <a:pt x="2167525" y="1618218"/>
                  <a:pt x="1953184" y="1551239"/>
                </a:cubicBezTo>
                <a:cubicBezTo>
                  <a:pt x="1738843" y="1484260"/>
                  <a:pt x="1596842" y="1433355"/>
                  <a:pt x="1406614" y="1326188"/>
                </a:cubicBezTo>
                <a:cubicBezTo>
                  <a:pt x="1216386" y="1219021"/>
                  <a:pt x="981950" y="1071667"/>
                  <a:pt x="811817" y="908238"/>
                </a:cubicBezTo>
                <a:cubicBezTo>
                  <a:pt x="641684" y="744809"/>
                  <a:pt x="499683" y="482250"/>
                  <a:pt x="385814" y="345613"/>
                </a:cubicBezTo>
                <a:cubicBezTo>
                  <a:pt x="271945" y="208975"/>
                  <a:pt x="192906" y="146015"/>
                  <a:pt x="128604" y="88413"/>
                </a:cubicBezTo>
                <a:cubicBezTo>
                  <a:pt x="64302" y="30811"/>
                  <a:pt x="0" y="0"/>
                  <a:pt x="0" y="0"/>
                </a:cubicBezTo>
              </a:path>
            </a:pathLst>
          </a:custGeom>
          <a:ln w="47625">
            <a:solidFill>
              <a:srgbClr val="3366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7241489" y="1862320"/>
            <a:ext cx="1233167" cy="411799"/>
          </a:xfrm>
          <a:custGeom>
            <a:avLst/>
            <a:gdLst>
              <a:gd name="connsiteX0" fmla="*/ 153285 w 1233167"/>
              <a:gd name="connsiteY0" fmla="*/ 106868 h 411799"/>
              <a:gd name="connsiteX1" fmla="*/ 16643 w 1233167"/>
              <a:gd name="connsiteY1" fmla="*/ 339956 h 411799"/>
              <a:gd name="connsiteX2" fmla="*/ 32718 w 1233167"/>
              <a:gd name="connsiteY2" fmla="*/ 404256 h 411799"/>
              <a:gd name="connsiteX3" fmla="*/ 289928 w 1233167"/>
              <a:gd name="connsiteY3" fmla="*/ 404256 h 411799"/>
              <a:gd name="connsiteX4" fmla="*/ 547137 w 1233167"/>
              <a:gd name="connsiteY4" fmla="*/ 347994 h 411799"/>
              <a:gd name="connsiteX5" fmla="*/ 764158 w 1233167"/>
              <a:gd name="connsiteY5" fmla="*/ 267618 h 411799"/>
              <a:gd name="connsiteX6" fmla="*/ 1198199 w 1233167"/>
              <a:gd name="connsiteY6" fmla="*/ 18456 h 411799"/>
              <a:gd name="connsiteX7" fmla="*/ 1206237 w 1233167"/>
              <a:gd name="connsiteY7" fmla="*/ 18456 h 4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3167" h="411799">
                <a:moveTo>
                  <a:pt x="153285" y="106868"/>
                </a:moveTo>
                <a:cubicBezTo>
                  <a:pt x="95011" y="198629"/>
                  <a:pt x="36737" y="290391"/>
                  <a:pt x="16643" y="339956"/>
                </a:cubicBezTo>
                <a:cubicBezTo>
                  <a:pt x="-3452" y="389521"/>
                  <a:pt x="-12830" y="393539"/>
                  <a:pt x="32718" y="404256"/>
                </a:cubicBezTo>
                <a:cubicBezTo>
                  <a:pt x="78265" y="414973"/>
                  <a:pt x="204192" y="413633"/>
                  <a:pt x="289928" y="404256"/>
                </a:cubicBezTo>
                <a:cubicBezTo>
                  <a:pt x="375664" y="394879"/>
                  <a:pt x="468099" y="370767"/>
                  <a:pt x="547137" y="347994"/>
                </a:cubicBezTo>
                <a:cubicBezTo>
                  <a:pt x="626175" y="325221"/>
                  <a:pt x="655648" y="322541"/>
                  <a:pt x="764158" y="267618"/>
                </a:cubicBezTo>
                <a:cubicBezTo>
                  <a:pt x="872668" y="212695"/>
                  <a:pt x="1124519" y="59983"/>
                  <a:pt x="1198199" y="18456"/>
                </a:cubicBezTo>
                <a:cubicBezTo>
                  <a:pt x="1271879" y="-23071"/>
                  <a:pt x="1206237" y="18456"/>
                  <a:pt x="1206237" y="18456"/>
                </a:cubicBezTo>
              </a:path>
            </a:pathLst>
          </a:custGeom>
          <a:ln w="47625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57443" y="47361"/>
            <a:ext cx="6592457" cy="5716242"/>
            <a:chOff x="1157443" y="47361"/>
            <a:chExt cx="6592457" cy="5716242"/>
          </a:xfrm>
        </p:grpSpPr>
        <p:sp>
          <p:nvSpPr>
            <p:cNvPr id="6" name="Freeform 5"/>
            <p:cNvSpPr/>
            <p:nvPr/>
          </p:nvSpPr>
          <p:spPr>
            <a:xfrm>
              <a:off x="1157443" y="47361"/>
              <a:ext cx="6592457" cy="5716242"/>
            </a:xfrm>
            <a:custGeom>
              <a:avLst/>
              <a:gdLst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428827 w 6592457"/>
                <a:gd name="connsiteY14" fmla="*/ 5442254 h 5716242"/>
                <a:gd name="connsiteX15" fmla="*/ 3793841 w 6592457"/>
                <a:gd name="connsiteY15" fmla="*/ 5635154 h 5716242"/>
                <a:gd name="connsiteX16" fmla="*/ 2949872 w 6592457"/>
                <a:gd name="connsiteY16" fmla="*/ 5715529 h 5716242"/>
                <a:gd name="connsiteX17" fmla="*/ 2089827 w 6592457"/>
                <a:gd name="connsiteY17" fmla="*/ 5594967 h 5716242"/>
                <a:gd name="connsiteX18" fmla="*/ 1454841 w 6592457"/>
                <a:gd name="connsiteY18" fmla="*/ 5297579 h 5716242"/>
                <a:gd name="connsiteX19" fmla="*/ 1302123 w 6592457"/>
                <a:gd name="connsiteY19" fmla="*/ 4943929 h 5716242"/>
                <a:gd name="connsiteX20" fmla="*/ 1446804 w 6592457"/>
                <a:gd name="connsiteY20" fmla="*/ 4654579 h 5716242"/>
                <a:gd name="connsiteX21" fmla="*/ 1712051 w 6592457"/>
                <a:gd name="connsiteY21" fmla="*/ 4501866 h 5716242"/>
                <a:gd name="connsiteX22" fmla="*/ 2025525 w 6592457"/>
                <a:gd name="connsiteY22" fmla="*/ 4349154 h 5716242"/>
                <a:gd name="connsiteX23" fmla="*/ 2347037 w 6592457"/>
                <a:gd name="connsiteY23" fmla="*/ 4059803 h 5716242"/>
                <a:gd name="connsiteX24" fmla="*/ 2338999 w 6592457"/>
                <a:gd name="connsiteY24" fmla="*/ 3674003 h 5716242"/>
                <a:gd name="connsiteX25" fmla="*/ 1888882 w 6592457"/>
                <a:gd name="connsiteY25" fmla="*/ 3215865 h 5716242"/>
                <a:gd name="connsiteX26" fmla="*/ 1253896 w 6592457"/>
                <a:gd name="connsiteY26" fmla="*/ 2830065 h 5716242"/>
                <a:gd name="connsiteX27" fmla="*/ 771629 w 6592457"/>
                <a:gd name="connsiteY27" fmla="*/ 2090615 h 5716242"/>
                <a:gd name="connsiteX28" fmla="*/ 498343 w 6592457"/>
                <a:gd name="connsiteY28" fmla="*/ 1568177 h 5716242"/>
                <a:gd name="connsiteX29" fmla="*/ 482268 w 6592457"/>
                <a:gd name="connsiteY29" fmla="*/ 1085927 h 5716242"/>
                <a:gd name="connsiteX30" fmla="*/ 634986 w 6592457"/>
                <a:gd name="connsiteY30" fmla="*/ 852839 h 5716242"/>
                <a:gd name="connsiteX31" fmla="*/ 1310161 w 6592457"/>
                <a:gd name="connsiteY31" fmla="*/ 394702 h 5716242"/>
                <a:gd name="connsiteX32" fmla="*/ 2379188 w 6592457"/>
                <a:gd name="connsiteY32" fmla="*/ 97314 h 5716242"/>
                <a:gd name="connsiteX33" fmla="*/ 3150817 w 6592457"/>
                <a:gd name="connsiteY33" fmla="*/ 864 h 5716242"/>
                <a:gd name="connsiteX34" fmla="*/ 4348449 w 6592457"/>
                <a:gd name="connsiteY34" fmla="*/ 57127 h 5716242"/>
                <a:gd name="connsiteX35" fmla="*/ 5039699 w 6592457"/>
                <a:gd name="connsiteY35" fmla="*/ 177689 h 5716242"/>
                <a:gd name="connsiteX36" fmla="*/ 5811328 w 6592457"/>
                <a:gd name="connsiteY36" fmla="*/ 426852 h 5716242"/>
                <a:gd name="connsiteX37" fmla="*/ 6108726 w 6592457"/>
                <a:gd name="connsiteY37" fmla="*/ 619752 h 5716242"/>
                <a:gd name="connsiteX38" fmla="*/ 6494541 w 6592457"/>
                <a:gd name="connsiteY38" fmla="*/ 1005552 h 5716242"/>
                <a:gd name="connsiteX39" fmla="*/ 6590994 w 6592457"/>
                <a:gd name="connsiteY39" fmla="*/ 1343127 h 5716242"/>
                <a:gd name="connsiteX40" fmla="*/ 6446314 w 6592457"/>
                <a:gd name="connsiteY40" fmla="*/ 1688740 h 5716242"/>
                <a:gd name="connsiteX41" fmla="*/ 5988159 w 6592457"/>
                <a:gd name="connsiteY41" fmla="*/ 2098652 h 5716242"/>
                <a:gd name="connsiteX42" fmla="*/ 4838754 w 6592457"/>
                <a:gd name="connsiteY42" fmla="*/ 2484453 h 5716242"/>
                <a:gd name="connsiteX43" fmla="*/ 3584858 w 6592457"/>
                <a:gd name="connsiteY43" fmla="*/ 2621090 h 5716242"/>
                <a:gd name="connsiteX44" fmla="*/ 1896920 w 6592457"/>
                <a:gd name="connsiteY44" fmla="*/ 2452303 h 5716242"/>
                <a:gd name="connsiteX45" fmla="*/ 1028838 w 6592457"/>
                <a:gd name="connsiteY45" fmla="*/ 2066502 h 5716242"/>
                <a:gd name="connsiteX46" fmla="*/ 618910 w 6592457"/>
                <a:gd name="connsiteY46" fmla="*/ 1753040 h 5716242"/>
                <a:gd name="connsiteX47" fmla="*/ 618910 w 6592457"/>
                <a:gd name="connsiteY47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618910 w 6592457"/>
                <a:gd name="connsiteY48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697575 w 6592457"/>
                <a:gd name="connsiteY3" fmla="*/ 3835452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082673 w 6592457"/>
                <a:gd name="connsiteY2" fmla="*/ 4032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31964 w 6592457"/>
                <a:gd name="connsiteY8" fmla="*/ 3625590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592457" h="5716242">
                  <a:moveTo>
                    <a:pt x="0" y="4325041"/>
                  </a:moveTo>
                  <a:lnTo>
                    <a:pt x="2692662" y="4108028"/>
                  </a:lnTo>
                  <a:cubicBezTo>
                    <a:pt x="3210608" y="4055115"/>
                    <a:pt x="2992465" y="4037036"/>
                    <a:pt x="3107674" y="4007565"/>
                  </a:cubicBezTo>
                  <a:cubicBezTo>
                    <a:pt x="3222883" y="3978094"/>
                    <a:pt x="3285596" y="3959888"/>
                    <a:pt x="3383913" y="3931203"/>
                  </a:cubicBezTo>
                  <a:cubicBezTo>
                    <a:pt x="3482230" y="3902518"/>
                    <a:pt x="3633273" y="3886356"/>
                    <a:pt x="3697575" y="3835452"/>
                  </a:cubicBezTo>
                  <a:cubicBezTo>
                    <a:pt x="3761877" y="3784548"/>
                    <a:pt x="3797891" y="3687515"/>
                    <a:pt x="3769727" y="3625778"/>
                  </a:cubicBezTo>
                  <a:cubicBezTo>
                    <a:pt x="3741563" y="3564041"/>
                    <a:pt x="3655858" y="3494499"/>
                    <a:pt x="3528593" y="3465028"/>
                  </a:cubicBezTo>
                  <a:cubicBezTo>
                    <a:pt x="3401328" y="3435557"/>
                    <a:pt x="3138907" y="3422193"/>
                    <a:pt x="3006136" y="3448953"/>
                  </a:cubicBezTo>
                  <a:cubicBezTo>
                    <a:pt x="2873365" y="3475713"/>
                    <a:pt x="2761974" y="3559359"/>
                    <a:pt x="2731964" y="3625590"/>
                  </a:cubicBezTo>
                  <a:cubicBezTo>
                    <a:pt x="2701955" y="3691821"/>
                    <a:pt x="2706704" y="3777989"/>
                    <a:pt x="2826079" y="3846339"/>
                  </a:cubicBezTo>
                  <a:cubicBezTo>
                    <a:pt x="2945454" y="3914689"/>
                    <a:pt x="3257450" y="3958587"/>
                    <a:pt x="3448215" y="4035691"/>
                  </a:cubicBezTo>
                  <a:cubicBezTo>
                    <a:pt x="3638980" y="4112795"/>
                    <a:pt x="3804558" y="4228591"/>
                    <a:pt x="3970672" y="4308966"/>
                  </a:cubicBezTo>
                  <a:cubicBezTo>
                    <a:pt x="4136786" y="4389341"/>
                    <a:pt x="4312278" y="4441585"/>
                    <a:pt x="4444902" y="4517941"/>
                  </a:cubicBezTo>
                  <a:cubicBezTo>
                    <a:pt x="4577526" y="4594297"/>
                    <a:pt x="4708810" y="4682710"/>
                    <a:pt x="4766414" y="4767104"/>
                  </a:cubicBezTo>
                  <a:cubicBezTo>
                    <a:pt x="4824018" y="4851498"/>
                    <a:pt x="4802585" y="4941250"/>
                    <a:pt x="4790528" y="5024304"/>
                  </a:cubicBezTo>
                  <a:cubicBezTo>
                    <a:pt x="4778471" y="5107358"/>
                    <a:pt x="4754357" y="5195771"/>
                    <a:pt x="4694074" y="5265429"/>
                  </a:cubicBezTo>
                  <a:cubicBezTo>
                    <a:pt x="4633791" y="5335087"/>
                    <a:pt x="4578866" y="5380633"/>
                    <a:pt x="4428827" y="5442254"/>
                  </a:cubicBezTo>
                  <a:cubicBezTo>
                    <a:pt x="4278788" y="5503875"/>
                    <a:pt x="4040333" y="5589608"/>
                    <a:pt x="3793841" y="5635154"/>
                  </a:cubicBezTo>
                  <a:cubicBezTo>
                    <a:pt x="3547349" y="5680700"/>
                    <a:pt x="3233874" y="5722227"/>
                    <a:pt x="2949872" y="5715529"/>
                  </a:cubicBezTo>
                  <a:cubicBezTo>
                    <a:pt x="2665870" y="5708831"/>
                    <a:pt x="2338999" y="5664625"/>
                    <a:pt x="2089827" y="5594967"/>
                  </a:cubicBezTo>
                  <a:cubicBezTo>
                    <a:pt x="1840655" y="5525309"/>
                    <a:pt x="1586125" y="5406085"/>
                    <a:pt x="1454841" y="5297579"/>
                  </a:cubicBezTo>
                  <a:cubicBezTo>
                    <a:pt x="1323557" y="5189073"/>
                    <a:pt x="1303463" y="5051096"/>
                    <a:pt x="1302123" y="4943929"/>
                  </a:cubicBezTo>
                  <a:cubicBezTo>
                    <a:pt x="1300784" y="4836762"/>
                    <a:pt x="1378483" y="4728256"/>
                    <a:pt x="1446804" y="4654579"/>
                  </a:cubicBezTo>
                  <a:cubicBezTo>
                    <a:pt x="1515125" y="4580902"/>
                    <a:pt x="1615598" y="4552770"/>
                    <a:pt x="1712051" y="4501866"/>
                  </a:cubicBezTo>
                  <a:cubicBezTo>
                    <a:pt x="1808504" y="4450962"/>
                    <a:pt x="1919694" y="4422831"/>
                    <a:pt x="2025525" y="4349154"/>
                  </a:cubicBezTo>
                  <a:cubicBezTo>
                    <a:pt x="2131356" y="4275477"/>
                    <a:pt x="2294791" y="4172328"/>
                    <a:pt x="2347037" y="4059803"/>
                  </a:cubicBezTo>
                  <a:cubicBezTo>
                    <a:pt x="2399283" y="3947278"/>
                    <a:pt x="2415358" y="3814659"/>
                    <a:pt x="2338999" y="3674003"/>
                  </a:cubicBezTo>
                  <a:cubicBezTo>
                    <a:pt x="2262640" y="3533347"/>
                    <a:pt x="2069732" y="3356521"/>
                    <a:pt x="1888882" y="3215865"/>
                  </a:cubicBezTo>
                  <a:cubicBezTo>
                    <a:pt x="1708032" y="3075209"/>
                    <a:pt x="1440105" y="3017607"/>
                    <a:pt x="1253896" y="2830065"/>
                  </a:cubicBezTo>
                  <a:cubicBezTo>
                    <a:pt x="1067687" y="2642523"/>
                    <a:pt x="897555" y="2298430"/>
                    <a:pt x="771629" y="2090615"/>
                  </a:cubicBezTo>
                  <a:cubicBezTo>
                    <a:pt x="645704" y="1882800"/>
                    <a:pt x="546570" y="1750625"/>
                    <a:pt x="498343" y="1583177"/>
                  </a:cubicBezTo>
                  <a:cubicBezTo>
                    <a:pt x="450116" y="1415729"/>
                    <a:pt x="459494" y="1207650"/>
                    <a:pt x="482268" y="1085927"/>
                  </a:cubicBezTo>
                  <a:cubicBezTo>
                    <a:pt x="505042" y="964204"/>
                    <a:pt x="497004" y="968043"/>
                    <a:pt x="634986" y="852839"/>
                  </a:cubicBezTo>
                  <a:cubicBezTo>
                    <a:pt x="772968" y="737635"/>
                    <a:pt x="1019461" y="520623"/>
                    <a:pt x="1310161" y="394702"/>
                  </a:cubicBezTo>
                  <a:cubicBezTo>
                    <a:pt x="1600861" y="268781"/>
                    <a:pt x="2072412" y="162954"/>
                    <a:pt x="2379188" y="97314"/>
                  </a:cubicBezTo>
                  <a:cubicBezTo>
                    <a:pt x="2685964" y="31674"/>
                    <a:pt x="2822607" y="7562"/>
                    <a:pt x="3150817" y="864"/>
                  </a:cubicBezTo>
                  <a:cubicBezTo>
                    <a:pt x="3479027" y="-5834"/>
                    <a:pt x="4033635" y="27656"/>
                    <a:pt x="4348449" y="57127"/>
                  </a:cubicBezTo>
                  <a:cubicBezTo>
                    <a:pt x="4663263" y="86598"/>
                    <a:pt x="4795886" y="116068"/>
                    <a:pt x="5039699" y="177689"/>
                  </a:cubicBezTo>
                  <a:cubicBezTo>
                    <a:pt x="5283512" y="239310"/>
                    <a:pt x="5633157" y="353175"/>
                    <a:pt x="5811328" y="426852"/>
                  </a:cubicBezTo>
                  <a:cubicBezTo>
                    <a:pt x="5989499" y="500529"/>
                    <a:pt x="5994857" y="523302"/>
                    <a:pt x="6108726" y="619752"/>
                  </a:cubicBezTo>
                  <a:cubicBezTo>
                    <a:pt x="6222595" y="716202"/>
                    <a:pt x="6414163" y="884989"/>
                    <a:pt x="6494541" y="1005552"/>
                  </a:cubicBezTo>
                  <a:cubicBezTo>
                    <a:pt x="6574919" y="1126114"/>
                    <a:pt x="6599032" y="1229262"/>
                    <a:pt x="6590994" y="1343127"/>
                  </a:cubicBezTo>
                  <a:cubicBezTo>
                    <a:pt x="6582956" y="1456992"/>
                    <a:pt x="6546786" y="1562819"/>
                    <a:pt x="6446314" y="1688740"/>
                  </a:cubicBezTo>
                  <a:cubicBezTo>
                    <a:pt x="6345842" y="1814661"/>
                    <a:pt x="6256086" y="1966033"/>
                    <a:pt x="5988159" y="2098652"/>
                  </a:cubicBezTo>
                  <a:cubicBezTo>
                    <a:pt x="5720232" y="2231271"/>
                    <a:pt x="5239304" y="2397380"/>
                    <a:pt x="4838754" y="2484453"/>
                  </a:cubicBezTo>
                  <a:cubicBezTo>
                    <a:pt x="4438204" y="2571526"/>
                    <a:pt x="4075164" y="2626448"/>
                    <a:pt x="3584858" y="2621090"/>
                  </a:cubicBezTo>
                  <a:cubicBezTo>
                    <a:pt x="3094552" y="2615732"/>
                    <a:pt x="2322923" y="2544734"/>
                    <a:pt x="1896920" y="2452303"/>
                  </a:cubicBezTo>
                  <a:cubicBezTo>
                    <a:pt x="1470917" y="2359872"/>
                    <a:pt x="1241840" y="2183046"/>
                    <a:pt x="1028838" y="2066502"/>
                  </a:cubicBezTo>
                  <a:cubicBezTo>
                    <a:pt x="815836" y="1949958"/>
                    <a:pt x="700448" y="1817519"/>
                    <a:pt x="618910" y="1753040"/>
                  </a:cubicBezTo>
                  <a:cubicBezTo>
                    <a:pt x="537372" y="1688561"/>
                    <a:pt x="561041" y="1709098"/>
                    <a:pt x="539607" y="1679627"/>
                  </a:cubicBez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3222713" y="4262807"/>
              <a:ext cx="1916856" cy="110497"/>
            </a:xfrm>
            <a:custGeom>
              <a:avLst/>
              <a:gdLst>
                <a:gd name="connsiteX0" fmla="*/ 0 w 1916856"/>
                <a:gd name="connsiteY0" fmla="*/ 110497 h 110497"/>
                <a:gd name="connsiteX1" fmla="*/ 455254 w 1916856"/>
                <a:gd name="connsiteY1" fmla="*/ 26626 h 110497"/>
                <a:gd name="connsiteX2" fmla="*/ 491195 w 1916856"/>
                <a:gd name="connsiteY2" fmla="*/ 14644 h 110497"/>
                <a:gd name="connsiteX3" fmla="*/ 730802 w 1916856"/>
                <a:gd name="connsiteY3" fmla="*/ 2662 h 110497"/>
                <a:gd name="connsiteX4" fmla="*/ 1102192 w 1916856"/>
                <a:gd name="connsiteY4" fmla="*/ 2662 h 110497"/>
                <a:gd name="connsiteX5" fmla="*/ 1365760 w 1916856"/>
                <a:gd name="connsiteY5" fmla="*/ 2662 h 110497"/>
                <a:gd name="connsiteX6" fmla="*/ 1713190 w 1916856"/>
                <a:gd name="connsiteY6" fmla="*/ 38607 h 110497"/>
                <a:gd name="connsiteX7" fmla="*/ 1916856 w 1916856"/>
                <a:gd name="connsiteY7" fmla="*/ 86534 h 110497"/>
                <a:gd name="connsiteX8" fmla="*/ 1916856 w 1916856"/>
                <a:gd name="connsiteY8" fmla="*/ 86534 h 11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6856" h="110497">
                  <a:moveTo>
                    <a:pt x="0" y="110497"/>
                  </a:moveTo>
                  <a:lnTo>
                    <a:pt x="455254" y="26626"/>
                  </a:lnTo>
                  <a:cubicBezTo>
                    <a:pt x="537120" y="10650"/>
                    <a:pt x="445270" y="18638"/>
                    <a:pt x="491195" y="14644"/>
                  </a:cubicBezTo>
                  <a:cubicBezTo>
                    <a:pt x="537120" y="10650"/>
                    <a:pt x="628969" y="4659"/>
                    <a:pt x="730802" y="2662"/>
                  </a:cubicBezTo>
                  <a:cubicBezTo>
                    <a:pt x="832635" y="665"/>
                    <a:pt x="1102192" y="2662"/>
                    <a:pt x="1102192" y="2662"/>
                  </a:cubicBezTo>
                  <a:cubicBezTo>
                    <a:pt x="1208018" y="2662"/>
                    <a:pt x="1263927" y="-3329"/>
                    <a:pt x="1365760" y="2662"/>
                  </a:cubicBezTo>
                  <a:cubicBezTo>
                    <a:pt x="1467593" y="8653"/>
                    <a:pt x="1621341" y="24628"/>
                    <a:pt x="1713190" y="38607"/>
                  </a:cubicBezTo>
                  <a:cubicBezTo>
                    <a:pt x="1805039" y="52586"/>
                    <a:pt x="1916856" y="86534"/>
                    <a:pt x="1916856" y="86534"/>
                  </a:cubicBezTo>
                  <a:lnTo>
                    <a:pt x="1916856" y="86534"/>
                  </a:ln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0898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evolution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 descr="Screen Shot 2013-07-19 at 12.5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24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5867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Usual caveats apply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3400" y="2133600"/>
            <a:ext cx="1066800" cy="3048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7696200" y="1676400"/>
            <a:ext cx="1371600" cy="30480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~300 fb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29387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1905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3000 fb</a:t>
            </a:r>
            <a:r>
              <a:rPr lang="en-US" baseline="30000" dirty="0" smtClean="0"/>
              <a:t>-1</a:t>
            </a:r>
            <a:r>
              <a:rPr lang="en-US" dirty="0" smtClean="0"/>
              <a:t> delivered in the order of 10 years</a:t>
            </a:r>
          </a:p>
          <a:p>
            <a:r>
              <a:rPr lang="en-US" dirty="0"/>
              <a:t>High “virtual” luminosity with </a:t>
            </a:r>
            <a:r>
              <a:rPr lang="en-US" dirty="0" err="1"/>
              <a:t>levelling</a:t>
            </a:r>
            <a:r>
              <a:rPr lang="en-US" dirty="0"/>
              <a:t> </a:t>
            </a:r>
            <a:r>
              <a:rPr lang="en-US" dirty="0" smtClean="0"/>
              <a:t>anticipated</a:t>
            </a:r>
          </a:p>
          <a:p>
            <a:r>
              <a:rPr lang="en-US" dirty="0" smtClean="0"/>
              <a:t>Challenging </a:t>
            </a:r>
            <a:r>
              <a:rPr lang="en-US" dirty="0"/>
              <a:t>demands on the injector </a:t>
            </a:r>
            <a:r>
              <a:rPr lang="en-US" dirty="0" smtClean="0"/>
              <a:t>complex</a:t>
            </a:r>
          </a:p>
          <a:p>
            <a:pPr lvl="1"/>
            <a:r>
              <a:rPr lang="en-US" dirty="0" smtClean="0"/>
              <a:t>major </a:t>
            </a:r>
            <a:r>
              <a:rPr lang="en-US" dirty="0"/>
              <a:t>upgrades </a:t>
            </a:r>
            <a:r>
              <a:rPr lang="en-US" dirty="0" smtClean="0"/>
              <a:t>foreseen </a:t>
            </a:r>
            <a:r>
              <a:rPr lang="en-US" dirty="0"/>
              <a:t>(</a:t>
            </a:r>
            <a:r>
              <a:rPr lang="en-US" dirty="0" err="1"/>
              <a:t>Linac</a:t>
            </a:r>
            <a:r>
              <a:rPr lang="en-US" dirty="0"/>
              <a:t> 4, Booster 2GeV, PS and </a:t>
            </a:r>
            <a:r>
              <a:rPr lang="en-US" dirty="0" smtClean="0"/>
              <a:t>SPS)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76600"/>
            <a:ext cx="4648200" cy="3198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181600"/>
            <a:ext cx="3962400" cy="1015663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prstClr val="white"/>
                </a:solidFill>
              </a:rPr>
              <a:t>5 x 10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34</a:t>
            </a:r>
            <a:r>
              <a:rPr lang="fr-CH" sz="2000" b="1" dirty="0" smtClean="0">
                <a:solidFill>
                  <a:prstClr val="white"/>
                </a:solidFill>
              </a:rPr>
              <a:t> cm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-2</a:t>
            </a:r>
            <a:r>
              <a:rPr lang="fr-CH" sz="2000" b="1" dirty="0" smtClean="0">
                <a:solidFill>
                  <a:prstClr val="white"/>
                </a:solidFill>
              </a:rPr>
              <a:t>s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-1</a:t>
            </a:r>
            <a:r>
              <a:rPr lang="fr-CH" sz="2000" b="1" dirty="0" smtClean="0">
                <a:solidFill>
                  <a:prstClr val="white"/>
                </a:solidFill>
              </a:rPr>
              <a:t> levelled luminosity</a:t>
            </a:r>
            <a:br>
              <a:rPr lang="fr-CH" sz="2000" b="1" dirty="0" smtClean="0">
                <a:solidFill>
                  <a:prstClr val="white"/>
                </a:solidFill>
              </a:rPr>
            </a:br>
            <a:r>
              <a:rPr lang="fr-CH" sz="2000" b="1" dirty="0" smtClean="0">
                <a:solidFill>
                  <a:prstClr val="white"/>
                </a:solidFill>
              </a:rPr>
              <a:t>3 fb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-1</a:t>
            </a:r>
            <a:r>
              <a:rPr lang="fr-CH" sz="2000" b="1" dirty="0" smtClean="0">
                <a:solidFill>
                  <a:prstClr val="white"/>
                </a:solidFill>
              </a:rPr>
              <a:t> per day</a:t>
            </a:r>
          </a:p>
          <a:p>
            <a:r>
              <a:rPr lang="fr-CH" sz="2000" b="1" dirty="0" smtClean="0">
                <a:solidFill>
                  <a:prstClr val="white"/>
                </a:solidFill>
              </a:rPr>
              <a:t>~250 fb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-1</a:t>
            </a:r>
            <a:r>
              <a:rPr lang="fr-CH" sz="2000" b="1" dirty="0" smtClean="0">
                <a:solidFill>
                  <a:prstClr val="white"/>
                </a:solidFill>
              </a:rPr>
              <a:t> /year</a:t>
            </a:r>
          </a:p>
        </p:txBody>
      </p:sp>
    </p:spTree>
    <p:extLst>
      <p:ext uri="{BB962C8B-B14F-4D97-AF65-F5344CB8AC3E}">
        <p14:creationId xmlns:p14="http://schemas.microsoft.com/office/powerpoint/2010/main" val="36434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HL-LHC: main thrusts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3200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Wide </a:t>
            </a:r>
            <a:r>
              <a:rPr lang="en-US" dirty="0"/>
              <a:t>aperture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pPr lvl="1"/>
            <a:r>
              <a:rPr lang="en-US" dirty="0" smtClean="0"/>
              <a:t>Optics and layout: beta* = 15 cm</a:t>
            </a:r>
          </a:p>
          <a:p>
            <a:r>
              <a:rPr lang="en-US" dirty="0"/>
              <a:t>11 T Nb</a:t>
            </a:r>
            <a:r>
              <a:rPr lang="en-US" baseline="-25000" dirty="0"/>
              <a:t>3</a:t>
            </a:r>
            <a:r>
              <a:rPr lang="en-US" dirty="0"/>
              <a:t>Sn dipoles</a:t>
            </a:r>
          </a:p>
          <a:p>
            <a:pPr lvl="1"/>
            <a:r>
              <a:rPr lang="en-US" dirty="0"/>
              <a:t>Used to make room for collimation in dispersion suppression region</a:t>
            </a:r>
          </a:p>
          <a:p>
            <a:r>
              <a:rPr lang="en-US" dirty="0" smtClean="0"/>
              <a:t>Large Aperture </a:t>
            </a:r>
            <a:r>
              <a:rPr lang="en-US" dirty="0" err="1"/>
              <a:t>NbTi</a:t>
            </a:r>
            <a:r>
              <a:rPr lang="en-US" dirty="0"/>
              <a:t> separator magnets</a:t>
            </a:r>
          </a:p>
          <a:p>
            <a:pPr lvl="1"/>
            <a:r>
              <a:rPr lang="en-US" dirty="0"/>
              <a:t>First twin aperture magnets near interaction </a:t>
            </a:r>
            <a:endParaRPr lang="en-US" dirty="0" smtClean="0"/>
          </a:p>
          <a:p>
            <a:r>
              <a:rPr lang="en-US" dirty="0" smtClean="0"/>
              <a:t>Crab cavities</a:t>
            </a:r>
          </a:p>
          <a:p>
            <a:pPr lvl="1"/>
            <a:r>
              <a:rPr lang="en-US" dirty="0" smtClean="0"/>
              <a:t>Reduce the effect of the crossing angle</a:t>
            </a:r>
          </a:p>
          <a:p>
            <a:r>
              <a:rPr lang="en-US" dirty="0" smtClean="0"/>
              <a:t>Enhanced collimation for 500 MJ beams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191000"/>
            <a:ext cx="3449515" cy="2514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2" descr="\\Thunder\Supercon\Collaborations\LARP_HQ\HQ Production Fabrication\Magnet Structures\Structural Hardware Pix\HQ-1_Coilpack\DSC0728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4144111"/>
            <a:ext cx="3276600" cy="2624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222766" y="58732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LARP: HQ02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51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1553" y="4306288"/>
            <a:ext cx="8960069" cy="2551712"/>
            <a:chOff x="31531" y="2240874"/>
            <a:chExt cx="8960069" cy="2551712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1" y="2240874"/>
              <a:ext cx="8244408" cy="2551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342614" y="3175711"/>
              <a:ext cx="648986" cy="3161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38282" y="2861004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Q4</a:t>
              </a:r>
              <a:endParaRPr lang="fr-FR" sz="1400" dirty="0"/>
            </a:p>
          </p:txBody>
        </p:sp>
        <p:pic>
          <p:nvPicPr>
            <p:cNvPr id="10" name="Picture 2" descr="http://medias.doublet.pro/medias/images/produits/bd4b68f999ac2c4f0c7a1384b3f0bd2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37" b="18397"/>
            <a:stretch/>
          </p:blipFill>
          <p:spPr bwMode="auto">
            <a:xfrm>
              <a:off x="8391512" y="3173186"/>
              <a:ext cx="558263" cy="312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22" y="0"/>
            <a:ext cx="6047178" cy="403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30917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 firmly established under leadership of </a:t>
            </a:r>
            <a:r>
              <a:rPr lang="en-US" dirty="0" err="1" smtClean="0"/>
              <a:t>Lucio</a:t>
            </a:r>
            <a:r>
              <a:rPr lang="en-US" dirty="0" smtClean="0"/>
              <a:t> Rossi and Oliver </a:t>
            </a:r>
            <a:r>
              <a:rPr lang="en-US" dirty="0" err="1" smtClean="0"/>
              <a:t>Bruning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International collaboration with solid R&amp;D program in place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0" y="0"/>
            <a:ext cx="2286000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HL-LHC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28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HL-LHC: key 25 ns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15733"/>
              </p:ext>
            </p:extLst>
          </p:nvPr>
        </p:nvGraphicFramePr>
        <p:xfrm>
          <a:off x="762000" y="1447800"/>
          <a:ext cx="7696200" cy="4114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00600"/>
                <a:gridCol w="289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Proton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s per bunch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2.2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 x 10</a:t>
                      </a:r>
                      <a:r>
                        <a:rPr lang="en-US" sz="2400" baseline="30000" dirty="0" smtClean="0">
                          <a:solidFill>
                            <a:srgbClr val="008000"/>
                          </a:solidFill>
                        </a:rPr>
                        <a:t>11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Normalized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 emittance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2.5 micron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Beta*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</a:t>
                      </a:r>
                      <a:r>
                        <a:rPr lang="en-US" sz="2400" baseline="0" dirty="0" smtClean="0"/>
                        <a:t> cm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Crossing angle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590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microrad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Geometric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reduction factor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0.305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Peak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7.4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Virtual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Levelled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Levelled</a:t>
                      </a:r>
                      <a:r>
                        <a:rPr lang="en-US" sz="2400" baseline="0" dirty="0" smtClean="0"/>
                        <a:t> &lt;pile-up&gt;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11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200400"/>
            <a:ext cx="7772400" cy="774700"/>
          </a:xfrm>
        </p:spPr>
        <p:txBody>
          <a:bodyPr/>
          <a:lstStyle/>
          <a:p>
            <a:r>
              <a:rPr lang="en-US" dirty="0" smtClean="0"/>
              <a:t>BEYOND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3086" y="3975099"/>
            <a:ext cx="818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invitation to further reading…  e.g. last Saturday’s accelerator session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45720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The Circular Road to a Higgs Factory and Beyond</a:t>
            </a:r>
            <a:r>
              <a:rPr lang="en-US" dirty="0"/>
              <a:t>    </a:t>
            </a:r>
            <a:r>
              <a:rPr lang="en-US" dirty="0" err="1"/>
              <a:t>Katsunobu</a:t>
            </a:r>
            <a:r>
              <a:rPr lang="en-US" dirty="0"/>
              <a:t> OIDE</a:t>
            </a:r>
            <a:r>
              <a:rPr lang="en-US" i="1" dirty="0"/>
              <a:t> (KEK)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5105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Research on high-field superconducting magnets and prospects for higher-energy hadron colliders  </a:t>
            </a:r>
            <a:r>
              <a:rPr lang="en-US" dirty="0"/>
              <a:t>Frederick BORDRY</a:t>
            </a:r>
            <a:r>
              <a:rPr lang="en-US" i="1" dirty="0"/>
              <a:t> (CERN)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58674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An energy recovery electron accelerator for DIS at the LHC   </a:t>
            </a:r>
            <a:r>
              <a:rPr lang="en-US" dirty="0"/>
              <a:t>Daniel SCHULTE</a:t>
            </a:r>
            <a:r>
              <a:rPr lang="en-US" i="1" dirty="0"/>
              <a:t> (CERN</a:t>
            </a:r>
            <a:r>
              <a:rPr lang="en-US" i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678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Large </a:t>
            </a:r>
            <a:r>
              <a:rPr lang="en-US" sz="3600" dirty="0"/>
              <a:t>Hadron Electron Collider</a:t>
            </a:r>
            <a:r>
              <a:rPr lang="en-US" sz="3600" dirty="0" smtClean="0"/>
              <a:t>: </a:t>
            </a:r>
            <a:r>
              <a:rPr lang="en-US" sz="3600" dirty="0" err="1" smtClean="0"/>
              <a:t>LHeC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43200"/>
            <a:ext cx="6800645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990600"/>
            <a:ext cx="7620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Foresees 60 </a:t>
            </a:r>
            <a:r>
              <a:rPr lang="en-US" sz="2400" dirty="0" err="1" smtClean="0"/>
              <a:t>GeV</a:t>
            </a:r>
            <a:r>
              <a:rPr lang="en-US" sz="2400" dirty="0" smtClean="0"/>
              <a:t> electrons on 7 </a:t>
            </a:r>
            <a:r>
              <a:rPr lang="en-US" sz="2400" dirty="0" err="1" smtClean="0"/>
              <a:t>TeV</a:t>
            </a:r>
            <a:r>
              <a:rPr lang="en-US" sz="2400" dirty="0" smtClean="0"/>
              <a:t> protons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Conceptual design report published in June 2012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Two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options: </a:t>
            </a:r>
            <a:r>
              <a:rPr lang="en-US" sz="2400" dirty="0" err="1" smtClean="0"/>
              <a:t>linac</a:t>
            </a:r>
            <a:r>
              <a:rPr lang="en-US" sz="2400" dirty="0" smtClean="0"/>
              <a:t>-ring (LR) and ring</a:t>
            </a:r>
            <a:r>
              <a:rPr lang="en-US" sz="2400" dirty="0"/>
              <a:t>-ring (RR)</a:t>
            </a:r>
            <a:endParaRPr lang="en-US" sz="2400" dirty="0" smtClean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2362200"/>
            <a:ext cx="6781800" cy="36932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r>
              <a:rPr lang="en-US" b="1" dirty="0" smtClean="0">
                <a:solidFill>
                  <a:srgbClr val="FF0000"/>
                </a:solidFill>
              </a:rPr>
              <a:t>-ring option: re-circulating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r>
              <a:rPr lang="en-US" b="1" dirty="0" smtClean="0">
                <a:solidFill>
                  <a:srgbClr val="FF0000"/>
                </a:solidFill>
              </a:rPr>
              <a:t> with energy recovery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066800"/>
            <a:ext cx="803274" cy="495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Oliver </a:t>
            </a:r>
            <a:r>
              <a:rPr lang="en-US" sz="1400" dirty="0" err="1" smtClean="0"/>
              <a:t>Bruning</a:t>
            </a:r>
            <a:r>
              <a:rPr lang="en-US" sz="1400" dirty="0" smtClean="0"/>
              <a:t>, Max Klein et 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9996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Energy LHC: HE-LHC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781" y="9906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Re-equip existing LHC tunnel with high field magnets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205123"/>
              </p:ext>
            </p:extLst>
          </p:nvPr>
        </p:nvGraphicFramePr>
        <p:xfrm>
          <a:off x="2057400" y="4648200"/>
          <a:ext cx="4876800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73052"/>
                <a:gridCol w="18037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Circumference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26.7 km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dipole 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Injection energy from SC-SPS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c.o.m</a:t>
                      </a:r>
                      <a:r>
                        <a:rPr lang="en-US" baseline="0" dirty="0" smtClean="0"/>
                        <a:t>.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baseline="0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3600" y="19050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Conceptual layout of 20 T dipole magnet</a:t>
            </a:r>
          </a:p>
          <a:p>
            <a:r>
              <a:rPr lang="en-US" sz="2000" dirty="0" smtClean="0"/>
              <a:t>(Nb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and HTS)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Intense R&amp;D required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52600"/>
            <a:ext cx="3816551" cy="2619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42900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5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Screen Shot 2013-07-19 at 3.5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87754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38928" y="1524000"/>
            <a:ext cx="5090460" cy="5054620"/>
            <a:chOff x="1338928" y="1524000"/>
            <a:chExt cx="5090460" cy="5054620"/>
          </a:xfrm>
        </p:grpSpPr>
        <p:sp>
          <p:nvSpPr>
            <p:cNvPr id="4" name="Oval 3"/>
            <p:cNvSpPr/>
            <p:nvPr/>
          </p:nvSpPr>
          <p:spPr>
            <a:xfrm>
              <a:off x="1447800" y="1600200"/>
              <a:ext cx="4876800" cy="4876800"/>
            </a:xfrm>
            <a:prstGeom prst="ellipse">
              <a:avLst/>
            </a:prstGeom>
            <a:noFill/>
            <a:ln w="34925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" name="Dodecagon 6"/>
            <p:cNvSpPr/>
            <p:nvPr/>
          </p:nvSpPr>
          <p:spPr>
            <a:xfrm>
              <a:off x="4114800" y="15240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1</a:t>
              </a:r>
            </a:p>
          </p:txBody>
        </p:sp>
        <p:sp>
          <p:nvSpPr>
            <p:cNvPr id="8" name="Dodecagon 7"/>
            <p:cNvSpPr/>
            <p:nvPr/>
          </p:nvSpPr>
          <p:spPr>
            <a:xfrm>
              <a:off x="5715000" y="2438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2</a:t>
              </a:r>
              <a:endParaRPr lang="en-US" sz="1200" dirty="0" smtClean="0"/>
            </a:p>
          </p:txBody>
        </p:sp>
        <p:sp>
          <p:nvSpPr>
            <p:cNvPr id="9" name="Dodecagon 8"/>
            <p:cNvSpPr/>
            <p:nvPr/>
          </p:nvSpPr>
          <p:spPr>
            <a:xfrm>
              <a:off x="6200788" y="3962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3</a:t>
              </a:r>
              <a:endParaRPr lang="en-US" sz="1200" dirty="0" smtClean="0"/>
            </a:p>
          </p:txBody>
        </p:sp>
        <p:sp>
          <p:nvSpPr>
            <p:cNvPr id="10" name="Dodecagon 9"/>
            <p:cNvSpPr/>
            <p:nvPr/>
          </p:nvSpPr>
          <p:spPr>
            <a:xfrm>
              <a:off x="5319000" y="58062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4</a:t>
              </a:r>
              <a:endParaRPr lang="en-US" sz="1200" dirty="0" smtClean="0"/>
            </a:p>
          </p:txBody>
        </p:sp>
        <p:sp>
          <p:nvSpPr>
            <p:cNvPr id="11" name="Dodecagon 10"/>
            <p:cNvSpPr/>
            <p:nvPr/>
          </p:nvSpPr>
          <p:spPr>
            <a:xfrm>
              <a:off x="3521200" y="635002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5</a:t>
              </a:r>
            </a:p>
          </p:txBody>
        </p:sp>
        <p:sp>
          <p:nvSpPr>
            <p:cNvPr id="12" name="Dodecagon 11"/>
            <p:cNvSpPr/>
            <p:nvPr/>
          </p:nvSpPr>
          <p:spPr>
            <a:xfrm>
              <a:off x="1788302" y="5309488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6</a:t>
              </a:r>
              <a:endParaRPr lang="en-US" sz="1200" dirty="0" smtClean="0"/>
            </a:p>
          </p:txBody>
        </p:sp>
        <p:sp>
          <p:nvSpPr>
            <p:cNvPr id="13" name="Dodecagon 12"/>
            <p:cNvSpPr/>
            <p:nvPr/>
          </p:nvSpPr>
          <p:spPr>
            <a:xfrm>
              <a:off x="1338928" y="3668613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7</a:t>
              </a:r>
              <a:endParaRPr lang="en-US" sz="1200" dirty="0" smtClean="0"/>
            </a:p>
          </p:txBody>
        </p:sp>
        <p:sp>
          <p:nvSpPr>
            <p:cNvPr id="14" name="Dodecagon 13"/>
            <p:cNvSpPr/>
            <p:nvPr/>
          </p:nvSpPr>
          <p:spPr>
            <a:xfrm>
              <a:off x="2133600" y="21336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8</a:t>
              </a:r>
              <a:endParaRPr lang="en-US" sz="1200" dirty="0" smtClean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105400" y="533400"/>
            <a:ext cx="3352800" cy="1077218"/>
          </a:xfrm>
          <a:prstGeom prst="rect">
            <a:avLst/>
          </a:prstGeom>
          <a:solidFill>
            <a:srgbClr val="E5F3EE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i="1" dirty="0" smtClean="0">
                <a:solidFill>
                  <a:srgbClr val="00B050"/>
                </a:solidFill>
              </a:rPr>
              <a:t>Pre</a:t>
            </a:r>
            <a:r>
              <a:rPr lang="fr-CH" sz="1600" b="1" i="1" dirty="0">
                <a:solidFill>
                  <a:srgbClr val="00B050"/>
                </a:solidFill>
              </a:rPr>
              <a:t>-Feasibility Study for an 80-km tunnel at </a:t>
            </a:r>
            <a:r>
              <a:rPr lang="fr-CH" sz="1600" b="1" i="1" dirty="0" smtClean="0">
                <a:solidFill>
                  <a:srgbClr val="00B050"/>
                </a:solidFill>
              </a:rPr>
              <a:t>CERN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i="1" dirty="0" smtClean="0">
                <a:solidFill>
                  <a:srgbClr val="00B050"/>
                </a:solidFill>
              </a:rPr>
              <a:t>John </a:t>
            </a:r>
            <a:r>
              <a:rPr lang="fr-CH" sz="1600" b="1" i="1" dirty="0">
                <a:solidFill>
                  <a:srgbClr val="00B050"/>
                </a:solidFill>
              </a:rPr>
              <a:t>Osborne and Caroline Waaijer, </a:t>
            </a:r>
            <a:r>
              <a:rPr lang="fr-CH" sz="1600" b="1" i="1" dirty="0" smtClean="0">
                <a:solidFill>
                  <a:srgbClr val="00B050"/>
                </a:solidFill>
              </a:rPr>
              <a:t>CERN</a:t>
            </a:r>
            <a:r>
              <a:rPr lang="fr-CH" sz="1600" b="1" i="1" dirty="0">
                <a:solidFill>
                  <a:srgbClr val="00B050"/>
                </a:solidFill>
              </a:rPr>
              <a:t>, ARUP &amp; </a:t>
            </a:r>
            <a:r>
              <a:rPr lang="fr-CH" sz="1600" b="1" i="1" dirty="0" smtClean="0">
                <a:solidFill>
                  <a:srgbClr val="00B050"/>
                </a:solidFill>
              </a:rPr>
              <a:t>GADZ</a:t>
            </a:r>
            <a:endParaRPr lang="en-US" sz="1600" b="1" i="1" dirty="0" err="1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8434732">
            <a:off x="4737033" y="469511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Saleve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8434732">
            <a:off x="1231835" y="149471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3400" y="2667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Geneva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6600" y="45720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LHC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800" y="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80 to 100 km Very High Energy LHC VHE-LHC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71600" y="1570101"/>
            <a:ext cx="5943600" cy="5253858"/>
            <a:chOff x="1371600" y="1570101"/>
            <a:chExt cx="5943600" cy="5253858"/>
          </a:xfrm>
        </p:grpSpPr>
        <p:sp>
          <p:nvSpPr>
            <p:cNvPr id="5" name="Oval 4"/>
            <p:cNvSpPr/>
            <p:nvPr/>
          </p:nvSpPr>
          <p:spPr>
            <a:xfrm>
              <a:off x="1371600" y="1570101"/>
              <a:ext cx="5181600" cy="5253858"/>
            </a:xfrm>
            <a:prstGeom prst="ellipse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72200" y="56388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100 km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47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VHE-LHC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03266"/>
              </p:ext>
            </p:extLst>
          </p:nvPr>
        </p:nvGraphicFramePr>
        <p:xfrm>
          <a:off x="1600200" y="1219200"/>
          <a:ext cx="6019800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62375"/>
                <a:gridCol w="22574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Circumference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80 or 100 km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Maximum</a:t>
                      </a:r>
                      <a:r>
                        <a:rPr lang="en-US" sz="2400" baseline="0" dirty="0" smtClean="0"/>
                        <a:t> dipole field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 or 16 T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Injection energy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&gt; 3.0 </a:t>
                      </a:r>
                      <a:r>
                        <a:rPr lang="en-US" sz="2400" dirty="0" err="1" smtClean="0"/>
                        <a:t>TeV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Maximum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c.o.m</a:t>
                      </a:r>
                      <a:r>
                        <a:rPr lang="en-US" sz="2400" baseline="0" dirty="0" smtClean="0"/>
                        <a:t>. energy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100 </a:t>
                      </a:r>
                      <a:r>
                        <a:rPr lang="en-US" sz="2400" dirty="0" err="1" smtClean="0"/>
                        <a:t>TeV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Peak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baseline="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baseline="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endParaRPr lang="en-US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Stored beam energy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~5500 MJ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4419600"/>
            <a:ext cx="792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Among the many challenges: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Synchrotron radiation heat load 33 W/m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Collimation!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IR </a:t>
            </a:r>
            <a:r>
              <a:rPr lang="en-US" sz="2000" dirty="0" err="1" smtClean="0"/>
              <a:t>quadrupoles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Arc </a:t>
            </a:r>
            <a:r>
              <a:rPr lang="en-US" sz="2000" dirty="0" err="1" smtClean="0"/>
              <a:t>quadrupoles</a:t>
            </a:r>
            <a:r>
              <a:rPr lang="en-US" sz="2000" dirty="0" smtClean="0"/>
              <a:t>  (naïve scaling gives 1593 T/m at 50 </a:t>
            </a:r>
            <a:r>
              <a:rPr lang="en-US" sz="2000" dirty="0" err="1" smtClean="0"/>
              <a:t>TeV</a:t>
            </a:r>
            <a:r>
              <a:rPr lang="en-US" sz="2000" dirty="0" smtClean="0"/>
              <a:t> beam energy)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946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Screen Shot 2013-05-09 at 8.00.52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00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371600" y="1295400"/>
            <a:ext cx="838200" cy="1143000"/>
            <a:chOff x="1371600" y="1295400"/>
            <a:chExt cx="838200" cy="11430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52600" y="1905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71600" y="1295400"/>
              <a:ext cx="838200" cy="600164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Beam dumps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2200" y="3733800"/>
            <a:ext cx="609600" cy="914400"/>
            <a:chOff x="2362200" y="3733800"/>
            <a:chExt cx="609600" cy="914400"/>
          </a:xfrm>
        </p:grpSpPr>
        <p:sp>
          <p:nvSpPr>
            <p:cNvPr id="12" name="TextBox 11"/>
            <p:cNvSpPr txBox="1"/>
            <p:nvPr/>
          </p:nvSpPr>
          <p:spPr>
            <a:xfrm>
              <a:off x="2362200" y="3733800"/>
              <a:ext cx="6096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RF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590800" y="41148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24600" y="3505200"/>
            <a:ext cx="1295400" cy="914400"/>
            <a:chOff x="6324600" y="3505200"/>
            <a:chExt cx="1295400" cy="914400"/>
          </a:xfrm>
        </p:grpSpPr>
        <p:sp>
          <p:nvSpPr>
            <p:cNvPr id="14" name="TextBox 13"/>
            <p:cNvSpPr txBox="1"/>
            <p:nvPr/>
          </p:nvSpPr>
          <p:spPr>
            <a:xfrm>
              <a:off x="6324600" y="3505200"/>
              <a:ext cx="12954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Collimation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934200" y="38862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048000" y="1143000"/>
            <a:ext cx="1295400" cy="914400"/>
            <a:chOff x="3048000" y="1143000"/>
            <a:chExt cx="1295400" cy="914400"/>
          </a:xfrm>
        </p:grpSpPr>
        <p:sp>
          <p:nvSpPr>
            <p:cNvPr id="16" name="TextBox 15"/>
            <p:cNvSpPr txBox="1"/>
            <p:nvPr/>
          </p:nvSpPr>
          <p:spPr>
            <a:xfrm>
              <a:off x="3048000" y="1143000"/>
              <a:ext cx="12954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Collimation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657600" y="1524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57200" y="5257800"/>
            <a:ext cx="3276600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1720 Power converters</a:t>
            </a:r>
          </a:p>
          <a:p>
            <a:r>
              <a:rPr lang="en-US" dirty="0" smtClean="0"/>
              <a:t>&gt; 9000 magnetic elements</a:t>
            </a:r>
          </a:p>
          <a:p>
            <a:r>
              <a:rPr lang="en-US" dirty="0" smtClean="0"/>
              <a:t>7568 </a:t>
            </a:r>
            <a:r>
              <a:rPr lang="en-US" dirty="0"/>
              <a:t>Quench detection </a:t>
            </a:r>
            <a:r>
              <a:rPr lang="en-US" dirty="0" smtClean="0"/>
              <a:t>systems  </a:t>
            </a:r>
            <a:endParaRPr lang="en-US" dirty="0"/>
          </a:p>
          <a:p>
            <a:r>
              <a:rPr lang="en-US" dirty="0" smtClean="0"/>
              <a:t>1088 Beam position monitors</a:t>
            </a:r>
          </a:p>
          <a:p>
            <a:r>
              <a:rPr lang="en-US" dirty="0" smtClean="0"/>
              <a:t>~4000 Beam loss monitors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5486400"/>
            <a:ext cx="43434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150 </a:t>
            </a:r>
            <a:r>
              <a:rPr lang="en-US" dirty="0" err="1" smtClean="0"/>
              <a:t>tonnes</a:t>
            </a:r>
            <a:r>
              <a:rPr lang="en-US" dirty="0" smtClean="0"/>
              <a:t> Helium, ~90 </a:t>
            </a:r>
            <a:r>
              <a:rPr lang="en-US" dirty="0" err="1" smtClean="0"/>
              <a:t>tonnes</a:t>
            </a:r>
            <a:r>
              <a:rPr lang="en-US" dirty="0" smtClean="0"/>
              <a:t> at 1.9 K</a:t>
            </a:r>
            <a:endParaRPr lang="en-US" dirty="0"/>
          </a:p>
          <a:p>
            <a:r>
              <a:rPr lang="en-US" dirty="0" smtClean="0"/>
              <a:t>140 MJ stored beam energy in 2012</a:t>
            </a:r>
          </a:p>
          <a:p>
            <a:r>
              <a:rPr lang="en-US" dirty="0" smtClean="0"/>
              <a:t>450 MJ magnetic energy per sector at 4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3810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"/>
                <a:cs typeface="Times"/>
              </a:rPr>
              <a:t>LHC: big, cold, high energy</a:t>
            </a:r>
            <a:endParaRPr lang="en-US" sz="28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95800" y="1219200"/>
            <a:ext cx="1447800" cy="838200"/>
            <a:chOff x="4495800" y="1219200"/>
            <a:chExt cx="1447800" cy="838200"/>
          </a:xfrm>
        </p:grpSpPr>
        <p:sp>
          <p:nvSpPr>
            <p:cNvPr id="19" name="TextBox 18"/>
            <p:cNvSpPr txBox="1"/>
            <p:nvPr/>
          </p:nvSpPr>
          <p:spPr>
            <a:xfrm>
              <a:off x="4495800" y="1219200"/>
              <a:ext cx="14478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Injection B2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105400" y="1524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674685" y="2209800"/>
            <a:ext cx="1447800" cy="914400"/>
            <a:chOff x="7674685" y="2209800"/>
            <a:chExt cx="1447800" cy="914400"/>
          </a:xfrm>
        </p:grpSpPr>
        <p:sp>
          <p:nvSpPr>
            <p:cNvPr id="23" name="TextBox 22"/>
            <p:cNvSpPr txBox="1"/>
            <p:nvPr/>
          </p:nvSpPr>
          <p:spPr>
            <a:xfrm>
              <a:off x="7674685" y="2209800"/>
              <a:ext cx="14478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Injection B1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8305800" y="25908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157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 descr="Screen Shot 2013-07-19 at 3.5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87754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38928" y="1524000"/>
            <a:ext cx="5090460" cy="5054620"/>
            <a:chOff x="1338928" y="1524000"/>
            <a:chExt cx="5090460" cy="5054620"/>
          </a:xfrm>
        </p:grpSpPr>
        <p:sp>
          <p:nvSpPr>
            <p:cNvPr id="4" name="Oval 3"/>
            <p:cNvSpPr/>
            <p:nvPr/>
          </p:nvSpPr>
          <p:spPr>
            <a:xfrm>
              <a:off x="1447800" y="1600200"/>
              <a:ext cx="4876800" cy="4876800"/>
            </a:xfrm>
            <a:prstGeom prst="ellipse">
              <a:avLst/>
            </a:prstGeom>
            <a:noFill/>
            <a:ln w="34925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" name="Dodecagon 6"/>
            <p:cNvSpPr/>
            <p:nvPr/>
          </p:nvSpPr>
          <p:spPr>
            <a:xfrm>
              <a:off x="4114800" y="15240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1</a:t>
              </a:r>
            </a:p>
          </p:txBody>
        </p:sp>
        <p:sp>
          <p:nvSpPr>
            <p:cNvPr id="8" name="Dodecagon 7"/>
            <p:cNvSpPr/>
            <p:nvPr/>
          </p:nvSpPr>
          <p:spPr>
            <a:xfrm>
              <a:off x="5715000" y="2438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2</a:t>
              </a:r>
              <a:endParaRPr lang="en-US" sz="1200" dirty="0" smtClean="0"/>
            </a:p>
          </p:txBody>
        </p:sp>
        <p:sp>
          <p:nvSpPr>
            <p:cNvPr id="9" name="Dodecagon 8"/>
            <p:cNvSpPr/>
            <p:nvPr/>
          </p:nvSpPr>
          <p:spPr>
            <a:xfrm>
              <a:off x="6200788" y="3962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3</a:t>
              </a:r>
              <a:endParaRPr lang="en-US" sz="1200" dirty="0" smtClean="0"/>
            </a:p>
          </p:txBody>
        </p:sp>
        <p:sp>
          <p:nvSpPr>
            <p:cNvPr id="10" name="Dodecagon 9"/>
            <p:cNvSpPr/>
            <p:nvPr/>
          </p:nvSpPr>
          <p:spPr>
            <a:xfrm>
              <a:off x="5319000" y="58062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4</a:t>
              </a:r>
              <a:endParaRPr lang="en-US" sz="1200" dirty="0" smtClean="0"/>
            </a:p>
          </p:txBody>
        </p:sp>
        <p:sp>
          <p:nvSpPr>
            <p:cNvPr id="11" name="Dodecagon 10"/>
            <p:cNvSpPr/>
            <p:nvPr/>
          </p:nvSpPr>
          <p:spPr>
            <a:xfrm>
              <a:off x="3521200" y="635002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5</a:t>
              </a:r>
            </a:p>
          </p:txBody>
        </p:sp>
        <p:sp>
          <p:nvSpPr>
            <p:cNvPr id="12" name="Dodecagon 11"/>
            <p:cNvSpPr/>
            <p:nvPr/>
          </p:nvSpPr>
          <p:spPr>
            <a:xfrm>
              <a:off x="1788302" y="5309488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6</a:t>
              </a:r>
              <a:endParaRPr lang="en-US" sz="1200" dirty="0" smtClean="0"/>
            </a:p>
          </p:txBody>
        </p:sp>
        <p:sp>
          <p:nvSpPr>
            <p:cNvPr id="13" name="Dodecagon 12"/>
            <p:cNvSpPr/>
            <p:nvPr/>
          </p:nvSpPr>
          <p:spPr>
            <a:xfrm>
              <a:off x="1338928" y="3668613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7</a:t>
              </a:r>
              <a:endParaRPr lang="en-US" sz="1200" dirty="0" smtClean="0"/>
            </a:p>
          </p:txBody>
        </p:sp>
        <p:sp>
          <p:nvSpPr>
            <p:cNvPr id="14" name="Dodecagon 13"/>
            <p:cNvSpPr/>
            <p:nvPr/>
          </p:nvSpPr>
          <p:spPr>
            <a:xfrm>
              <a:off x="2133600" y="21336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8</a:t>
              </a:r>
              <a:endParaRPr lang="en-US" sz="1200" dirty="0" smtClean="0"/>
            </a:p>
          </p:txBody>
        </p:sp>
      </p:grpSp>
      <p:sp>
        <p:nvSpPr>
          <p:cNvPr id="32" name="TextBox 31"/>
          <p:cNvSpPr txBox="1"/>
          <p:nvPr/>
        </p:nvSpPr>
        <p:spPr>
          <a:xfrm rot="18434732">
            <a:off x="4737033" y="469511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Saleve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8434732">
            <a:off x="1231835" y="149471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3400" y="2667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Geneva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6600" y="45720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LHC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800" y="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Injection into VHE-LHC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83077" y="1600200"/>
            <a:ext cx="5984523" cy="4846926"/>
            <a:chOff x="1483077" y="1600200"/>
            <a:chExt cx="5984523" cy="4846926"/>
          </a:xfrm>
        </p:grpSpPr>
        <p:sp>
          <p:nvSpPr>
            <p:cNvPr id="38" name="Oval 37"/>
            <p:cNvSpPr/>
            <p:nvPr/>
          </p:nvSpPr>
          <p:spPr>
            <a:xfrm>
              <a:off x="1483077" y="1641126"/>
              <a:ext cx="4806000" cy="4806000"/>
            </a:xfrm>
            <a:prstGeom prst="ellipse">
              <a:avLst/>
            </a:prstGeom>
            <a:noFill/>
            <a:ln w="34925">
              <a:solidFill>
                <a:schemeClr val="tx2">
                  <a:lumMod val="20000"/>
                  <a:lumOff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r>
                <a:rPr lang="en-US" dirty="0" smtClean="0"/>
                <a:t>  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34000" y="160020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VHE-LHC-LER</a:t>
              </a:r>
              <a:endPara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47044" y="1563806"/>
            <a:ext cx="1291556" cy="974400"/>
            <a:chOff x="2747044" y="1528532"/>
            <a:chExt cx="1291556" cy="974400"/>
          </a:xfrm>
        </p:grpSpPr>
        <p:sp>
          <p:nvSpPr>
            <p:cNvPr id="28" name="Freeform 27"/>
            <p:cNvSpPr/>
            <p:nvPr/>
          </p:nvSpPr>
          <p:spPr>
            <a:xfrm rot="632339">
              <a:off x="3402408" y="1528532"/>
              <a:ext cx="621491" cy="181722"/>
            </a:xfrm>
            <a:custGeom>
              <a:avLst/>
              <a:gdLst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282228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344946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69011 h 169011"/>
                <a:gd name="connsiteX1" fmla="*/ 164632 w 517418"/>
                <a:gd name="connsiteY1" fmla="*/ 59252 h 169011"/>
                <a:gd name="connsiteX2" fmla="*/ 344946 w 517418"/>
                <a:gd name="connsiteY2" fmla="*/ 4372 h 169011"/>
                <a:gd name="connsiteX3" fmla="*/ 423342 w 517418"/>
                <a:gd name="connsiteY3" fmla="*/ 4372 h 169011"/>
                <a:gd name="connsiteX4" fmla="*/ 486060 w 517418"/>
                <a:gd name="connsiteY4" fmla="*/ 12212 h 169011"/>
                <a:gd name="connsiteX5" fmla="*/ 517418 w 517418"/>
                <a:gd name="connsiteY5" fmla="*/ 12212 h 169011"/>
                <a:gd name="connsiteX0" fmla="*/ 0 w 517418"/>
                <a:gd name="connsiteY0" fmla="*/ 171292 h 171292"/>
                <a:gd name="connsiteX1" fmla="*/ 170061 w 517418"/>
                <a:gd name="connsiteY1" fmla="*/ 92419 h 171292"/>
                <a:gd name="connsiteX2" fmla="*/ 344946 w 517418"/>
                <a:gd name="connsiteY2" fmla="*/ 6653 h 171292"/>
                <a:gd name="connsiteX3" fmla="*/ 423342 w 517418"/>
                <a:gd name="connsiteY3" fmla="*/ 6653 h 171292"/>
                <a:gd name="connsiteX4" fmla="*/ 486060 w 517418"/>
                <a:gd name="connsiteY4" fmla="*/ 14493 h 171292"/>
                <a:gd name="connsiteX5" fmla="*/ 517418 w 517418"/>
                <a:gd name="connsiteY5" fmla="*/ 14493 h 171292"/>
                <a:gd name="connsiteX0" fmla="*/ 0 w 517418"/>
                <a:gd name="connsiteY0" fmla="*/ 165563 h 165563"/>
                <a:gd name="connsiteX1" fmla="*/ 170061 w 517418"/>
                <a:gd name="connsiteY1" fmla="*/ 86690 h 165563"/>
                <a:gd name="connsiteX2" fmla="*/ 342654 w 517418"/>
                <a:gd name="connsiteY2" fmla="*/ 33168 h 165563"/>
                <a:gd name="connsiteX3" fmla="*/ 423342 w 517418"/>
                <a:gd name="connsiteY3" fmla="*/ 924 h 165563"/>
                <a:gd name="connsiteX4" fmla="*/ 486060 w 517418"/>
                <a:gd name="connsiteY4" fmla="*/ 8764 h 165563"/>
                <a:gd name="connsiteX5" fmla="*/ 517418 w 517418"/>
                <a:gd name="connsiteY5" fmla="*/ 8764 h 165563"/>
                <a:gd name="connsiteX0" fmla="*/ 0 w 517418"/>
                <a:gd name="connsiteY0" fmla="*/ 157935 h 157935"/>
                <a:gd name="connsiteX1" fmla="*/ 170061 w 517418"/>
                <a:gd name="connsiteY1" fmla="*/ 79062 h 157935"/>
                <a:gd name="connsiteX2" fmla="*/ 342654 w 517418"/>
                <a:gd name="connsiteY2" fmla="*/ 25540 h 157935"/>
                <a:gd name="connsiteX3" fmla="*/ 427414 w 517418"/>
                <a:gd name="connsiteY3" fmla="*/ 16461 h 157935"/>
                <a:gd name="connsiteX4" fmla="*/ 486060 w 517418"/>
                <a:gd name="connsiteY4" fmla="*/ 1136 h 157935"/>
                <a:gd name="connsiteX5" fmla="*/ 517418 w 517418"/>
                <a:gd name="connsiteY5" fmla="*/ 1136 h 157935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427414 w 517418"/>
                <a:gd name="connsiteY3" fmla="*/ 15325 h 156799"/>
                <a:gd name="connsiteX4" fmla="*/ 517418 w 517418"/>
                <a:gd name="connsiteY4" fmla="*/ 0 h 156799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9701 w 517418"/>
                <a:gd name="connsiteY2" fmla="*/ 45192 h 156799"/>
                <a:gd name="connsiteX3" fmla="*/ 517418 w 517418"/>
                <a:gd name="connsiteY3" fmla="*/ 0 h 156799"/>
                <a:gd name="connsiteX0" fmla="*/ 0 w 524006"/>
                <a:gd name="connsiteY0" fmla="*/ 138129 h 138129"/>
                <a:gd name="connsiteX1" fmla="*/ 181747 w 524006"/>
                <a:gd name="connsiteY1" fmla="*/ 66153 h 138129"/>
                <a:gd name="connsiteX2" fmla="*/ 349701 w 524006"/>
                <a:gd name="connsiteY2" fmla="*/ 26522 h 138129"/>
                <a:gd name="connsiteX3" fmla="*/ 524006 w 524006"/>
                <a:gd name="connsiteY3" fmla="*/ 0 h 138129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523955"/>
                <a:gd name="connsiteY0" fmla="*/ 137356 h 137356"/>
                <a:gd name="connsiteX1" fmla="*/ 186502 w 523955"/>
                <a:gd name="connsiteY1" fmla="*/ 75576 h 137356"/>
                <a:gd name="connsiteX2" fmla="*/ 354456 w 523955"/>
                <a:gd name="connsiteY2" fmla="*/ 35945 h 137356"/>
                <a:gd name="connsiteX3" fmla="*/ 523955 w 523955"/>
                <a:gd name="connsiteY3" fmla="*/ 0 h 137356"/>
                <a:gd name="connsiteX0" fmla="*/ 0 w 523955"/>
                <a:gd name="connsiteY0" fmla="*/ 137356 h 137356"/>
                <a:gd name="connsiteX1" fmla="*/ 186502 w 523955"/>
                <a:gd name="connsiteY1" fmla="*/ 75576 h 137356"/>
                <a:gd name="connsiteX2" fmla="*/ 349651 w 523955"/>
                <a:gd name="connsiteY2" fmla="*/ 26522 h 137356"/>
                <a:gd name="connsiteX3" fmla="*/ 523955 w 523955"/>
                <a:gd name="connsiteY3" fmla="*/ 0 h 137356"/>
                <a:gd name="connsiteX0" fmla="*/ 0 w 523955"/>
                <a:gd name="connsiteY0" fmla="*/ 137356 h 137356"/>
                <a:gd name="connsiteX1" fmla="*/ 182208 w 523955"/>
                <a:gd name="connsiteY1" fmla="*/ 68624 h 137356"/>
                <a:gd name="connsiteX2" fmla="*/ 349651 w 523955"/>
                <a:gd name="connsiteY2" fmla="*/ 26522 h 137356"/>
                <a:gd name="connsiteX3" fmla="*/ 523955 w 523955"/>
                <a:gd name="connsiteY3" fmla="*/ 0 h 13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955" h="137356">
                  <a:moveTo>
                    <a:pt x="0" y="137356"/>
                  </a:moveTo>
                  <a:cubicBezTo>
                    <a:pt x="94678" y="100853"/>
                    <a:pt x="123933" y="87096"/>
                    <a:pt x="182208" y="68624"/>
                  </a:cubicBezTo>
                  <a:cubicBezTo>
                    <a:pt x="240483" y="50152"/>
                    <a:pt x="292693" y="37959"/>
                    <a:pt x="349651" y="26522"/>
                  </a:cubicBezTo>
                  <a:cubicBezTo>
                    <a:pt x="406609" y="15085"/>
                    <a:pt x="487546" y="5084"/>
                    <a:pt x="523955" y="0"/>
                  </a:cubicBezTo>
                </a:path>
              </a:pathLst>
            </a:custGeom>
            <a:ln w="3810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13550360">
              <a:off x="2665543" y="1826015"/>
              <a:ext cx="591003" cy="428002"/>
            </a:xfrm>
            <a:custGeom>
              <a:avLst/>
              <a:gdLst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282228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344946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69011 h 169011"/>
                <a:gd name="connsiteX1" fmla="*/ 164632 w 517418"/>
                <a:gd name="connsiteY1" fmla="*/ 59252 h 169011"/>
                <a:gd name="connsiteX2" fmla="*/ 344946 w 517418"/>
                <a:gd name="connsiteY2" fmla="*/ 4372 h 169011"/>
                <a:gd name="connsiteX3" fmla="*/ 423342 w 517418"/>
                <a:gd name="connsiteY3" fmla="*/ 4372 h 169011"/>
                <a:gd name="connsiteX4" fmla="*/ 486060 w 517418"/>
                <a:gd name="connsiteY4" fmla="*/ 12212 h 169011"/>
                <a:gd name="connsiteX5" fmla="*/ 517418 w 517418"/>
                <a:gd name="connsiteY5" fmla="*/ 12212 h 169011"/>
                <a:gd name="connsiteX0" fmla="*/ 0 w 517418"/>
                <a:gd name="connsiteY0" fmla="*/ 171292 h 171292"/>
                <a:gd name="connsiteX1" fmla="*/ 170061 w 517418"/>
                <a:gd name="connsiteY1" fmla="*/ 92419 h 171292"/>
                <a:gd name="connsiteX2" fmla="*/ 344946 w 517418"/>
                <a:gd name="connsiteY2" fmla="*/ 6653 h 171292"/>
                <a:gd name="connsiteX3" fmla="*/ 423342 w 517418"/>
                <a:gd name="connsiteY3" fmla="*/ 6653 h 171292"/>
                <a:gd name="connsiteX4" fmla="*/ 486060 w 517418"/>
                <a:gd name="connsiteY4" fmla="*/ 14493 h 171292"/>
                <a:gd name="connsiteX5" fmla="*/ 517418 w 517418"/>
                <a:gd name="connsiteY5" fmla="*/ 14493 h 171292"/>
                <a:gd name="connsiteX0" fmla="*/ 0 w 517418"/>
                <a:gd name="connsiteY0" fmla="*/ 165563 h 165563"/>
                <a:gd name="connsiteX1" fmla="*/ 170061 w 517418"/>
                <a:gd name="connsiteY1" fmla="*/ 86690 h 165563"/>
                <a:gd name="connsiteX2" fmla="*/ 342654 w 517418"/>
                <a:gd name="connsiteY2" fmla="*/ 33168 h 165563"/>
                <a:gd name="connsiteX3" fmla="*/ 423342 w 517418"/>
                <a:gd name="connsiteY3" fmla="*/ 924 h 165563"/>
                <a:gd name="connsiteX4" fmla="*/ 486060 w 517418"/>
                <a:gd name="connsiteY4" fmla="*/ 8764 h 165563"/>
                <a:gd name="connsiteX5" fmla="*/ 517418 w 517418"/>
                <a:gd name="connsiteY5" fmla="*/ 8764 h 165563"/>
                <a:gd name="connsiteX0" fmla="*/ 0 w 517418"/>
                <a:gd name="connsiteY0" fmla="*/ 157935 h 157935"/>
                <a:gd name="connsiteX1" fmla="*/ 170061 w 517418"/>
                <a:gd name="connsiteY1" fmla="*/ 79062 h 157935"/>
                <a:gd name="connsiteX2" fmla="*/ 342654 w 517418"/>
                <a:gd name="connsiteY2" fmla="*/ 25540 h 157935"/>
                <a:gd name="connsiteX3" fmla="*/ 427414 w 517418"/>
                <a:gd name="connsiteY3" fmla="*/ 16461 h 157935"/>
                <a:gd name="connsiteX4" fmla="*/ 486060 w 517418"/>
                <a:gd name="connsiteY4" fmla="*/ 1136 h 157935"/>
                <a:gd name="connsiteX5" fmla="*/ 517418 w 517418"/>
                <a:gd name="connsiteY5" fmla="*/ 1136 h 157935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427414 w 517418"/>
                <a:gd name="connsiteY3" fmla="*/ 15325 h 156799"/>
                <a:gd name="connsiteX4" fmla="*/ 517418 w 517418"/>
                <a:gd name="connsiteY4" fmla="*/ 0 h 156799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9701 w 517418"/>
                <a:gd name="connsiteY2" fmla="*/ 45192 h 156799"/>
                <a:gd name="connsiteX3" fmla="*/ 517418 w 517418"/>
                <a:gd name="connsiteY3" fmla="*/ 0 h 156799"/>
                <a:gd name="connsiteX0" fmla="*/ 0 w 524006"/>
                <a:gd name="connsiteY0" fmla="*/ 138129 h 138129"/>
                <a:gd name="connsiteX1" fmla="*/ 181747 w 524006"/>
                <a:gd name="connsiteY1" fmla="*/ 66153 h 138129"/>
                <a:gd name="connsiteX2" fmla="*/ 349701 w 524006"/>
                <a:gd name="connsiteY2" fmla="*/ 26522 h 138129"/>
                <a:gd name="connsiteX3" fmla="*/ 524006 w 524006"/>
                <a:gd name="connsiteY3" fmla="*/ 0 h 138129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497153"/>
                <a:gd name="connsiteY0" fmla="*/ 208635 h 208635"/>
                <a:gd name="connsiteX1" fmla="*/ 186502 w 497153"/>
                <a:gd name="connsiteY1" fmla="*/ 146855 h 208635"/>
                <a:gd name="connsiteX2" fmla="*/ 354456 w 497153"/>
                <a:gd name="connsiteY2" fmla="*/ 107224 h 208635"/>
                <a:gd name="connsiteX3" fmla="*/ 497153 w 497153"/>
                <a:gd name="connsiteY3" fmla="*/ 0 h 208635"/>
                <a:gd name="connsiteX0" fmla="*/ 0 w 497153"/>
                <a:gd name="connsiteY0" fmla="*/ 208635 h 208635"/>
                <a:gd name="connsiteX1" fmla="*/ 186502 w 497153"/>
                <a:gd name="connsiteY1" fmla="*/ 146855 h 208635"/>
                <a:gd name="connsiteX2" fmla="*/ 381250 w 497153"/>
                <a:gd name="connsiteY2" fmla="*/ 130932 h 208635"/>
                <a:gd name="connsiteX3" fmla="*/ 497153 w 497153"/>
                <a:gd name="connsiteY3" fmla="*/ 0 h 208635"/>
                <a:gd name="connsiteX0" fmla="*/ 0 w 466759"/>
                <a:gd name="connsiteY0" fmla="*/ 223293 h 223293"/>
                <a:gd name="connsiteX1" fmla="*/ 186502 w 466759"/>
                <a:gd name="connsiteY1" fmla="*/ 161513 h 223293"/>
                <a:gd name="connsiteX2" fmla="*/ 381250 w 466759"/>
                <a:gd name="connsiteY2" fmla="*/ 145590 h 223293"/>
                <a:gd name="connsiteX3" fmla="*/ 466759 w 466759"/>
                <a:gd name="connsiteY3" fmla="*/ 0 h 223293"/>
                <a:gd name="connsiteX0" fmla="*/ 0 w 466759"/>
                <a:gd name="connsiteY0" fmla="*/ 223293 h 223293"/>
                <a:gd name="connsiteX1" fmla="*/ 186502 w 466759"/>
                <a:gd name="connsiteY1" fmla="*/ 161513 h 223293"/>
                <a:gd name="connsiteX2" fmla="*/ 381250 w 466759"/>
                <a:gd name="connsiteY2" fmla="*/ 145590 h 223293"/>
                <a:gd name="connsiteX3" fmla="*/ 466759 w 466759"/>
                <a:gd name="connsiteY3" fmla="*/ 0 h 223293"/>
                <a:gd name="connsiteX0" fmla="*/ 0 w 466759"/>
                <a:gd name="connsiteY0" fmla="*/ 223293 h 223293"/>
                <a:gd name="connsiteX1" fmla="*/ 186502 w 466759"/>
                <a:gd name="connsiteY1" fmla="*/ 161513 h 223293"/>
                <a:gd name="connsiteX2" fmla="*/ 358141 w 466759"/>
                <a:gd name="connsiteY2" fmla="*/ 106493 h 223293"/>
                <a:gd name="connsiteX3" fmla="*/ 466759 w 466759"/>
                <a:gd name="connsiteY3" fmla="*/ 0 h 223293"/>
                <a:gd name="connsiteX0" fmla="*/ 0 w 430894"/>
                <a:gd name="connsiteY0" fmla="*/ 216969 h 216969"/>
                <a:gd name="connsiteX1" fmla="*/ 150637 w 430894"/>
                <a:gd name="connsiteY1" fmla="*/ 161513 h 216969"/>
                <a:gd name="connsiteX2" fmla="*/ 322276 w 430894"/>
                <a:gd name="connsiteY2" fmla="*/ 106493 h 216969"/>
                <a:gd name="connsiteX3" fmla="*/ 430894 w 430894"/>
                <a:gd name="connsiteY3" fmla="*/ 0 h 2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894" h="216969">
                  <a:moveTo>
                    <a:pt x="0" y="216969"/>
                  </a:moveTo>
                  <a:cubicBezTo>
                    <a:pt x="94678" y="180466"/>
                    <a:pt x="96924" y="179926"/>
                    <a:pt x="150637" y="161513"/>
                  </a:cubicBezTo>
                  <a:cubicBezTo>
                    <a:pt x="204350" y="143100"/>
                    <a:pt x="275567" y="133412"/>
                    <a:pt x="322276" y="106493"/>
                  </a:cubicBezTo>
                  <a:cubicBezTo>
                    <a:pt x="368986" y="79574"/>
                    <a:pt x="419314" y="24311"/>
                    <a:pt x="430894" y="0"/>
                  </a:cubicBezTo>
                </a:path>
              </a:pathLst>
            </a:custGeom>
            <a:ln w="3810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170475" y="1656450"/>
              <a:ext cx="868125" cy="846482"/>
              <a:chOff x="3170475" y="1656450"/>
              <a:chExt cx="868125" cy="84648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00400" y="2133600"/>
                <a:ext cx="83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SPS+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170475" y="1656450"/>
                <a:ext cx="457200" cy="4572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46800" rtlCol="0" anchor="ctr"/>
              <a:lstStyle/>
              <a:p>
                <a:pPr algn="ctr"/>
                <a:endParaRPr lang="en-US" dirty="0" smtClean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415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868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Possible VHE-LHC with LER</a:t>
            </a:r>
            <a:endParaRPr lang="en-US" sz="3600" baseline="30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09800"/>
            <a:ext cx="4547309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76400"/>
            <a:ext cx="3408321" cy="162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9" y="647691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Lucio</a:t>
            </a:r>
            <a:r>
              <a:rPr lang="en-US" dirty="0" smtClean="0"/>
              <a:t> Rossi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9144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Pipetron</a:t>
            </a:r>
            <a:r>
              <a:rPr lang="en-US" dirty="0" smtClean="0"/>
              <a:t>” using  transmission </a:t>
            </a:r>
            <a:r>
              <a:rPr lang="en-US" dirty="0"/>
              <a:t>line </a:t>
            </a:r>
            <a:r>
              <a:rPr lang="en-US" dirty="0" smtClean="0"/>
              <a:t>magnets 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W</a:t>
            </a:r>
            <a:r>
              <a:rPr lang="en-US" dirty="0" smtClean="0">
                <a:solidFill>
                  <a:prstClr val="black"/>
                </a:solidFill>
              </a:rPr>
              <a:t>. </a:t>
            </a:r>
            <a:r>
              <a:rPr lang="en-US" dirty="0">
                <a:solidFill>
                  <a:prstClr val="black"/>
                </a:solidFill>
              </a:rPr>
              <a:t>Foster, H. </a:t>
            </a:r>
            <a:r>
              <a:rPr lang="en-US" dirty="0" err="1">
                <a:solidFill>
                  <a:prstClr val="black"/>
                </a:solidFill>
              </a:rPr>
              <a:t>Piekarz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429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Relatively cheap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Limited cryogenic power – HTS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590800" y="2743200"/>
            <a:ext cx="2286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3-07-22 at 9.15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91000"/>
            <a:ext cx="3073613" cy="20702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62800" y="30480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Possible variant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1600" y="639633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LER also suitable </a:t>
            </a:r>
            <a:r>
              <a:rPr lang="en-US" sz="2400" b="1" dirty="0">
                <a:solidFill>
                  <a:srgbClr val="FF0000"/>
                </a:solidFill>
              </a:rPr>
              <a:t>for e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/e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</a:rPr>
              <a:t> 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779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TLEP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1"/>
            <a:ext cx="8534400" cy="2667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Circular electron-positron collider in new 80 – 100 km tunnel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Storage ring has separate beam pipes for e</a:t>
            </a:r>
            <a:r>
              <a:rPr lang="en-GB" baseline="30000" dirty="0">
                <a:solidFill>
                  <a:prstClr val="black"/>
                </a:solidFill>
              </a:rPr>
              <a:t>+</a:t>
            </a:r>
            <a:r>
              <a:rPr lang="en-GB" dirty="0">
                <a:solidFill>
                  <a:prstClr val="black"/>
                </a:solidFill>
              </a:rPr>
              <a:t> and e</a:t>
            </a:r>
            <a:r>
              <a:rPr lang="en-GB" baseline="30000" dirty="0">
                <a:solidFill>
                  <a:prstClr val="black"/>
                </a:solidFill>
              </a:rPr>
              <a:t>-</a:t>
            </a:r>
            <a:r>
              <a:rPr lang="en-GB" dirty="0">
                <a:solidFill>
                  <a:prstClr val="black"/>
                </a:solidFill>
              </a:rPr>
              <a:t>  for multi-bunch </a:t>
            </a:r>
            <a:r>
              <a:rPr lang="en-GB" dirty="0" smtClean="0">
                <a:solidFill>
                  <a:prstClr val="black"/>
                </a:solidFill>
              </a:rPr>
              <a:t>operation up to 350 </a:t>
            </a:r>
            <a:r>
              <a:rPr lang="en-GB" dirty="0" err="1" smtClean="0">
                <a:solidFill>
                  <a:prstClr val="black"/>
                </a:solidFill>
              </a:rPr>
              <a:t>GeV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c.m</a:t>
            </a:r>
            <a:r>
              <a:rPr lang="en-GB" dirty="0" smtClean="0">
                <a:solidFill>
                  <a:prstClr val="black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top-up injection with an ancillary </a:t>
            </a:r>
            <a:r>
              <a:rPr lang="en-US" dirty="0" smtClean="0">
                <a:solidFill>
                  <a:srgbClr val="FF0000"/>
                </a:solidFill>
              </a:rPr>
              <a:t>accelerator</a:t>
            </a:r>
          </a:p>
          <a:p>
            <a:pPr lvl="1"/>
            <a:r>
              <a:rPr lang="en-US" dirty="0" smtClean="0"/>
              <a:t>Very high luminosity at Z pole and above WW threshold with operation up to </a:t>
            </a:r>
            <a:r>
              <a:rPr lang="en-US" dirty="0" err="1" smtClean="0"/>
              <a:t>tt</a:t>
            </a:r>
            <a:r>
              <a:rPr lang="en-US" dirty="0" smtClean="0"/>
              <a:t> threshold</a:t>
            </a:r>
          </a:p>
          <a:p>
            <a:r>
              <a:rPr lang="en-US" dirty="0" smtClean="0"/>
              <a:t>Using the tunnel before installation of the VHE-LHC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70"/>
            <a:ext cx="1256172" cy="117839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199" y="3886200"/>
            <a:ext cx="5688587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87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TLEP: parameters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511597"/>
              </p:ext>
            </p:extLst>
          </p:nvPr>
        </p:nvGraphicFramePr>
        <p:xfrm>
          <a:off x="685800" y="1600200"/>
          <a:ext cx="76200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1295400"/>
                <a:gridCol w="1295400"/>
                <a:gridCol w="1295400"/>
                <a:gridCol w="1295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 </a:t>
                      </a:r>
                      <a:r>
                        <a:rPr lang="en-US" dirty="0" err="1" smtClean="0"/>
                        <a:t>c.m</a:t>
                      </a:r>
                      <a:r>
                        <a:rPr lang="en-US" dirty="0" smtClean="0"/>
                        <a:t>. [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350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#bunches/beam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7500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3200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160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luminosity </a:t>
                      </a:r>
                    </a:p>
                    <a:p>
                      <a:r>
                        <a:rPr lang="en-US" dirty="0" smtClean="0"/>
                        <a:t>[x 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1.3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lifetime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to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Bhabha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[min.]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Beam lifetime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to </a:t>
                      </a:r>
                      <a:r>
                        <a:rPr lang="en-US" dirty="0" err="1" smtClean="0"/>
                        <a:t>bremstrahlung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[min.]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 1025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&gt;106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66800" y="10668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lifetime dominated by </a:t>
            </a:r>
            <a:r>
              <a:rPr lang="en-US" dirty="0" err="1" smtClean="0"/>
              <a:t>Bhabha</a:t>
            </a:r>
            <a:r>
              <a:rPr lang="en-US" dirty="0" smtClean="0"/>
              <a:t> scattering and </a:t>
            </a:r>
            <a:r>
              <a:rPr lang="en-US" dirty="0" err="1" smtClean="0"/>
              <a:t>bremstrahlung</a:t>
            </a:r>
            <a:r>
              <a:rPr lang="en-US" dirty="0" smtClean="0"/>
              <a:t>  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81982"/>
              </p:ext>
            </p:extLst>
          </p:nvPr>
        </p:nvGraphicFramePr>
        <p:xfrm>
          <a:off x="381000" y="5105400"/>
          <a:ext cx="8153400" cy="1126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711"/>
                <a:gridCol w="1490170"/>
                <a:gridCol w="1415661"/>
                <a:gridCol w="1564679"/>
                <a:gridCol w="1652179"/>
              </a:tblGrid>
              <a:tr h="385192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TLHeC</a:t>
                      </a:r>
                      <a:endParaRPr lang="en-GB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VHE-</a:t>
                      </a:r>
                      <a:r>
                        <a:rPr lang="en-US" sz="1800" dirty="0" err="1" smtClean="0"/>
                        <a:t>TLHeC</a:t>
                      </a:r>
                      <a:endParaRPr lang="en-GB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species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±</a:t>
                      </a:r>
                      <a:endParaRPr kumimoji="0" lang="en-GB" sz="18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p</a:t>
                      </a:r>
                      <a:endParaRPr lang="en-GB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18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18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p</a:t>
                      </a:r>
                      <a:endParaRPr lang="en-GB" sz="18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energy  [GeV]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60/120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7000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60/120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50000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875" y="65502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Frank Zimmermann et 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55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1/2 (LHC)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 smtClean="0"/>
              <a:t>Reasonably good performance from commissioning through run I</a:t>
            </a:r>
          </a:p>
          <a:p>
            <a:pPr lvl="1"/>
            <a:r>
              <a:rPr lang="en-US" sz="4500" dirty="0" smtClean="0"/>
              <a:t>2 years 3 months from first collisions to Higgs</a:t>
            </a:r>
          </a:p>
          <a:p>
            <a:r>
              <a:rPr lang="en-US" sz="4500" dirty="0" smtClean="0"/>
              <a:t>Foundations firmly laid for run II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956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9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2/</a:t>
            </a:r>
            <a:r>
              <a:rPr lang="en-US" dirty="0"/>
              <a:t>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</a:t>
            </a:r>
            <a:r>
              <a:rPr lang="en-US" dirty="0"/>
              <a:t>design study team will be set up during 2013 with the launch of the design study proposal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Pre-studies have been launched for hadron colliders (VHE-LHC/HE-LHC), lepton colliders (TLEP) and hadron-lepton colliders (VHE-</a:t>
            </a:r>
            <a:r>
              <a:rPr lang="en-US" dirty="0" err="1"/>
              <a:t>LHeC</a:t>
            </a:r>
            <a:r>
              <a:rPr lang="en-US" dirty="0"/>
              <a:t>).</a:t>
            </a:r>
            <a:br>
              <a:rPr lang="en-US" dirty="0"/>
            </a:br>
            <a:endParaRPr lang="en-US" dirty="0" smtClean="0"/>
          </a:p>
          <a:p>
            <a:r>
              <a:rPr lang="en-US" dirty="0"/>
              <a:t>Studies and R&amp;D for </a:t>
            </a:r>
            <a:r>
              <a:rPr lang="en-US" dirty="0" smtClean="0"/>
              <a:t>high field </a:t>
            </a:r>
            <a:r>
              <a:rPr lang="en-US" dirty="0"/>
              <a:t>magnets as well as high-gradient and </a:t>
            </a:r>
            <a:r>
              <a:rPr lang="en-US" dirty="0" smtClean="0"/>
              <a:t>high</a:t>
            </a:r>
            <a:r>
              <a:rPr lang="en-US" dirty="0"/>
              <a:t> </a:t>
            </a:r>
            <a:r>
              <a:rPr lang="en-US" dirty="0" smtClean="0"/>
              <a:t>beam </a:t>
            </a:r>
            <a:r>
              <a:rPr lang="en-US" dirty="0"/>
              <a:t>power superconducting RF cavities for the HL-LHC, HE-LHC, VHE- LHC (and TLEP) will enhance common efforts and exploit synergies.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12192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From CERN’s Medium Term Plan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630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LHC is enjoying benefits of the decades long international design, construction, installation effort.</a:t>
            </a:r>
          </a:p>
          <a:p>
            <a:pPr marL="0" indent="0">
              <a:buNone/>
            </a:pPr>
            <a:r>
              <a:rPr lang="en-US" dirty="0" smtClean="0"/>
              <a:t>Progress with beam represents </a:t>
            </a:r>
            <a:r>
              <a:rPr lang="en-US" dirty="0"/>
              <a:t>p</a:t>
            </a:r>
            <a:r>
              <a:rPr lang="en-US" dirty="0" smtClean="0"/>
              <a:t>henomenal effort by all the  teams involved, injectors included.</a:t>
            </a:r>
          </a:p>
          <a:p>
            <a:pPr lvl="1"/>
            <a:endParaRPr lang="en-US" dirty="0">
              <a:solidFill>
                <a:srgbClr val="3366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7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-1600200" y="5791200"/>
            <a:ext cx="12430607" cy="438451"/>
            <a:chOff x="-1577268" y="5486400"/>
            <a:chExt cx="12430607" cy="438451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-1577268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68"/>
            <p:cNvSpPr/>
            <p:nvPr/>
          </p:nvSpPr>
          <p:spPr>
            <a:xfrm>
              <a:off x="1199586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1639606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68"/>
            <p:cNvSpPr/>
            <p:nvPr/>
          </p:nvSpPr>
          <p:spPr>
            <a:xfrm>
              <a:off x="4416460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4854910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68"/>
            <p:cNvSpPr/>
            <p:nvPr/>
          </p:nvSpPr>
          <p:spPr>
            <a:xfrm>
              <a:off x="7631764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>
              <a:off x="8076485" y="5711819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76200" y="228600"/>
            <a:ext cx="82296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Some issues…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107099" y="1447800"/>
            <a:ext cx="2836502" cy="4343400"/>
            <a:chOff x="3107099" y="1447800"/>
            <a:chExt cx="2836502" cy="4343400"/>
          </a:xfrm>
        </p:grpSpPr>
        <p:sp>
          <p:nvSpPr>
            <p:cNvPr id="32" name="Rounded Rectangle 31"/>
            <p:cNvSpPr/>
            <p:nvPr/>
          </p:nvSpPr>
          <p:spPr>
            <a:xfrm>
              <a:off x="3107099" y="1447800"/>
              <a:ext cx="2836502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UFOs</a:t>
              </a:r>
              <a:endParaRPr lang="en-US" sz="1200" b="1" dirty="0"/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20 dumps in 2012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Timescale </a:t>
              </a:r>
              <a:r>
                <a:rPr lang="en-US" sz="1600" b="1" dirty="0"/>
                <a:t>50-</a:t>
              </a:r>
              <a:r>
                <a:rPr lang="en-US" sz="1600" b="1" dirty="0" smtClean="0"/>
                <a:t>200 µs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Conditioning observed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Worry about 6.5 </a:t>
              </a:r>
              <a:r>
                <a:rPr lang="en-US" sz="1600" b="1" dirty="0" err="1" smtClean="0"/>
                <a:t>TeV</a:t>
              </a:r>
              <a:endParaRPr lang="en-US" sz="1600" b="1" dirty="0" smtClean="0"/>
            </a:p>
          </p:txBody>
        </p:sp>
        <p:grpSp>
          <p:nvGrpSpPr>
            <p:cNvPr id="29" name="Gruppieren 20"/>
            <p:cNvGrpSpPr/>
            <p:nvPr/>
          </p:nvGrpSpPr>
          <p:grpSpPr>
            <a:xfrm>
              <a:off x="3276600" y="3124200"/>
              <a:ext cx="2362200" cy="2667000"/>
              <a:chOff x="5960604" y="1051560"/>
              <a:chExt cx="3110053" cy="3089736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146509" y="1051560"/>
                <a:ext cx="2876550" cy="208556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uppieren 13"/>
              <p:cNvGrpSpPr/>
              <p:nvPr/>
            </p:nvGrpSpPr>
            <p:grpSpPr>
              <a:xfrm>
                <a:off x="5960604" y="2565075"/>
                <a:ext cx="1924097" cy="1576221"/>
                <a:chOff x="7329381" y="5018559"/>
                <a:chExt cx="1605302" cy="1315064"/>
              </a:xfrm>
            </p:grpSpPr>
            <p:pic>
              <p:nvPicPr>
                <p:cNvPr id="35" name="Picture 17"/>
                <p:cNvPicPr/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82" t="17738" b="14081"/>
                <a:stretch/>
              </p:blipFill>
              <p:spPr bwMode="auto">
                <a:xfrm>
                  <a:off x="7329381" y="5018559"/>
                  <a:ext cx="1605302" cy="13150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36" name="Textfeld 15"/>
                <p:cNvSpPr txBox="1"/>
                <p:nvPr/>
              </p:nvSpPr>
              <p:spPr>
                <a:xfrm>
                  <a:off x="7748998" y="5118505"/>
                  <a:ext cx="7096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 dirty="0" smtClean="0">
                      <a:solidFill>
                        <a:schemeClr val="tx2"/>
                      </a:solidFill>
                    </a:rPr>
                    <a:t>Al</a:t>
                  </a:r>
                </a:p>
              </p:txBody>
            </p:sp>
            <p:cxnSp>
              <p:nvCxnSpPr>
                <p:cNvPr id="37" name="Gerade Verbindung mit Pfeil 16"/>
                <p:cNvCxnSpPr/>
                <p:nvPr/>
              </p:nvCxnSpPr>
              <p:spPr bwMode="auto">
                <a:xfrm flipH="1">
                  <a:off x="7694602" y="5372100"/>
                  <a:ext cx="119534" cy="11932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9" name="Gerade Verbindung mit Pfeil 17"/>
                <p:cNvCxnSpPr/>
                <p:nvPr/>
              </p:nvCxnSpPr>
              <p:spPr bwMode="auto">
                <a:xfrm flipH="1">
                  <a:off x="7590878" y="5810250"/>
                  <a:ext cx="223258" cy="161529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49" name="Textfeld 18"/>
                <p:cNvSpPr txBox="1"/>
                <p:nvPr/>
              </p:nvSpPr>
              <p:spPr>
                <a:xfrm>
                  <a:off x="7758905" y="5600419"/>
                  <a:ext cx="7096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 dirty="0" smtClean="0">
                      <a:solidFill>
                        <a:schemeClr val="tx2"/>
                      </a:solidFill>
                    </a:rPr>
                    <a:t>O</a:t>
                  </a:r>
                </a:p>
              </p:txBody>
            </p:sp>
          </p:grpSp>
          <p:sp>
            <p:nvSpPr>
              <p:cNvPr id="33" name="Abgerundetes Rechteck 3"/>
              <p:cNvSpPr/>
              <p:nvPr/>
            </p:nvSpPr>
            <p:spPr bwMode="auto">
              <a:xfrm>
                <a:off x="7208875" y="2888088"/>
                <a:ext cx="1861782" cy="828435"/>
              </a:xfrm>
              <a:prstGeom prst="roundRect">
                <a:avLst/>
              </a:prstGeom>
              <a:solidFill>
                <a:schemeClr val="accent4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>
                    <a:solidFill>
                      <a:schemeClr val="bg1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A. Gerardin, N. Garrel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smtClean="0">
                    <a:solidFill>
                      <a:schemeClr val="bg1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EDMS: </a:t>
                </a:r>
                <a:r>
                  <a:rPr lang="en-US" sz="1200" b="1" dirty="0">
                    <a:solidFill>
                      <a:srgbClr val="FFFFFF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1162034</a:t>
                </a:r>
                <a:endParaRPr kumimoji="0" lang="en-US" sz="12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96052" y="1447800"/>
            <a:ext cx="2875748" cy="4267200"/>
            <a:chOff x="96052" y="1447800"/>
            <a:chExt cx="2875748" cy="4267200"/>
          </a:xfrm>
        </p:grpSpPr>
        <p:sp>
          <p:nvSpPr>
            <p:cNvPr id="4" name="Rounded Rectangle 3"/>
            <p:cNvSpPr/>
            <p:nvPr/>
          </p:nvSpPr>
          <p:spPr>
            <a:xfrm>
              <a:off x="96052" y="1447800"/>
              <a:ext cx="2875748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Beam induced heating</a:t>
              </a:r>
              <a:endParaRPr lang="en-US" b="1" dirty="0" smtClean="0"/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/>
                <a:t>Local non-conformities (design, installation)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sz="1600" b="1" dirty="0" smtClean="0"/>
                <a:t>Injection protection devices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sz="1600" b="1" dirty="0" smtClean="0"/>
                <a:t>Sync. Light mirrors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sz="1600" b="1" dirty="0" smtClean="0"/>
                <a:t>Vacuum assemblies</a:t>
              </a:r>
            </a:p>
            <a:p>
              <a:pPr marL="171450" indent="-171450">
                <a:buFont typeface="Arial"/>
                <a:buChar char="•"/>
              </a:pPr>
              <a:endParaRPr lang="en-US" sz="1400" b="1" dirty="0"/>
            </a:p>
          </p:txBody>
        </p:sp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657600"/>
              <a:ext cx="2379416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118143" y="1447800"/>
            <a:ext cx="2875748" cy="4321763"/>
            <a:chOff x="6118143" y="1447800"/>
            <a:chExt cx="2875748" cy="4321763"/>
          </a:xfrm>
        </p:grpSpPr>
        <p:sp>
          <p:nvSpPr>
            <p:cNvPr id="38" name="Rounded Rectangle 37"/>
            <p:cNvSpPr/>
            <p:nvPr/>
          </p:nvSpPr>
          <p:spPr>
            <a:xfrm>
              <a:off x="6118143" y="1447800"/>
              <a:ext cx="2875748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Radiation to electronics </a:t>
              </a:r>
              <a:endParaRPr lang="en-US" b="1" dirty="0"/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Concerted program of mitigation measures (shielding, relocation…)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Premature dump rate down from 12/fb</a:t>
              </a:r>
              <a:r>
                <a:rPr lang="en-US" sz="1600" b="1" baseline="30000" dirty="0" smtClean="0"/>
                <a:t>-1</a:t>
              </a:r>
              <a:r>
                <a:rPr lang="en-US" sz="1600" b="1" dirty="0" smtClean="0"/>
                <a:t> in 2011</a:t>
              </a:r>
              <a:br>
                <a:rPr lang="en-US" sz="1600" b="1" dirty="0" smtClean="0"/>
              </a:br>
              <a:r>
                <a:rPr lang="en-US" sz="1600" b="1" dirty="0" smtClean="0"/>
                <a:t> to 3/</a:t>
              </a:r>
              <a:r>
                <a:rPr lang="en-US" sz="1600" b="1" dirty="0"/>
                <a:t>fb</a:t>
              </a:r>
              <a:r>
                <a:rPr lang="en-US" sz="1600" b="1" baseline="30000" dirty="0"/>
                <a:t>-1</a:t>
              </a:r>
              <a:r>
                <a:rPr lang="en-US" sz="1600" b="1" dirty="0" smtClean="0"/>
                <a:t> in 2012 </a:t>
              </a:r>
            </a:p>
            <a:p>
              <a:pPr marL="285750" indent="-285750">
                <a:buFont typeface="Arial"/>
                <a:buChar char="•"/>
              </a:pPr>
              <a:endParaRPr lang="en-US" b="1" dirty="0"/>
            </a:p>
            <a:p>
              <a:pPr marL="285750" indent="-285750">
                <a:buFont typeface="Arial"/>
                <a:buChar char="•"/>
              </a:pPr>
              <a:endParaRPr lang="en-US" b="1" dirty="0" smtClean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0800" y="3505200"/>
              <a:ext cx="2378903" cy="2264363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23568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8600" y="2667000"/>
            <a:ext cx="3817234" cy="2340548"/>
            <a:chOff x="3352800" y="1905000"/>
            <a:chExt cx="3817234" cy="234054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905000"/>
              <a:ext cx="3809999" cy="234054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48400" y="3962400"/>
              <a:ext cx="9216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John Jowett</a:t>
              </a:r>
              <a:endParaRPr lang="en-GB" sz="11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62400" y="38862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/>
                <a:t>beta</a:t>
              </a:r>
              <a:r>
                <a:rPr lang="en-GB" sz="1400" baseline="-25000" dirty="0" err="1" smtClean="0"/>
                <a:t>max</a:t>
              </a:r>
              <a:r>
                <a:rPr lang="en-GB" sz="1400" dirty="0" smtClean="0"/>
                <a:t> ~4.5 km</a:t>
              </a:r>
              <a:endParaRPr lang="en-GB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1600" y="3581400"/>
              <a:ext cx="1143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b</a:t>
              </a:r>
              <a:r>
                <a:rPr lang="en-GB" sz="1400" dirty="0" smtClean="0"/>
                <a:t>eta*  60 cm</a:t>
              </a:r>
              <a:endParaRPr lang="en-GB" sz="14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5715000" y="3124200"/>
              <a:ext cx="0" cy="4805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-14375" y="0"/>
            <a:ext cx="9158375" cy="2502932"/>
            <a:chOff x="-14375" y="0"/>
            <a:chExt cx="9158375" cy="2502932"/>
          </a:xfrm>
        </p:grpSpPr>
        <p:pic>
          <p:nvPicPr>
            <p:cNvPr id="14" name="Picture 13" descr="Screen Shot 2013-05-08 at 9.43.25 A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375" y="609600"/>
              <a:ext cx="9144000" cy="156262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2286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LHC bunch structure</a:t>
              </a:r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562600" y="0"/>
              <a:ext cx="1295400" cy="576295"/>
              <a:chOff x="6705600" y="2514600"/>
              <a:chExt cx="1295400" cy="576295"/>
            </a:xfrm>
          </p:grpSpPr>
          <p:sp>
            <p:nvSpPr>
              <p:cNvPr id="16" name="Left Brace 15"/>
              <p:cNvSpPr/>
              <p:nvPr/>
            </p:nvSpPr>
            <p:spPr>
              <a:xfrm rot="5400000">
                <a:off x="7101092" y="2558050"/>
                <a:ext cx="304800" cy="760889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705600" y="2514600"/>
                <a:ext cx="1295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 SPS injection</a:t>
                </a:r>
                <a:endParaRPr lang="en-US" sz="1400" dirty="0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304800" y="2438400"/>
              <a:ext cx="8839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581400" y="21336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27 km 1380 bunches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8345389" y="1103411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Abort gap</a:t>
              </a:r>
              <a:endParaRPr lang="en-US" sz="1400" dirty="0"/>
            </a:p>
          </p:txBody>
        </p:sp>
      </p:grpSp>
      <p:pic>
        <p:nvPicPr>
          <p:cNvPr id="22" name="Picture 21" descr="crossing-angl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962400"/>
            <a:ext cx="4605169" cy="2209800"/>
          </a:xfrm>
          <a:prstGeom prst="rect">
            <a:avLst/>
          </a:prstGeom>
          <a:ln>
            <a:solidFill>
              <a:schemeClr val="tx2"/>
            </a:solidFill>
          </a:ln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341615"/>
              </p:ext>
            </p:extLst>
          </p:nvPr>
        </p:nvGraphicFramePr>
        <p:xfrm>
          <a:off x="3124200" y="5029200"/>
          <a:ext cx="838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6" imgW="635000" imgH="279400" progId="Equation.3">
                  <p:embed/>
                </p:oleObj>
              </mc:Choice>
              <mc:Fallback>
                <p:oleObj name="Equation" r:id="rId6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24200" y="5029200"/>
                        <a:ext cx="8382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02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uminosity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895232"/>
              </p:ext>
            </p:extLst>
          </p:nvPr>
        </p:nvGraphicFramePr>
        <p:xfrm>
          <a:off x="1600200" y="1066800"/>
          <a:ext cx="5864225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name="Equation" r:id="rId3" imgW="1654560" imgH="447840" progId="Equation.3">
                  <p:embed/>
                </p:oleObj>
              </mc:Choice>
              <mc:Fallback>
                <p:oleObj name="Equation" r:id="rId3" imgW="165456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066800"/>
                        <a:ext cx="5864225" cy="161131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916680"/>
              </p:ext>
            </p:extLst>
          </p:nvPr>
        </p:nvGraphicFramePr>
        <p:xfrm>
          <a:off x="76200" y="2895600"/>
          <a:ext cx="5105400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0379"/>
                <a:gridCol w="43450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Number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of particles per bunch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k</a:t>
                      </a:r>
                      <a:r>
                        <a:rPr lang="en-US" sz="2000" baseline="-25000" dirty="0" smtClean="0"/>
                        <a:t>b</a:t>
                      </a:r>
                      <a:endParaRPr lang="en-US" sz="2000" baseline="-25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Number of bunches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Revolution frequency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σ</a:t>
                      </a:r>
                      <a:r>
                        <a:rPr lang="de-DE" sz="2000" dirty="0" smtClean="0"/>
                        <a:t>*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Beam size at interaction point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Reduction</a:t>
                      </a:r>
                      <a:r>
                        <a:rPr lang="en-US" sz="2000" baseline="0" dirty="0" smtClean="0"/>
                        <a:t> factor due to crossing angle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ε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Emittance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ε</a:t>
                      </a:r>
                      <a:r>
                        <a:rPr lang="de-DE" sz="2000" baseline="-25000" dirty="0" smtClean="0"/>
                        <a:t>n</a:t>
                      </a:r>
                      <a:endParaRPr lang="en-US" sz="2000" baseline="-25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Normalized emittance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β</a:t>
                      </a:r>
                      <a:r>
                        <a:rPr lang="de-DE" sz="2000" dirty="0" smtClean="0"/>
                        <a:t>*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Beta function at IP 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5257800" y="990600"/>
            <a:ext cx="12192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 smtClean="0"/>
          </a:p>
        </p:txBody>
      </p:sp>
      <p:sp>
        <p:nvSpPr>
          <p:cNvPr id="19" name="Ellipse 18"/>
          <p:cNvSpPr/>
          <p:nvPr/>
        </p:nvSpPr>
        <p:spPr>
          <a:xfrm>
            <a:off x="5867400" y="1828800"/>
            <a:ext cx="12192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124200"/>
            <a:ext cx="2358173" cy="1752600"/>
          </a:xfrm>
          <a:prstGeom prst="rect">
            <a:avLst/>
          </a:prstGeom>
        </p:spPr>
      </p:pic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017401"/>
              </p:ext>
            </p:extLst>
          </p:nvPr>
        </p:nvGraphicFramePr>
        <p:xfrm>
          <a:off x="6400800" y="5181600"/>
          <a:ext cx="14446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Equation" r:id="rId6" imgW="533400" imgH="215900" progId="Equation.3">
                  <p:embed/>
                </p:oleObj>
              </mc:Choice>
              <mc:Fallback>
                <p:oleObj name="Equation" r:id="rId6" imgW="533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181600"/>
                        <a:ext cx="14446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913005"/>
              </p:ext>
            </p:extLst>
          </p:nvPr>
        </p:nvGraphicFramePr>
        <p:xfrm>
          <a:off x="6400800" y="5943600"/>
          <a:ext cx="1728787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Equation" r:id="rId8" imgW="685800" imgH="279400" progId="Equation.3">
                  <p:embed/>
                </p:oleObj>
              </mc:Choice>
              <mc:Fallback>
                <p:oleObj name="Equation" r:id="rId8" imgW="685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00800" y="5943600"/>
                        <a:ext cx="1728787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61722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Round beams, beam 1 = beam 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830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from </a:t>
            </a:r>
            <a:r>
              <a:rPr lang="en-US" dirty="0" smtClean="0"/>
              <a:t>injectors 2012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480483"/>
              </p:ext>
            </p:extLst>
          </p:nvPr>
        </p:nvGraphicFramePr>
        <p:xfrm>
          <a:off x="228600" y="1219200"/>
          <a:ext cx="8763000" cy="2773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2604782"/>
                <a:gridCol w="2653018"/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Bunch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spacing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[ns]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Protons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per </a:t>
                      </a:r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bunch [ppb]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Norm.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e</a:t>
                      </a:r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mittance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H&amp;V [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  <a:latin typeface="+mn-lt"/>
                        </a:rPr>
                        <a:t>m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]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Exit SPS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1.7 x 10</a:t>
                      </a:r>
                      <a:r>
                        <a:rPr lang="en-US" sz="2800" baseline="30000" dirty="0" smtClean="0">
                          <a:solidFill>
                            <a:srgbClr val="FF0000"/>
                          </a:solidFill>
                        </a:rPr>
                        <a:t>11 </a:t>
                      </a:r>
                      <a:endParaRPr lang="en-US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1.8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8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2.7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(design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report)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1.15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8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3.75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343400"/>
            <a:ext cx="3437097" cy="24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38600" y="44196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Chose to stay with 50 ns: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</a:t>
            </a:r>
            <a:r>
              <a:rPr lang="en-US" sz="2400" baseline="-25000" dirty="0" smtClean="0"/>
              <a:t>b</a:t>
            </a:r>
            <a:r>
              <a:rPr lang="en-US" sz="2400" baseline="30000" dirty="0" smtClean="0"/>
              <a:t>2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lower total intensity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</a:t>
            </a:r>
            <a:r>
              <a:rPr lang="en-US" sz="2400" dirty="0" smtClean="0"/>
              <a:t>ess of an electron cloud challenge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60960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igh pileup as a result 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7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600" dirty="0"/>
              <a:t>Peak </a:t>
            </a:r>
            <a:r>
              <a:rPr lang="en-US" sz="3600" dirty="0" smtClean="0"/>
              <a:t>performance through the years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699705"/>
              </p:ext>
            </p:extLst>
          </p:nvPr>
        </p:nvGraphicFramePr>
        <p:xfrm>
          <a:off x="304800" y="990600"/>
          <a:ext cx="861059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189"/>
                <a:gridCol w="1473884"/>
                <a:gridCol w="1706605"/>
                <a:gridCol w="1706605"/>
                <a:gridCol w="1396314"/>
              </a:tblGrid>
              <a:tr h="45625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2011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2012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Nominal</a:t>
                      </a:r>
                      <a:endParaRPr lang="en-US" sz="20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Energy [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7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spacing [ns]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No. of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bunches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368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1380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1380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2808</a:t>
                      </a:r>
                      <a:endParaRPr lang="en-US" sz="20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beta*</a:t>
                      </a:r>
                      <a:r>
                        <a:rPr lang="en-US" sz="2000" dirty="0" smtClean="0"/>
                        <a:t> [m] </a:t>
                      </a:r>
                    </a:p>
                    <a:p>
                      <a:r>
                        <a:rPr lang="en-US" sz="2000" dirty="0" smtClean="0"/>
                        <a:t>ATLAS</a:t>
                      </a:r>
                      <a:r>
                        <a:rPr lang="en-US" sz="2000" baseline="0" dirty="0" smtClean="0"/>
                        <a:t> and CMS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0.6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unch intensity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sz="20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000" dirty="0" smtClean="0"/>
                        <a:t>[protons</a:t>
                      </a:r>
                      <a:r>
                        <a:rPr lang="en-US" sz="2000" baseline="0" dirty="0" smtClean="0"/>
                        <a:t>/bunch]</a:t>
                      </a:r>
                      <a:endParaRPr lang="en-US" sz="20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1.2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1.45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 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300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1.15 </a:t>
                      </a:r>
                      <a:r>
                        <a:rPr lang="en-US" sz="2000" dirty="0" smtClean="0"/>
                        <a:t>x 10</a:t>
                      </a:r>
                      <a:r>
                        <a:rPr lang="en-US" sz="2000" baseline="30000" dirty="0" smtClean="0"/>
                        <a:t>11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Normalized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mittance </a:t>
                      </a:r>
                      <a:r>
                        <a:rPr lang="en-US" sz="2000" dirty="0" smtClean="0"/>
                        <a:t>[</a:t>
                      </a:r>
                      <a:r>
                        <a:rPr lang="en-US" sz="2000" dirty="0" err="1" smtClean="0"/>
                        <a:t>mm.mrad</a:t>
                      </a:r>
                      <a:r>
                        <a:rPr lang="en-US" sz="20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~2.0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~2.4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~2.5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3.75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Peak luminosity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[cm</a:t>
                      </a:r>
                      <a:r>
                        <a:rPr lang="en-US" sz="2000" baseline="30000" dirty="0" smtClean="0"/>
                        <a:t>-2</a:t>
                      </a:r>
                      <a:r>
                        <a:rPr lang="en-US" sz="200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]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2.1 x 10</a:t>
                      </a:r>
                      <a:r>
                        <a:rPr lang="en-US" sz="2400" baseline="30000" dirty="0" smtClean="0"/>
                        <a:t>32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3.7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7.7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1.0 x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1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6019800" y="1616149"/>
            <a:ext cx="2971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rgbClr val="0000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2010: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0.04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7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TeV</a:t>
            </a:r>
            <a:r>
              <a:rPr lang="en-US" sz="1800" kern="0" dirty="0" smtClean="0">
                <a:latin typeface="Arial"/>
                <a:ea typeface="+mn-ea"/>
                <a:cs typeface="Arial" charset="0"/>
              </a:rPr>
              <a:t>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C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ea typeface="+mn-ea"/>
                <a:cs typeface="Arial" charset="0"/>
              </a:rPr>
              <a:t>ommissioning</a:t>
            </a:r>
            <a:endParaRPr lang="en-US" sz="1800" kern="0" baseline="30000" dirty="0" smtClean="0">
              <a:solidFill>
                <a:srgbClr val="008000"/>
              </a:solidFill>
              <a:latin typeface="Arial"/>
              <a:ea typeface="+mn-ea"/>
              <a:cs typeface="Arial" charset="0"/>
            </a:endParaRPr>
          </a:p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2011: 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6.1 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7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TeV</a:t>
            </a:r>
            <a:r>
              <a:rPr lang="en-US" sz="1800" kern="0" dirty="0" smtClean="0">
                <a:latin typeface="Arial"/>
                <a:ea typeface="+mn-ea"/>
                <a:cs typeface="Arial" charset="0"/>
              </a:rPr>
              <a:t>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E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ea typeface="+mn-ea"/>
                <a:cs typeface="Arial" charset="0"/>
              </a:rPr>
              <a:t>xploring the limits</a:t>
            </a:r>
          </a:p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2012: 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23.3 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  <a:endParaRPr lang="en-US" sz="2000" b="1" kern="0" dirty="0" smtClean="0">
              <a:solidFill>
                <a:srgbClr val="FF0000"/>
              </a:solidFill>
              <a:latin typeface="Arial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8 TeV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P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cs typeface="Arial" charset="0"/>
              </a:rPr>
              <a:t>roduction</a:t>
            </a:r>
            <a:endParaRPr lang="en-US" sz="1800" kern="0" dirty="0">
              <a:solidFill>
                <a:srgbClr val="008000"/>
              </a:solidFill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endParaRPr lang="en-US" sz="1800" kern="0" dirty="0" smtClean="0">
              <a:latin typeface="Arial"/>
              <a:ea typeface="+mn-ea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Integrated luminosity 2010-2012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870055" cy="440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701198"/>
              </p:ext>
            </p:extLst>
          </p:nvPr>
        </p:nvGraphicFramePr>
        <p:xfrm>
          <a:off x="19390" y="5669280"/>
          <a:ext cx="8915402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7894"/>
                <a:gridCol w="1595836"/>
                <a:gridCol w="1595836"/>
                <a:gridCol w="159583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2011</a:t>
                      </a:r>
                      <a:endParaRPr lang="en-US" sz="2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2012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luminosity delivered in 7 days [f</a:t>
                      </a:r>
                      <a:r>
                        <a:rPr lang="en-US" dirty="0" smtClean="0"/>
                        <a:t>b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0.025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0.58</a:t>
                      </a:r>
                      <a:endParaRPr 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1.35</a:t>
                      </a:r>
                      <a:endParaRPr lang="en-US" sz="2000" baseline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50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hine.jpe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537648" cy="56524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5867400"/>
            <a:ext cx="6553200" cy="8302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ea typeface="+mn-ea"/>
              </a:rPr>
              <a:t>We delivered 5.6 fb</a:t>
            </a:r>
            <a:r>
              <a:rPr lang="en-US" sz="2400" baseline="30000" dirty="0">
                <a:solidFill>
                  <a:srgbClr val="3366FF"/>
                </a:solidFill>
                <a:latin typeface="Calibri"/>
                <a:ea typeface="+mn-ea"/>
              </a:rPr>
              <a:t>-1</a:t>
            </a:r>
            <a:r>
              <a:rPr lang="en-US" sz="2400" dirty="0">
                <a:solidFill>
                  <a:srgbClr val="3366FF"/>
                </a:solidFill>
                <a:latin typeface="Calibri"/>
                <a:ea typeface="+mn-ea"/>
              </a:rPr>
              <a:t> to Atlas in 2011 and all we got was a blooming tee shirt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0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6400613</TotalTime>
  <Words>1854</Words>
  <Application>Microsoft Macintosh PowerPoint</Application>
  <PresentationFormat>On-screen Show (4:3)</PresentationFormat>
  <Paragraphs>488</Paragraphs>
  <Slides>38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Equation</vt:lpstr>
      <vt:lpstr>LHC, HL-LHC and beyond</vt:lpstr>
      <vt:lpstr>PowerPoint Presentation</vt:lpstr>
      <vt:lpstr>PowerPoint Presentation</vt:lpstr>
      <vt:lpstr>PowerPoint Presentation</vt:lpstr>
      <vt:lpstr>Luminosity</vt:lpstr>
      <vt:lpstr>Performance from injectors 2012</vt:lpstr>
      <vt:lpstr>Peak performance through the years</vt:lpstr>
      <vt:lpstr>Integrated luminosity 2010-2012</vt:lpstr>
      <vt:lpstr>PowerPoint Presentation</vt:lpstr>
      <vt:lpstr>LHCb</vt:lpstr>
      <vt:lpstr>Availability</vt:lpstr>
      <vt:lpstr>Machine behaving well (in general)</vt:lpstr>
      <vt:lpstr>Machine protection</vt:lpstr>
      <vt:lpstr>25 ns &amp; electron cloud</vt:lpstr>
      <vt:lpstr>PowerPoint Presentation</vt:lpstr>
      <vt:lpstr>PowerPoint Presentation</vt:lpstr>
      <vt:lpstr>PowerPoint Presentation</vt:lpstr>
      <vt:lpstr>Run II – post LS1 </vt:lpstr>
      <vt:lpstr>Next 10 years</vt:lpstr>
      <vt:lpstr>Luminosity evolution</vt:lpstr>
      <vt:lpstr>HL-LHC </vt:lpstr>
      <vt:lpstr>HL-LHC: main thrusts</vt:lpstr>
      <vt:lpstr>PowerPoint Presentation</vt:lpstr>
      <vt:lpstr>HL-LHC: key 25 ns parameters</vt:lpstr>
      <vt:lpstr>BEYOND</vt:lpstr>
      <vt:lpstr>Large Hadron Electron Collider: LHeC</vt:lpstr>
      <vt:lpstr>High Energy LHC: HE-LHC</vt:lpstr>
      <vt:lpstr>PowerPoint Presentation</vt:lpstr>
      <vt:lpstr>VHE-LHC</vt:lpstr>
      <vt:lpstr>PowerPoint Presentation</vt:lpstr>
      <vt:lpstr>Possible VHE-LHC with LER</vt:lpstr>
      <vt:lpstr>TLEP</vt:lpstr>
      <vt:lpstr>TLEP: parameters</vt:lpstr>
      <vt:lpstr>Conclusions 1/2 (LHC)</vt:lpstr>
      <vt:lpstr>Conclusions 2/2</vt:lpstr>
      <vt:lpstr>Acknowledgements</vt:lpstr>
      <vt:lpstr>Reserve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2393</cp:revision>
  <cp:lastPrinted>2013-07-20T10:08:50Z</cp:lastPrinted>
  <dcterms:created xsi:type="dcterms:W3CDTF">2011-01-18T19:25:28Z</dcterms:created>
  <dcterms:modified xsi:type="dcterms:W3CDTF">2013-07-23T15:05:36Z</dcterms:modified>
</cp:coreProperties>
</file>