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52"/>
  </p:notesMasterIdLst>
  <p:handoutMasterIdLst>
    <p:handoutMasterId r:id="rId53"/>
  </p:handoutMasterIdLst>
  <p:sldIdLst>
    <p:sldId id="860" r:id="rId2"/>
    <p:sldId id="836" r:id="rId3"/>
    <p:sldId id="857" r:id="rId4"/>
    <p:sldId id="879" r:id="rId5"/>
    <p:sldId id="838" r:id="rId6"/>
    <p:sldId id="853" r:id="rId7"/>
    <p:sldId id="854" r:id="rId8"/>
    <p:sldId id="886" r:id="rId9"/>
    <p:sldId id="891" r:id="rId10"/>
    <p:sldId id="892" r:id="rId11"/>
    <p:sldId id="893" r:id="rId12"/>
    <p:sldId id="890" r:id="rId13"/>
    <p:sldId id="874" r:id="rId14"/>
    <p:sldId id="861" r:id="rId15"/>
    <p:sldId id="862" r:id="rId16"/>
    <p:sldId id="864" r:id="rId17"/>
    <p:sldId id="876" r:id="rId18"/>
    <p:sldId id="867" r:id="rId19"/>
    <p:sldId id="868" r:id="rId20"/>
    <p:sldId id="869" r:id="rId21"/>
    <p:sldId id="870" r:id="rId22"/>
    <p:sldId id="871" r:id="rId23"/>
    <p:sldId id="873" r:id="rId24"/>
    <p:sldId id="872" r:id="rId25"/>
    <p:sldId id="875" r:id="rId26"/>
    <p:sldId id="777" r:id="rId27"/>
    <p:sldId id="837" r:id="rId28"/>
    <p:sldId id="881" r:id="rId29"/>
    <p:sldId id="882" r:id="rId30"/>
    <p:sldId id="765" r:id="rId31"/>
    <p:sldId id="788" r:id="rId32"/>
    <p:sldId id="767" r:id="rId33"/>
    <p:sldId id="790" r:id="rId34"/>
    <p:sldId id="888" r:id="rId35"/>
    <p:sldId id="828" r:id="rId36"/>
    <p:sldId id="840" r:id="rId37"/>
    <p:sldId id="841" r:id="rId38"/>
    <p:sldId id="842" r:id="rId39"/>
    <p:sldId id="887" r:id="rId40"/>
    <p:sldId id="844" r:id="rId41"/>
    <p:sldId id="884" r:id="rId42"/>
    <p:sldId id="885" r:id="rId43"/>
    <p:sldId id="847" r:id="rId44"/>
    <p:sldId id="848" r:id="rId45"/>
    <p:sldId id="849" r:id="rId46"/>
    <p:sldId id="850" r:id="rId47"/>
    <p:sldId id="851" r:id="rId48"/>
    <p:sldId id="852" r:id="rId49"/>
    <p:sldId id="878" r:id="rId50"/>
    <p:sldId id="877" r:id="rId51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4E"/>
    <a:srgbClr val="008000"/>
    <a:srgbClr val="99FFCC"/>
    <a:srgbClr val="9FCAFF"/>
    <a:srgbClr val="DDDDDD"/>
    <a:srgbClr val="3399FF"/>
    <a:srgbClr val="FFCCCC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2097" autoAdjust="0"/>
    <p:restoredTop sz="95238" autoAdjust="0"/>
  </p:normalViewPr>
  <p:slideViewPr>
    <p:cSldViewPr>
      <p:cViewPr varScale="1">
        <p:scale>
          <a:sx n="121" d="100"/>
          <a:sy n="121" d="100"/>
        </p:scale>
        <p:origin x="-752" y="-88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537A9-7BEE-3B40-9E2D-4DD97A47372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EA9D3-6DDC-6D4F-83EA-2FF0F11F79F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2AF47-90FD-E649-B2A5-2C16C767799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5353-9844-C74D-AE5F-1997D4330A7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4FF32-F3BB-4CB8-AA5E-F12F952DEF0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0AC83-1CBC-324F-8D66-42AC81FA41C4}" type="slidenum">
              <a:rPr lang="en-GB"/>
              <a:pPr/>
              <a:t>28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113" y="739775"/>
            <a:ext cx="6994526" cy="52466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01" y="6227940"/>
            <a:ext cx="5825637" cy="2886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019800" cy="2209800"/>
          </a:xfrm>
        </p:spPr>
        <p:txBody>
          <a:bodyPr/>
          <a:lstStyle/>
          <a:p>
            <a:r>
              <a:rPr lang="en-US" sz="4000" dirty="0" smtClean="0"/>
              <a:t>Status of the LHC </a:t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410200" y="5334000"/>
            <a:ext cx="3581400" cy="1295400"/>
          </a:xfrm>
        </p:spPr>
        <p:txBody>
          <a:bodyPr/>
          <a:lstStyle/>
          <a:p>
            <a:r>
              <a:rPr lang="en-US" dirty="0" smtClean="0"/>
              <a:t>Mike Lamont</a:t>
            </a:r>
            <a:br>
              <a:rPr lang="en-US" dirty="0" smtClean="0"/>
            </a:br>
            <a:r>
              <a:rPr lang="en-US" dirty="0" smtClean="0"/>
              <a:t>for the LHC team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OFB performance : ramp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07.09.2010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Orbit &amp; Feedbacks - MPP review 2010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883078-BAEA-744D-848E-48C702F01FC7}" type="slidenum">
              <a:rPr lang="en-US"/>
              <a:pPr/>
              <a:t>10</a:t>
            </a:fld>
            <a:endParaRPr 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431925"/>
            <a:ext cx="64135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500188" y="971550"/>
            <a:ext cx="648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Orbit stability in the ramp:  ≤ 80 </a:t>
            </a:r>
            <a:r>
              <a:rPr lang="en-US" sz="2000"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m 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4475" y="6040438"/>
            <a:ext cx="14827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j-lt"/>
              </a:rPr>
              <a:t>R. </a:t>
            </a:r>
            <a:r>
              <a:rPr lang="en-US" sz="1600" i="1" dirty="0" err="1">
                <a:latin typeface="+mj-lt"/>
              </a:rPr>
              <a:t>Steinhagen</a:t>
            </a:r>
            <a:endParaRPr lang="en-US" sz="1600" i="1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LHC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Feedbacks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07.09.2010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Orbit &amp; Feedbacks - MPP review 2010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AA1549-FD0D-7149-A831-14235017A5C0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52463" y="2660650"/>
            <a:ext cx="8181975" cy="4178300"/>
            <a:chOff x="501070" y="1862623"/>
            <a:chExt cx="8181975" cy="4178300"/>
          </a:xfrm>
        </p:grpSpPr>
        <p:pic>
          <p:nvPicPr>
            <p:cNvPr id="21513" name="Picture 5" descr="BCT-ramp-squeeze.F1308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070" y="1862623"/>
              <a:ext cx="8181975" cy="417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304595" y="2392848"/>
              <a:ext cx="811212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+mj-lt"/>
                </a:rPr>
                <a:t>Ramp </a:t>
              </a:r>
            </a:p>
          </p:txBody>
        </p:sp>
        <p:cxnSp>
          <p:nvCxnSpPr>
            <p:cNvPr id="21515" name="Straight Connector 10"/>
            <p:cNvCxnSpPr>
              <a:cxnSpLocks noChangeShapeType="1"/>
            </p:cNvCxnSpPr>
            <p:nvPr/>
          </p:nvCxnSpPr>
          <p:spPr bwMode="auto">
            <a:xfrm rot="5400000">
              <a:off x="1192213" y="4005263"/>
              <a:ext cx="30734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</p:spPr>
        </p:cxnSp>
        <p:sp>
          <p:nvSpPr>
            <p:cNvPr id="12" name="TextBox 11"/>
            <p:cNvSpPr txBox="1"/>
            <p:nvPr/>
          </p:nvSpPr>
          <p:spPr>
            <a:xfrm>
              <a:off x="3342695" y="4926498"/>
              <a:ext cx="132556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Bunch length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artifact</a:t>
              </a:r>
            </a:p>
          </p:txBody>
        </p:sp>
        <p:cxnSp>
          <p:nvCxnSpPr>
            <p:cNvPr id="21517" name="Straight Arrow Connector 13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2906713" y="3827462"/>
              <a:ext cx="1150938" cy="104616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21518" name="Straight Arrow Connector 14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2656682" y="3577431"/>
              <a:ext cx="1727200" cy="96996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21519" name="Straight Connector 18"/>
            <p:cNvCxnSpPr>
              <a:cxnSpLocks noChangeShapeType="1"/>
            </p:cNvCxnSpPr>
            <p:nvPr/>
          </p:nvCxnSpPr>
          <p:spPr bwMode="auto">
            <a:xfrm rot="5400000">
              <a:off x="3170238" y="3986213"/>
              <a:ext cx="31877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20" name="Straight Arrow Connector 21"/>
            <p:cNvCxnSpPr>
              <a:cxnSpLocks noChangeShapeType="1"/>
            </p:cNvCxnSpPr>
            <p:nvPr/>
          </p:nvCxnSpPr>
          <p:spPr bwMode="auto">
            <a:xfrm>
              <a:off x="2767013" y="2738438"/>
              <a:ext cx="1958975" cy="1587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3" name="TextBox 22"/>
            <p:cNvSpPr txBox="1"/>
            <p:nvPr/>
          </p:nvSpPr>
          <p:spPr>
            <a:xfrm>
              <a:off x="5823957" y="2430948"/>
              <a:ext cx="1071563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+mj-lt"/>
                </a:rPr>
                <a:t>Squeeze </a:t>
              </a:r>
            </a:p>
          </p:txBody>
        </p:sp>
        <p:cxnSp>
          <p:nvCxnSpPr>
            <p:cNvPr id="21522" name="Straight Arrow Connector 23"/>
            <p:cNvCxnSpPr>
              <a:cxnSpLocks noChangeShapeType="1"/>
            </p:cNvCxnSpPr>
            <p:nvPr/>
          </p:nvCxnSpPr>
          <p:spPr bwMode="auto">
            <a:xfrm>
              <a:off x="5070475" y="2738438"/>
              <a:ext cx="2651125" cy="1587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6" name="TextBox 25"/>
            <p:cNvSpPr txBox="1"/>
            <p:nvPr/>
          </p:nvSpPr>
          <p:spPr>
            <a:xfrm>
              <a:off x="6644695" y="4926498"/>
              <a:ext cx="869950" cy="339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+mj-lt"/>
                </a:rPr>
                <a:t>Collide</a:t>
              </a:r>
            </a:p>
          </p:txBody>
        </p:sp>
        <p:cxnSp>
          <p:nvCxnSpPr>
            <p:cNvPr id="21524" name="Straight Arrow Connector 27"/>
            <p:cNvCxnSpPr>
              <a:cxnSpLocks noChangeShapeType="1"/>
              <a:stCxn id="26" idx="0"/>
            </p:cNvCxnSpPr>
            <p:nvPr/>
          </p:nvCxnSpPr>
          <p:spPr bwMode="auto">
            <a:xfrm rot="5400000" flipH="1" flipV="1">
              <a:off x="6998493" y="4241007"/>
              <a:ext cx="766763" cy="60325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21525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750094" y="4407694"/>
              <a:ext cx="808038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2" name="TextBox 31"/>
            <p:cNvSpPr txBox="1"/>
            <p:nvPr/>
          </p:nvSpPr>
          <p:spPr>
            <a:xfrm>
              <a:off x="1132895" y="4243873"/>
              <a:ext cx="481012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CC"/>
                  </a:solidFill>
                  <a:latin typeface="+mj-lt"/>
                </a:rPr>
                <a:t>1%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61557" y="3505686"/>
              <a:ext cx="446088" cy="339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+mj-lt"/>
                </a:rPr>
                <a:t>B1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98082" y="2669073"/>
              <a:ext cx="446088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CC"/>
                  </a:solidFill>
                  <a:latin typeface="+mj-lt"/>
                </a:rPr>
                <a:t>B2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81862" y="2514600"/>
            <a:ext cx="1862138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Fill 1308</a:t>
            </a:r>
          </a:p>
          <a:p>
            <a:pPr>
              <a:defRPr/>
            </a:pPr>
            <a:r>
              <a:rPr lang="en-US" dirty="0">
                <a:latin typeface="+mj-lt"/>
              </a:rPr>
              <a:t>28.08.2010</a:t>
            </a: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685800" y="762000"/>
            <a:ext cx="8180388" cy="1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>
              <a:spcBef>
                <a:spcPts val="900"/>
              </a:spcBef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The performance of the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FBs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is good</a:t>
            </a:r>
          </a:p>
          <a:p>
            <a:pPr marL="233363" indent="-233363">
              <a:spcBef>
                <a:spcPts val="900"/>
              </a:spcBef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The LHC only operates reliably with both orbit and tune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FBs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(ramp and squeeze).</a:t>
            </a:r>
          </a:p>
          <a:p>
            <a:pPr marL="690563" lvl="1" indent="-233363">
              <a:spcBef>
                <a:spcPts val="900"/>
              </a:spcBef>
              <a:buClr>
                <a:srgbClr val="0000FF"/>
              </a:buClr>
              <a:buSzPct val="80000"/>
              <a:buFont typeface="Courier New" charset="0"/>
              <a:buChar char="o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Ramp and squeeze essentially without losses !!!!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100percentQkick_damperOf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90600"/>
            <a:ext cx="39624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100percentQkick_damper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4275" y="2628900"/>
            <a:ext cx="5343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2362200" y="31242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OFF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5867400" y="3200400"/>
            <a:ext cx="53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ON</a:t>
            </a:r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4191000" y="1524000"/>
            <a:ext cx="4162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Crucial </a:t>
            </a:r>
            <a:r>
              <a:rPr lang="en-US" sz="2400" dirty="0"/>
              <a:t>to keep emittance growth under </a:t>
            </a:r>
            <a:r>
              <a:rPr lang="en-US" sz="2400" dirty="0" smtClean="0"/>
              <a:t>control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dampers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Already operational through the cycle – including stable beams</a:t>
            </a:r>
            <a:endParaRPr lang="en-US" dirty="0"/>
          </a:p>
        </p:txBody>
      </p:sp>
    </p:spTree>
  </p:cSld>
  <p:clrMapOvr>
    <a:masterClrMapping/>
  </p:clrMapOvr>
  <p:transition advTm="10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Safety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Briefly, 5 important machine things </a:t>
            </a:r>
            <a:br>
              <a:rPr lang="en-US" dirty="0" smtClean="0"/>
            </a:br>
            <a:r>
              <a:rPr lang="en-US" dirty="0" smtClean="0"/>
              <a:t>or why we can’t deliver 1e32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immediately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470" y="5157240"/>
            <a:ext cx="6264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This might seem academic but it is </a:t>
            </a:r>
            <a:r>
              <a:rPr lang="en-US" dirty="0" smtClean="0"/>
              <a:t>what </a:t>
            </a:r>
            <a:r>
              <a:rPr lang="en-US" dirty="0" smtClean="0"/>
              <a:t>dominates commissioning and operations</a:t>
            </a:r>
            <a:r>
              <a:rPr lang="en-US" dirty="0" smtClean="0"/>
              <a:t> at present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Interlock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pic>
        <p:nvPicPr>
          <p:cNvPr id="8" name="Picture 46" descr="anncerncomplex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6224588" cy="56943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1752600"/>
            <a:ext cx="2667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User inputs include:</a:t>
            </a: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 Experiments</a:t>
            </a: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Beam </a:t>
            </a:r>
            <a:r>
              <a:rPr lang="en-US" dirty="0" smtClean="0"/>
              <a:t>Loss Monitors</a:t>
            </a: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Powering</a:t>
            </a:r>
          </a:p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Fast magnets</a:t>
            </a: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 Vacuum</a:t>
            </a:r>
          </a:p>
          <a:p>
            <a:pPr algn="l">
              <a:buFontTx/>
              <a:buChar char="-"/>
            </a:pPr>
            <a:r>
              <a:rPr lang="en-US" dirty="0" smtClean="0"/>
              <a:t> Beam dump</a:t>
            </a:r>
          </a:p>
          <a:p>
            <a:pPr algn="l">
              <a:buFontTx/>
              <a:buChar char="-"/>
            </a:pPr>
            <a:r>
              <a:rPr lang="en-US" dirty="0" smtClean="0"/>
              <a:t> 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9144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TASK: trigger beam dump within 3 turns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beam dump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22338"/>
            <a:ext cx="7696200" cy="550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5495925" y="990600"/>
            <a:ext cx="180975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051050" y="1062038"/>
            <a:ext cx="1057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Dump block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6207125" y="1462088"/>
            <a:ext cx="1319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Dilution kickers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5037138" y="5986463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Extraction kicker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985838" y="4367213"/>
            <a:ext cx="1512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Extraction septum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2303463" y="3786188"/>
            <a:ext cx="1258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Passive diluter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3941763" y="4776788"/>
            <a:ext cx="1258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Passive diluter</a:t>
            </a:r>
            <a:endParaRPr lang="en-GB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710075" cy="1600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653" t="3682" r="1306" b="2548"/>
          <a:stretch>
            <a:fillRect/>
          </a:stretch>
        </p:blipFill>
        <p:spPr bwMode="auto">
          <a:xfrm>
            <a:off x="381000" y="3429000"/>
            <a:ext cx="82883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95750" y="3232150"/>
            <a:ext cx="1125538" cy="27463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dump trigger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629150" y="3502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629150" y="54832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37100" y="4819650"/>
            <a:ext cx="912813" cy="639763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3.0 </a:t>
            </a:r>
            <a:r>
              <a:rPr lang="en-US" sz="1200" b="1">
                <a:solidFill>
                  <a:schemeClr val="tx1"/>
                </a:solidFill>
                <a:latin typeface="Symbol" charset="2"/>
              </a:rPr>
              <a:t>m</a:t>
            </a:r>
            <a:r>
              <a:rPr lang="en-US" sz="1200" b="1">
                <a:solidFill>
                  <a:schemeClr val="tx1"/>
                </a:solidFill>
              </a:rPr>
              <a:t>s</a:t>
            </a:r>
          </a:p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particle-free </a:t>
            </a:r>
          </a:p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abort gap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254625" y="3222625"/>
            <a:ext cx="2562225" cy="274638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rgbClr val="FF0000"/>
                </a:solidFill>
              </a:rPr>
              <a:t>Extraction kicker MKD deflection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895350" y="3883025"/>
            <a:ext cx="746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95350" y="3730625"/>
            <a:ext cx="746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543550" y="3502025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206625" y="4079875"/>
            <a:ext cx="596900" cy="4572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LHC </a:t>
            </a:r>
          </a:p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Beam</a:t>
            </a:r>
          </a:p>
        </p:txBody>
      </p:sp>
      <p:sp>
        <p:nvSpPr>
          <p:cNvPr id="20" name="Up Arrow 19"/>
          <p:cNvSpPr/>
          <p:nvPr/>
        </p:nvSpPr>
        <p:spPr bwMode="auto">
          <a:xfrm>
            <a:off x="8458200" y="2362200"/>
            <a:ext cx="457200" cy="381000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4800600" y="2819400"/>
            <a:ext cx="533400" cy="457200"/>
          </a:xfrm>
          <a:prstGeom prst="downArrow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9"/>
          <p:cNvSpPr txBox="1">
            <a:spLocks noChangeArrowheads="1"/>
          </p:cNvSpPr>
          <p:nvPr/>
        </p:nvSpPr>
        <p:spPr bwMode="auto">
          <a:xfrm>
            <a:off x="7505700" y="5181600"/>
            <a:ext cx="646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Arial" charset="0"/>
              </a:rPr>
              <a:t>TCSG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Asynchronous Beam Dump </a:t>
            </a:r>
            <a:endParaRPr lang="en-GB" dirty="0"/>
          </a:p>
        </p:txBody>
      </p:sp>
      <p:pic>
        <p:nvPicPr>
          <p:cNvPr id="26627" name="Picture 26" descr="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713"/>
            <a:ext cx="91440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4960" y="2717355"/>
            <a:ext cx="561671" cy="1440824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8790" y="1996943"/>
            <a:ext cx="409271" cy="306902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73774" y="3780668"/>
            <a:ext cx="45719" cy="79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37517" y="3780668"/>
            <a:ext cx="297719" cy="792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7335837" y="4664076"/>
            <a:ext cx="493713" cy="3095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41" name="TextBox 14"/>
          <p:cNvSpPr txBox="1">
            <a:spLocks noChangeArrowheads="1"/>
          </p:cNvSpPr>
          <p:nvPr/>
        </p:nvSpPr>
        <p:spPr bwMode="auto">
          <a:xfrm>
            <a:off x="114300" y="5395913"/>
            <a:ext cx="5422900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Bookman Old Style" pitchFamily="18" charset="0"/>
              </a:rPr>
              <a:t>TCDQ = 6 m long CFC* one-sided </a:t>
            </a:r>
            <a:r>
              <a:rPr lang="en-US" sz="1600" dirty="0" smtClean="0">
                <a:solidFill>
                  <a:srgbClr val="0000FF"/>
                </a:solidFill>
                <a:latin typeface="Bookman Old Style" pitchFamily="18" charset="0"/>
              </a:rPr>
              <a:t>collimator</a:t>
            </a:r>
            <a:br>
              <a:rPr lang="en-US" sz="1600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Bookman Old Style" pitchFamily="18" charset="0"/>
              </a:rPr>
              <a:t>TCSG </a:t>
            </a:r>
            <a:r>
              <a:rPr lang="en-US" sz="1600" dirty="0">
                <a:solidFill>
                  <a:srgbClr val="0000FF"/>
                </a:solidFill>
                <a:latin typeface="Bookman Old Style" pitchFamily="18" charset="0"/>
              </a:rPr>
              <a:t>= 1 m long CFC* two-sided collimator</a:t>
            </a:r>
            <a:endParaRPr lang="en-GB" sz="1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48982" y="4848685"/>
            <a:ext cx="45719" cy="755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45" name="TextBox 9"/>
          <p:cNvSpPr txBox="1">
            <a:spLocks noChangeArrowheads="1"/>
          </p:cNvSpPr>
          <p:nvPr/>
        </p:nvSpPr>
        <p:spPr bwMode="auto">
          <a:xfrm>
            <a:off x="5910263" y="5065713"/>
            <a:ext cx="258445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Bookman Old Style" pitchFamily="18" charset="0"/>
              </a:rPr>
              <a:t>TCDQ + TCSG to protect downstream superconducting magnets (Q4)</a:t>
            </a:r>
            <a:endParaRPr lang="en-GB" sz="1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" y="6042025"/>
            <a:ext cx="5422900" cy="3079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cs typeface="Bookman Old Style"/>
              </a:rPr>
              <a:t>*CFC = carbon fibre compound</a:t>
            </a:r>
          </a:p>
        </p:txBody>
      </p:sp>
      <p:sp>
        <p:nvSpPr>
          <p:cNvPr id="26647" name="TextBox 15"/>
          <p:cNvSpPr txBox="1">
            <a:spLocks noChangeArrowheads="1"/>
          </p:cNvSpPr>
          <p:nvPr/>
        </p:nvSpPr>
        <p:spPr bwMode="auto">
          <a:xfrm>
            <a:off x="990600" y="609600"/>
            <a:ext cx="5291138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Bookman Old Style" pitchFamily="18" charset="0"/>
              </a:rPr>
              <a:t>Estimated occurrence : at least once per </a:t>
            </a:r>
            <a:r>
              <a:rPr lang="en-US" sz="1600" dirty="0" smtClean="0">
                <a:solidFill>
                  <a:srgbClr val="FF0000"/>
                </a:solidFill>
                <a:latin typeface="Bookman Old Style" pitchFamily="18" charset="0"/>
              </a:rPr>
              <a:t>year,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Bookman Old Style" pitchFamily="18" charset="0"/>
              </a:rPr>
              <a:t>0 events up to now!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Pedagogical collimation 1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8.9.2010</a:t>
            </a:r>
            <a:endParaRPr lang="en-US" smtClean="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717550" y="3175000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719138" y="48466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7416" name="Straight Arrow Connector 8"/>
          <p:cNvCxnSpPr>
            <a:cxnSpLocks noChangeShapeType="1"/>
          </p:cNvCxnSpPr>
          <p:nvPr/>
        </p:nvCxnSpPr>
        <p:spPr bwMode="auto">
          <a:xfrm>
            <a:off x="193675" y="4348163"/>
            <a:ext cx="86550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1989138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1989138" y="4984750"/>
            <a:ext cx="261937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2335213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2335213" y="4986338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3052763" y="30400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3054350" y="49863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4722813" y="28876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4722813" y="51657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5068888" y="29432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6" name="Rectangle 20"/>
          <p:cNvSpPr>
            <a:spLocks noChangeArrowheads="1"/>
          </p:cNvSpPr>
          <p:nvPr/>
        </p:nvSpPr>
        <p:spPr bwMode="auto">
          <a:xfrm>
            <a:off x="5068888" y="511016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3603625" y="4019550"/>
            <a:ext cx="868363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6188075" y="2805113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9" name="Rectangle 23"/>
          <p:cNvSpPr>
            <a:spLocks noChangeArrowheads="1"/>
          </p:cNvSpPr>
          <p:nvPr/>
        </p:nvSpPr>
        <p:spPr bwMode="auto">
          <a:xfrm>
            <a:off x="6188075" y="5249863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0" name="Rectangle 24"/>
          <p:cNvSpPr>
            <a:spLocks noChangeArrowheads="1"/>
          </p:cNvSpPr>
          <p:nvPr/>
        </p:nvSpPr>
        <p:spPr bwMode="auto">
          <a:xfrm>
            <a:off x="6546850" y="26812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1" name="Rectangle 25"/>
          <p:cNvSpPr>
            <a:spLocks noChangeArrowheads="1"/>
          </p:cNvSpPr>
          <p:nvPr/>
        </p:nvSpPr>
        <p:spPr bwMode="auto">
          <a:xfrm>
            <a:off x="6546850" y="53736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2" name="Rectangle 26"/>
          <p:cNvSpPr>
            <a:spLocks noChangeArrowheads="1"/>
          </p:cNvSpPr>
          <p:nvPr/>
        </p:nvSpPr>
        <p:spPr bwMode="auto">
          <a:xfrm>
            <a:off x="7637463" y="280511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3" name="Rectangle 27"/>
          <p:cNvSpPr>
            <a:spLocks noChangeArrowheads="1"/>
          </p:cNvSpPr>
          <p:nvPr/>
        </p:nvSpPr>
        <p:spPr bwMode="auto">
          <a:xfrm>
            <a:off x="7637463" y="52498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4" name="Rectangle 28"/>
          <p:cNvSpPr>
            <a:spLocks noChangeArrowheads="1"/>
          </p:cNvSpPr>
          <p:nvPr/>
        </p:nvSpPr>
        <p:spPr bwMode="auto">
          <a:xfrm>
            <a:off x="7996238" y="2681288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5" name="Rectangle 29"/>
          <p:cNvSpPr>
            <a:spLocks noChangeArrowheads="1"/>
          </p:cNvSpPr>
          <p:nvPr/>
        </p:nvSpPr>
        <p:spPr bwMode="auto">
          <a:xfrm>
            <a:off x="7997825" y="5387975"/>
            <a:ext cx="261938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6" name="TextBox 30"/>
          <p:cNvSpPr txBox="1">
            <a:spLocks noChangeArrowheads="1"/>
          </p:cNvSpPr>
          <p:nvPr/>
        </p:nvSpPr>
        <p:spPr bwMode="auto">
          <a:xfrm>
            <a:off x="552450" y="2789238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Primary</a:t>
            </a:r>
          </a:p>
        </p:txBody>
      </p:sp>
      <p:sp>
        <p:nvSpPr>
          <p:cNvPr id="17437" name="TextBox 31"/>
          <p:cNvSpPr txBox="1">
            <a:spLocks noChangeArrowheads="1"/>
          </p:cNvSpPr>
          <p:nvPr/>
        </p:nvSpPr>
        <p:spPr bwMode="auto">
          <a:xfrm>
            <a:off x="2084388" y="2609850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Secondary</a:t>
            </a:r>
          </a:p>
        </p:txBody>
      </p:sp>
      <p:sp>
        <p:nvSpPr>
          <p:cNvPr id="17438" name="TextBox 32"/>
          <p:cNvSpPr txBox="1">
            <a:spLocks noChangeArrowheads="1"/>
          </p:cNvSpPr>
          <p:nvPr/>
        </p:nvSpPr>
        <p:spPr bwMode="auto">
          <a:xfrm>
            <a:off x="4087813" y="2555875"/>
            <a:ext cx="1630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Dump Protection</a:t>
            </a:r>
          </a:p>
        </p:txBody>
      </p:sp>
      <p:sp>
        <p:nvSpPr>
          <p:cNvPr id="17439" name="TextBox 33"/>
          <p:cNvSpPr txBox="1">
            <a:spLocks noChangeArrowheads="1"/>
          </p:cNvSpPr>
          <p:nvPr/>
        </p:nvSpPr>
        <p:spPr bwMode="auto">
          <a:xfrm>
            <a:off x="6019800" y="1752600"/>
            <a:ext cx="83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17440" name="TextBox 34"/>
          <p:cNvSpPr txBox="1">
            <a:spLocks noChangeArrowheads="1"/>
          </p:cNvSpPr>
          <p:nvPr/>
        </p:nvSpPr>
        <p:spPr bwMode="auto">
          <a:xfrm>
            <a:off x="7467600" y="1828800"/>
            <a:ext cx="83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Tertiary</a:t>
            </a:r>
          </a:p>
          <a:p>
            <a:r>
              <a:rPr lang="en-US"/>
              <a:t>+Triplet</a:t>
            </a:r>
          </a:p>
        </p:txBody>
      </p:sp>
      <p:sp>
        <p:nvSpPr>
          <p:cNvPr id="17441" name="TextBox 35"/>
          <p:cNvSpPr txBox="1">
            <a:spLocks noChangeArrowheads="1"/>
          </p:cNvSpPr>
          <p:nvPr/>
        </p:nvSpPr>
        <p:spPr bwMode="auto">
          <a:xfrm>
            <a:off x="3397250" y="3659188"/>
            <a:ext cx="1300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Kicker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0" y="762000"/>
            <a:ext cx="8839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Collimation is set up with multi-stage logic for cleaning and protection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Let’s look in normalized phase space, talking in nominal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sigmas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5791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“The hierarchy”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00800" y="3962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Closed orbit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15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Ralph </a:t>
            </a:r>
            <a:r>
              <a:rPr lang="en-US" sz="1800" dirty="0" err="1" smtClean="0"/>
              <a:t>Assmann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6248400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"The jaws of power are always open to </a:t>
            </a:r>
            <a:r>
              <a:rPr lang="en-US" sz="1600" dirty="0" smtClean="0"/>
              <a:t>devour…”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Pedagogical collimation II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839200" cy="941388"/>
          </a:xfrm>
        </p:spPr>
        <p:txBody>
          <a:bodyPr/>
          <a:lstStyle/>
          <a:p>
            <a:r>
              <a:rPr lang="en-US" sz="1800" dirty="0" smtClean="0">
                <a:ea typeface="ＭＳ Ｐゴシック" charset="-128"/>
                <a:cs typeface="ＭＳ Ｐゴシック" charset="-128"/>
              </a:rPr>
              <a:t>Collimation is set up with multi-stage logic for cleaning and protection</a:t>
            </a:r>
          </a:p>
          <a:p>
            <a:r>
              <a:rPr lang="en-US" sz="1800" dirty="0" smtClean="0">
                <a:ea typeface="ＭＳ Ｐゴシック" charset="-128"/>
                <a:cs typeface="ＭＳ Ｐゴシック" charset="-128"/>
              </a:rPr>
              <a:t>Let’s look in normalized phase space, talking in nominal </a:t>
            </a:r>
            <a:r>
              <a:rPr lang="en-US" sz="1800" dirty="0" err="1" smtClean="0">
                <a:ea typeface="ＭＳ Ｐゴシック" charset="-128"/>
                <a:cs typeface="ＭＳ Ｐゴシック" charset="-128"/>
              </a:rPr>
              <a:t>sigmas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: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8.9.2010</a:t>
            </a:r>
            <a:endParaRPr lang="en-US" smtClean="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717550" y="3175000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19138" y="48466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8440" name="Straight Arrow Connector 8"/>
          <p:cNvCxnSpPr>
            <a:cxnSpLocks noChangeShapeType="1"/>
          </p:cNvCxnSpPr>
          <p:nvPr/>
        </p:nvCxnSpPr>
        <p:spPr bwMode="auto">
          <a:xfrm>
            <a:off x="193675" y="4348163"/>
            <a:ext cx="86550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1989138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1989138" y="4984750"/>
            <a:ext cx="261937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2335213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2335213" y="4986338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3052763" y="30400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3054350" y="49863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4722813" y="28876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4722813" y="51657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5068888" y="29432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5068888" y="511016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1" name="Rectangle 21"/>
          <p:cNvSpPr>
            <a:spLocks noChangeArrowheads="1"/>
          </p:cNvSpPr>
          <p:nvPr/>
        </p:nvSpPr>
        <p:spPr bwMode="auto">
          <a:xfrm>
            <a:off x="3754438" y="2954338"/>
            <a:ext cx="179387" cy="283051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6188075" y="2805113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3" name="Rectangle 23"/>
          <p:cNvSpPr>
            <a:spLocks noChangeArrowheads="1"/>
          </p:cNvSpPr>
          <p:nvPr/>
        </p:nvSpPr>
        <p:spPr bwMode="auto">
          <a:xfrm>
            <a:off x="6188075" y="5249863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6546850" y="26812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6546850" y="53736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6" name="Rectangle 26"/>
          <p:cNvSpPr>
            <a:spLocks noChangeArrowheads="1"/>
          </p:cNvSpPr>
          <p:nvPr/>
        </p:nvSpPr>
        <p:spPr bwMode="auto">
          <a:xfrm>
            <a:off x="7637463" y="280511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7" name="Rectangle 27"/>
          <p:cNvSpPr>
            <a:spLocks noChangeArrowheads="1"/>
          </p:cNvSpPr>
          <p:nvPr/>
        </p:nvSpPr>
        <p:spPr bwMode="auto">
          <a:xfrm>
            <a:off x="7637463" y="52498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8" name="Rectangle 28"/>
          <p:cNvSpPr>
            <a:spLocks noChangeArrowheads="1"/>
          </p:cNvSpPr>
          <p:nvPr/>
        </p:nvSpPr>
        <p:spPr bwMode="auto">
          <a:xfrm>
            <a:off x="7996238" y="2681288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9" name="Rectangle 29"/>
          <p:cNvSpPr>
            <a:spLocks noChangeArrowheads="1"/>
          </p:cNvSpPr>
          <p:nvPr/>
        </p:nvSpPr>
        <p:spPr bwMode="auto">
          <a:xfrm>
            <a:off x="7997825" y="5387975"/>
            <a:ext cx="261938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60" name="TextBox 30"/>
          <p:cNvSpPr txBox="1">
            <a:spLocks noChangeArrowheads="1"/>
          </p:cNvSpPr>
          <p:nvPr/>
        </p:nvSpPr>
        <p:spPr bwMode="auto">
          <a:xfrm>
            <a:off x="552450" y="2789238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Primary</a:t>
            </a:r>
          </a:p>
        </p:txBody>
      </p:sp>
      <p:sp>
        <p:nvSpPr>
          <p:cNvPr id="18461" name="TextBox 31"/>
          <p:cNvSpPr txBox="1">
            <a:spLocks noChangeArrowheads="1"/>
          </p:cNvSpPr>
          <p:nvPr/>
        </p:nvSpPr>
        <p:spPr bwMode="auto">
          <a:xfrm>
            <a:off x="2084388" y="2609850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Secondary</a:t>
            </a:r>
          </a:p>
        </p:txBody>
      </p:sp>
      <p:sp>
        <p:nvSpPr>
          <p:cNvPr id="18462" name="TextBox 32"/>
          <p:cNvSpPr txBox="1">
            <a:spLocks noChangeArrowheads="1"/>
          </p:cNvSpPr>
          <p:nvPr/>
        </p:nvSpPr>
        <p:spPr bwMode="auto">
          <a:xfrm>
            <a:off x="4087813" y="2555875"/>
            <a:ext cx="1630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Protection</a:t>
            </a:r>
          </a:p>
        </p:txBody>
      </p:sp>
      <p:sp>
        <p:nvSpPr>
          <p:cNvPr id="18463" name="TextBox 33"/>
          <p:cNvSpPr txBox="1">
            <a:spLocks noChangeArrowheads="1"/>
          </p:cNvSpPr>
          <p:nvPr/>
        </p:nvSpPr>
        <p:spPr bwMode="auto">
          <a:xfrm>
            <a:off x="6096000" y="1752600"/>
            <a:ext cx="83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18464" name="TextBox 34"/>
          <p:cNvSpPr txBox="1">
            <a:spLocks noChangeArrowheads="1"/>
          </p:cNvSpPr>
          <p:nvPr/>
        </p:nvSpPr>
        <p:spPr bwMode="auto">
          <a:xfrm>
            <a:off x="7467600" y="1828800"/>
            <a:ext cx="83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18465" name="TextBox 35"/>
          <p:cNvSpPr txBox="1">
            <a:spLocks noChangeArrowheads="1"/>
          </p:cNvSpPr>
          <p:nvPr/>
        </p:nvSpPr>
        <p:spPr bwMode="auto">
          <a:xfrm>
            <a:off x="3217863" y="5799138"/>
            <a:ext cx="1300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Kicker</a:t>
            </a:r>
          </a:p>
        </p:txBody>
      </p:sp>
      <p:sp>
        <p:nvSpPr>
          <p:cNvPr id="18466" name="Freeform 37"/>
          <p:cNvSpPr>
            <a:spLocks noChangeArrowheads="1"/>
          </p:cNvSpPr>
          <p:nvPr/>
        </p:nvSpPr>
        <p:spPr bwMode="auto">
          <a:xfrm>
            <a:off x="703263" y="3851275"/>
            <a:ext cx="7856537" cy="1036638"/>
          </a:xfrm>
          <a:custGeom>
            <a:avLst/>
            <a:gdLst>
              <a:gd name="T0" fmla="*/ 0 w 7854971"/>
              <a:gd name="T1" fmla="*/ 0 h 1035430"/>
              <a:gd name="T2" fmla="*/ 7856537 w 7854971"/>
              <a:gd name="T3" fmla="*/ 13821 h 1035430"/>
              <a:gd name="T4" fmla="*/ 7856537 w 7854971"/>
              <a:gd name="T5" fmla="*/ 1036638 h 1035430"/>
              <a:gd name="T6" fmla="*/ 0 w 7854971"/>
              <a:gd name="T7" fmla="*/ 981351 h 1035430"/>
              <a:gd name="T8" fmla="*/ 0 60000 65536"/>
              <a:gd name="T9" fmla="*/ 0 60000 65536"/>
              <a:gd name="T10" fmla="*/ 0 60000 65536"/>
              <a:gd name="T11" fmla="*/ 0 60000 65536"/>
              <a:gd name="T12" fmla="*/ 0 w 7854971"/>
              <a:gd name="T13" fmla="*/ 0 h 1035430"/>
              <a:gd name="T14" fmla="*/ 7854971 w 7854971"/>
              <a:gd name="T15" fmla="*/ 1035430 h 10354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4971" h="1035430">
                <a:moveTo>
                  <a:pt x="0" y="0"/>
                </a:moveTo>
                <a:lnTo>
                  <a:pt x="7854971" y="13805"/>
                </a:lnTo>
                <a:lnTo>
                  <a:pt x="7854971" y="1035430"/>
                </a:lnTo>
                <a:lnTo>
                  <a:pt x="0" y="980207"/>
                </a:lnTo>
              </a:path>
            </a:pathLst>
          </a:custGeom>
          <a:solidFill>
            <a:srgbClr val="FF0000">
              <a:alpha val="3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67" name="TextBox 38"/>
          <p:cNvSpPr txBox="1">
            <a:spLocks noChangeArrowheads="1"/>
          </p:cNvSpPr>
          <p:nvPr/>
        </p:nvSpPr>
        <p:spPr bwMode="auto">
          <a:xfrm>
            <a:off x="4471988" y="3935413"/>
            <a:ext cx="28702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Primary beam and primary halo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progress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Pedagogical collimation III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839200" cy="941388"/>
          </a:xfrm>
        </p:spPr>
        <p:txBody>
          <a:bodyPr/>
          <a:lstStyle/>
          <a:p>
            <a:r>
              <a:rPr lang="en-US" sz="1800" dirty="0" smtClean="0">
                <a:ea typeface="ＭＳ Ｐゴシック" charset="-128"/>
                <a:cs typeface="ＭＳ Ｐゴシック" charset="-128"/>
              </a:rPr>
              <a:t>Collimation is set up with multi-stage logic for cleaning and protection</a:t>
            </a:r>
          </a:p>
          <a:p>
            <a:r>
              <a:rPr lang="en-US" sz="1800" dirty="0" smtClean="0">
                <a:ea typeface="ＭＳ Ｐゴシック" charset="-128"/>
                <a:cs typeface="ＭＳ Ｐゴシック" charset="-128"/>
              </a:rPr>
              <a:t>Let’s look in normalized phase space, talking in nominal </a:t>
            </a:r>
            <a:r>
              <a:rPr lang="en-US" sz="1800" dirty="0" err="1" smtClean="0">
                <a:ea typeface="ＭＳ Ｐゴシック" charset="-128"/>
                <a:cs typeface="ＭＳ Ｐゴシック" charset="-128"/>
              </a:rPr>
              <a:t>sigmas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: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8.9.2010</a:t>
            </a:r>
            <a:endParaRPr lang="en-US" smtClean="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717550" y="3175000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719138" y="48466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9464" name="Straight Arrow Connector 8"/>
          <p:cNvCxnSpPr>
            <a:cxnSpLocks noChangeShapeType="1"/>
          </p:cNvCxnSpPr>
          <p:nvPr/>
        </p:nvCxnSpPr>
        <p:spPr bwMode="auto">
          <a:xfrm>
            <a:off x="193675" y="4348163"/>
            <a:ext cx="86550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1989138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1989138" y="4984750"/>
            <a:ext cx="261937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2335213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2335213" y="4986338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3052763" y="30400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3054350" y="49863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4722813" y="28876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4722813" y="51657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5068888" y="29432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5068888" y="511016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5" name="Rectangle 21"/>
          <p:cNvSpPr>
            <a:spLocks noChangeArrowheads="1"/>
          </p:cNvSpPr>
          <p:nvPr/>
        </p:nvSpPr>
        <p:spPr bwMode="auto">
          <a:xfrm>
            <a:off x="3754438" y="2954338"/>
            <a:ext cx="179387" cy="283051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6" name="Rectangle 22"/>
          <p:cNvSpPr>
            <a:spLocks noChangeArrowheads="1"/>
          </p:cNvSpPr>
          <p:nvPr/>
        </p:nvSpPr>
        <p:spPr bwMode="auto">
          <a:xfrm>
            <a:off x="6188075" y="2805113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7" name="Rectangle 23"/>
          <p:cNvSpPr>
            <a:spLocks noChangeArrowheads="1"/>
          </p:cNvSpPr>
          <p:nvPr/>
        </p:nvSpPr>
        <p:spPr bwMode="auto">
          <a:xfrm>
            <a:off x="6188075" y="5249863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8" name="Rectangle 24"/>
          <p:cNvSpPr>
            <a:spLocks noChangeArrowheads="1"/>
          </p:cNvSpPr>
          <p:nvPr/>
        </p:nvSpPr>
        <p:spPr bwMode="auto">
          <a:xfrm>
            <a:off x="6546850" y="26812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79" name="Rectangle 25"/>
          <p:cNvSpPr>
            <a:spLocks noChangeArrowheads="1"/>
          </p:cNvSpPr>
          <p:nvPr/>
        </p:nvSpPr>
        <p:spPr bwMode="auto">
          <a:xfrm>
            <a:off x="6546850" y="53736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0" name="Rectangle 26"/>
          <p:cNvSpPr>
            <a:spLocks noChangeArrowheads="1"/>
          </p:cNvSpPr>
          <p:nvPr/>
        </p:nvSpPr>
        <p:spPr bwMode="auto">
          <a:xfrm>
            <a:off x="7637463" y="280511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1" name="Rectangle 27"/>
          <p:cNvSpPr>
            <a:spLocks noChangeArrowheads="1"/>
          </p:cNvSpPr>
          <p:nvPr/>
        </p:nvSpPr>
        <p:spPr bwMode="auto">
          <a:xfrm>
            <a:off x="7637463" y="52498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2" name="Rectangle 28"/>
          <p:cNvSpPr>
            <a:spLocks noChangeArrowheads="1"/>
          </p:cNvSpPr>
          <p:nvPr/>
        </p:nvSpPr>
        <p:spPr bwMode="auto">
          <a:xfrm>
            <a:off x="7996238" y="2681288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3" name="Rectangle 29"/>
          <p:cNvSpPr>
            <a:spLocks noChangeArrowheads="1"/>
          </p:cNvSpPr>
          <p:nvPr/>
        </p:nvSpPr>
        <p:spPr bwMode="auto">
          <a:xfrm>
            <a:off x="7997825" y="5387975"/>
            <a:ext cx="261938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4" name="TextBox 30"/>
          <p:cNvSpPr txBox="1">
            <a:spLocks noChangeArrowheads="1"/>
          </p:cNvSpPr>
          <p:nvPr/>
        </p:nvSpPr>
        <p:spPr bwMode="auto">
          <a:xfrm>
            <a:off x="552450" y="2789238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Primary</a:t>
            </a:r>
          </a:p>
        </p:txBody>
      </p:sp>
      <p:sp>
        <p:nvSpPr>
          <p:cNvPr id="19485" name="TextBox 31"/>
          <p:cNvSpPr txBox="1">
            <a:spLocks noChangeArrowheads="1"/>
          </p:cNvSpPr>
          <p:nvPr/>
        </p:nvSpPr>
        <p:spPr bwMode="auto">
          <a:xfrm>
            <a:off x="2084388" y="2609850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Secondary</a:t>
            </a:r>
          </a:p>
        </p:txBody>
      </p:sp>
      <p:sp>
        <p:nvSpPr>
          <p:cNvPr id="19486" name="TextBox 32"/>
          <p:cNvSpPr txBox="1">
            <a:spLocks noChangeArrowheads="1"/>
          </p:cNvSpPr>
          <p:nvPr/>
        </p:nvSpPr>
        <p:spPr bwMode="auto">
          <a:xfrm>
            <a:off x="4087813" y="2555875"/>
            <a:ext cx="1630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Protection</a:t>
            </a:r>
          </a:p>
        </p:txBody>
      </p:sp>
      <p:sp>
        <p:nvSpPr>
          <p:cNvPr id="19487" name="TextBox 33"/>
          <p:cNvSpPr txBox="1">
            <a:spLocks noChangeArrowheads="1"/>
          </p:cNvSpPr>
          <p:nvPr/>
        </p:nvSpPr>
        <p:spPr bwMode="auto">
          <a:xfrm>
            <a:off x="6096000" y="1752600"/>
            <a:ext cx="83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19488" name="TextBox 34"/>
          <p:cNvSpPr txBox="1">
            <a:spLocks noChangeArrowheads="1"/>
          </p:cNvSpPr>
          <p:nvPr/>
        </p:nvSpPr>
        <p:spPr bwMode="auto">
          <a:xfrm>
            <a:off x="7467600" y="1828800"/>
            <a:ext cx="83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19489" name="TextBox 35"/>
          <p:cNvSpPr txBox="1">
            <a:spLocks noChangeArrowheads="1"/>
          </p:cNvSpPr>
          <p:nvPr/>
        </p:nvSpPr>
        <p:spPr bwMode="auto">
          <a:xfrm>
            <a:off x="3217863" y="5799138"/>
            <a:ext cx="1300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Kicker</a:t>
            </a:r>
          </a:p>
        </p:txBody>
      </p:sp>
      <p:sp>
        <p:nvSpPr>
          <p:cNvPr id="19490" name="Freeform 37"/>
          <p:cNvSpPr>
            <a:spLocks noChangeArrowheads="1"/>
          </p:cNvSpPr>
          <p:nvPr/>
        </p:nvSpPr>
        <p:spPr bwMode="auto">
          <a:xfrm>
            <a:off x="703263" y="3603625"/>
            <a:ext cx="7856537" cy="1531938"/>
          </a:xfrm>
          <a:custGeom>
            <a:avLst/>
            <a:gdLst>
              <a:gd name="T0" fmla="*/ 0 w 7854971"/>
              <a:gd name="T1" fmla="*/ 0 h 1035430"/>
              <a:gd name="T2" fmla="*/ 7856537 w 7854971"/>
              <a:gd name="T3" fmla="*/ 30228 h 1035430"/>
              <a:gd name="T4" fmla="*/ 7856537 w 7854971"/>
              <a:gd name="T5" fmla="*/ 2267269 h 1035430"/>
              <a:gd name="T6" fmla="*/ 0 w 7854971"/>
              <a:gd name="T7" fmla="*/ 2146348 h 1035430"/>
              <a:gd name="T8" fmla="*/ 0 60000 65536"/>
              <a:gd name="T9" fmla="*/ 0 60000 65536"/>
              <a:gd name="T10" fmla="*/ 0 60000 65536"/>
              <a:gd name="T11" fmla="*/ 0 60000 65536"/>
              <a:gd name="T12" fmla="*/ 0 w 7854971"/>
              <a:gd name="T13" fmla="*/ 0 h 1035430"/>
              <a:gd name="T14" fmla="*/ 7854971 w 7854971"/>
              <a:gd name="T15" fmla="*/ 1035430 h 10354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4971" h="1035430">
                <a:moveTo>
                  <a:pt x="0" y="0"/>
                </a:moveTo>
                <a:lnTo>
                  <a:pt x="7854971" y="13805"/>
                </a:lnTo>
                <a:lnTo>
                  <a:pt x="7854971" y="1035430"/>
                </a:lnTo>
                <a:lnTo>
                  <a:pt x="0" y="980207"/>
                </a:lnTo>
              </a:path>
            </a:pathLst>
          </a:custGeom>
          <a:solidFill>
            <a:srgbClr val="FF0000">
              <a:alpha val="3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91" name="TextBox 38"/>
          <p:cNvSpPr txBox="1">
            <a:spLocks noChangeArrowheads="1"/>
          </p:cNvSpPr>
          <p:nvPr/>
        </p:nvSpPr>
        <p:spPr bwMode="auto">
          <a:xfrm>
            <a:off x="4471988" y="3935413"/>
            <a:ext cx="2044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Beam dump envelope 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Pedagogical collimation IV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941388"/>
          </a:xfrm>
        </p:spPr>
        <p:txBody>
          <a:bodyPr/>
          <a:lstStyle/>
          <a:p>
            <a:r>
              <a:rPr lang="en-US" sz="1800" dirty="0" smtClean="0">
                <a:ea typeface="ＭＳ Ｐゴシック" charset="-128"/>
                <a:cs typeface="ＭＳ Ｐゴシック" charset="-128"/>
              </a:rPr>
              <a:t>Collimation is set up with multi-stage logic for cleaning and protection</a:t>
            </a:r>
          </a:p>
          <a:p>
            <a:r>
              <a:rPr lang="en-US" sz="1800" dirty="0" smtClean="0">
                <a:ea typeface="ＭＳ Ｐゴシック" charset="-128"/>
                <a:cs typeface="ＭＳ Ｐゴシック" charset="-128"/>
              </a:rPr>
              <a:t>Let’s look in normalized phase space, talking in nominal </a:t>
            </a:r>
            <a:r>
              <a:rPr lang="en-US" sz="1800" dirty="0" err="1" smtClean="0">
                <a:ea typeface="ＭＳ Ｐゴシック" charset="-128"/>
                <a:cs typeface="ＭＳ Ｐゴシック" charset="-128"/>
              </a:rPr>
              <a:t>sigmas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: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8.9.2010</a:t>
            </a:r>
            <a:endParaRPr lang="en-US" smtClean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717550" y="3175000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719138" y="48466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0488" name="Straight Arrow Connector 8"/>
          <p:cNvCxnSpPr>
            <a:cxnSpLocks noChangeShapeType="1"/>
          </p:cNvCxnSpPr>
          <p:nvPr/>
        </p:nvCxnSpPr>
        <p:spPr bwMode="auto">
          <a:xfrm>
            <a:off x="193675" y="4348163"/>
            <a:ext cx="86550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989138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1989138" y="4984750"/>
            <a:ext cx="261937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2335213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2335213" y="4986338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3052763" y="30400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4" name="Rectangle 16"/>
          <p:cNvSpPr>
            <a:spLocks noChangeArrowheads="1"/>
          </p:cNvSpPr>
          <p:nvPr/>
        </p:nvSpPr>
        <p:spPr bwMode="auto">
          <a:xfrm>
            <a:off x="3054350" y="49863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4722813" y="28876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4722813" y="51657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7" name="Rectangle 19"/>
          <p:cNvSpPr>
            <a:spLocks noChangeArrowheads="1"/>
          </p:cNvSpPr>
          <p:nvPr/>
        </p:nvSpPr>
        <p:spPr bwMode="auto">
          <a:xfrm>
            <a:off x="5068888" y="29432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8" name="Rectangle 20"/>
          <p:cNvSpPr>
            <a:spLocks noChangeArrowheads="1"/>
          </p:cNvSpPr>
          <p:nvPr/>
        </p:nvSpPr>
        <p:spPr bwMode="auto">
          <a:xfrm>
            <a:off x="5068888" y="511016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9" name="Rectangle 21"/>
          <p:cNvSpPr>
            <a:spLocks noChangeArrowheads="1"/>
          </p:cNvSpPr>
          <p:nvPr/>
        </p:nvSpPr>
        <p:spPr bwMode="auto">
          <a:xfrm>
            <a:off x="3754438" y="2954338"/>
            <a:ext cx="179387" cy="283051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0" name="Rectangle 22"/>
          <p:cNvSpPr>
            <a:spLocks noChangeArrowheads="1"/>
          </p:cNvSpPr>
          <p:nvPr/>
        </p:nvSpPr>
        <p:spPr bwMode="auto">
          <a:xfrm>
            <a:off x="6188075" y="2805113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6188075" y="5249863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6546850" y="26812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6546850" y="53736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4" name="Rectangle 26"/>
          <p:cNvSpPr>
            <a:spLocks noChangeArrowheads="1"/>
          </p:cNvSpPr>
          <p:nvPr/>
        </p:nvSpPr>
        <p:spPr bwMode="auto">
          <a:xfrm>
            <a:off x="7637463" y="280511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7637463" y="52498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6" name="Rectangle 28"/>
          <p:cNvSpPr>
            <a:spLocks noChangeArrowheads="1"/>
          </p:cNvSpPr>
          <p:nvPr/>
        </p:nvSpPr>
        <p:spPr bwMode="auto">
          <a:xfrm>
            <a:off x="7996238" y="2681288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7997825" y="5387975"/>
            <a:ext cx="261938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8" name="TextBox 30"/>
          <p:cNvSpPr txBox="1">
            <a:spLocks noChangeArrowheads="1"/>
          </p:cNvSpPr>
          <p:nvPr/>
        </p:nvSpPr>
        <p:spPr bwMode="auto">
          <a:xfrm>
            <a:off x="552450" y="2789238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Primary</a:t>
            </a:r>
          </a:p>
        </p:txBody>
      </p:sp>
      <p:sp>
        <p:nvSpPr>
          <p:cNvPr id="20509" name="TextBox 31"/>
          <p:cNvSpPr txBox="1">
            <a:spLocks noChangeArrowheads="1"/>
          </p:cNvSpPr>
          <p:nvPr/>
        </p:nvSpPr>
        <p:spPr bwMode="auto">
          <a:xfrm>
            <a:off x="2084388" y="2609850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Secondary</a:t>
            </a:r>
          </a:p>
        </p:txBody>
      </p:sp>
      <p:sp>
        <p:nvSpPr>
          <p:cNvPr id="20510" name="TextBox 32"/>
          <p:cNvSpPr txBox="1">
            <a:spLocks noChangeArrowheads="1"/>
          </p:cNvSpPr>
          <p:nvPr/>
        </p:nvSpPr>
        <p:spPr bwMode="auto">
          <a:xfrm>
            <a:off x="4087813" y="2555875"/>
            <a:ext cx="1630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Protection</a:t>
            </a:r>
          </a:p>
        </p:txBody>
      </p:sp>
      <p:sp>
        <p:nvSpPr>
          <p:cNvPr id="20511" name="TextBox 33"/>
          <p:cNvSpPr txBox="1">
            <a:spLocks noChangeArrowheads="1"/>
          </p:cNvSpPr>
          <p:nvPr/>
        </p:nvSpPr>
        <p:spPr bwMode="auto">
          <a:xfrm>
            <a:off x="6096000" y="1828800"/>
            <a:ext cx="83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Tertiary</a:t>
            </a:r>
          </a:p>
          <a:p>
            <a:r>
              <a:rPr lang="en-US"/>
              <a:t>+Triplet</a:t>
            </a:r>
          </a:p>
        </p:txBody>
      </p:sp>
      <p:sp>
        <p:nvSpPr>
          <p:cNvPr id="20512" name="TextBox 34"/>
          <p:cNvSpPr txBox="1">
            <a:spLocks noChangeArrowheads="1"/>
          </p:cNvSpPr>
          <p:nvPr/>
        </p:nvSpPr>
        <p:spPr bwMode="auto">
          <a:xfrm>
            <a:off x="7467600" y="1828800"/>
            <a:ext cx="83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20513" name="TextBox 35"/>
          <p:cNvSpPr txBox="1">
            <a:spLocks noChangeArrowheads="1"/>
          </p:cNvSpPr>
          <p:nvPr/>
        </p:nvSpPr>
        <p:spPr bwMode="auto">
          <a:xfrm>
            <a:off x="3217863" y="5799138"/>
            <a:ext cx="1300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Kicker</a:t>
            </a:r>
          </a:p>
        </p:txBody>
      </p:sp>
      <p:sp>
        <p:nvSpPr>
          <p:cNvPr id="20514" name="Freeform 37"/>
          <p:cNvSpPr>
            <a:spLocks noChangeArrowheads="1"/>
          </p:cNvSpPr>
          <p:nvPr/>
        </p:nvSpPr>
        <p:spPr bwMode="auto">
          <a:xfrm>
            <a:off x="703263" y="3603625"/>
            <a:ext cx="7856537" cy="1531938"/>
          </a:xfrm>
          <a:custGeom>
            <a:avLst/>
            <a:gdLst>
              <a:gd name="T0" fmla="*/ 0 w 7854971"/>
              <a:gd name="T1" fmla="*/ 0 h 1035430"/>
              <a:gd name="T2" fmla="*/ 7856537 w 7854971"/>
              <a:gd name="T3" fmla="*/ 30228 h 1035430"/>
              <a:gd name="T4" fmla="*/ 7856537 w 7854971"/>
              <a:gd name="T5" fmla="*/ 2267269 h 1035430"/>
              <a:gd name="T6" fmla="*/ 0 w 7854971"/>
              <a:gd name="T7" fmla="*/ 2146348 h 1035430"/>
              <a:gd name="T8" fmla="*/ 0 60000 65536"/>
              <a:gd name="T9" fmla="*/ 0 60000 65536"/>
              <a:gd name="T10" fmla="*/ 0 60000 65536"/>
              <a:gd name="T11" fmla="*/ 0 60000 65536"/>
              <a:gd name="T12" fmla="*/ 0 w 7854971"/>
              <a:gd name="T13" fmla="*/ 0 h 1035430"/>
              <a:gd name="T14" fmla="*/ 7854971 w 7854971"/>
              <a:gd name="T15" fmla="*/ 1035430 h 10354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4971" h="1035430">
                <a:moveTo>
                  <a:pt x="0" y="0"/>
                </a:moveTo>
                <a:lnTo>
                  <a:pt x="7854971" y="13805"/>
                </a:lnTo>
                <a:lnTo>
                  <a:pt x="7854971" y="1035430"/>
                </a:lnTo>
                <a:lnTo>
                  <a:pt x="0" y="980207"/>
                </a:lnTo>
              </a:path>
            </a:pathLst>
          </a:custGeom>
          <a:solidFill>
            <a:srgbClr val="FF0000">
              <a:alpha val="3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5" name="TextBox 38"/>
          <p:cNvSpPr txBox="1">
            <a:spLocks noChangeArrowheads="1"/>
          </p:cNvSpPr>
          <p:nvPr/>
        </p:nvSpPr>
        <p:spPr bwMode="auto">
          <a:xfrm>
            <a:off x="4471988" y="3935413"/>
            <a:ext cx="2044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Beam dump envelope </a:t>
            </a:r>
          </a:p>
        </p:txBody>
      </p:sp>
      <p:sp>
        <p:nvSpPr>
          <p:cNvPr id="20516" name="TextBox 36"/>
          <p:cNvSpPr txBox="1">
            <a:spLocks noChangeArrowheads="1"/>
          </p:cNvSpPr>
          <p:nvPr/>
        </p:nvSpPr>
        <p:spPr bwMode="auto">
          <a:xfrm>
            <a:off x="523875" y="3630613"/>
            <a:ext cx="4949825" cy="1446212"/>
          </a:xfrm>
          <a:prstGeom prst="rect">
            <a:avLst/>
          </a:prstGeom>
          <a:solidFill>
            <a:srgbClr val="99FF33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800"/>
              <a:t>ROBUST</a:t>
            </a:r>
          </a:p>
        </p:txBody>
      </p:sp>
      <p:sp>
        <p:nvSpPr>
          <p:cNvPr id="20517" name="TextBox 39"/>
          <p:cNvSpPr txBox="1">
            <a:spLocks noChangeArrowheads="1"/>
          </p:cNvSpPr>
          <p:nvPr/>
        </p:nvSpPr>
        <p:spPr bwMode="auto">
          <a:xfrm>
            <a:off x="5991225" y="2743200"/>
            <a:ext cx="278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Not robust</a:t>
            </a:r>
          </a:p>
        </p:txBody>
      </p:sp>
      <p:sp>
        <p:nvSpPr>
          <p:cNvPr id="20518" name="TextBox 40"/>
          <p:cNvSpPr txBox="1">
            <a:spLocks noChangeArrowheads="1"/>
          </p:cNvSpPr>
          <p:nvPr/>
        </p:nvSpPr>
        <p:spPr bwMode="auto">
          <a:xfrm>
            <a:off x="6005513" y="5324475"/>
            <a:ext cx="278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Not robust</a:t>
            </a:r>
          </a:p>
        </p:txBody>
      </p:sp>
      <p:sp>
        <p:nvSpPr>
          <p:cNvPr id="20519" name="TextBox 41"/>
          <p:cNvSpPr txBox="1">
            <a:spLocks noChangeArrowheads="1"/>
          </p:cNvSpPr>
          <p:nvPr/>
        </p:nvSpPr>
        <p:spPr bwMode="auto">
          <a:xfrm>
            <a:off x="6557963" y="6170613"/>
            <a:ext cx="229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… but efficient …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Pedagogical collimation V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941388"/>
          </a:xfrm>
        </p:spPr>
        <p:txBody>
          <a:bodyPr/>
          <a:lstStyle/>
          <a:p>
            <a:r>
              <a:rPr lang="en-US" sz="1800" dirty="0" smtClean="0">
                <a:ea typeface="ＭＳ Ｐゴシック" charset="-128"/>
                <a:cs typeface="ＭＳ Ｐゴシック" charset="-128"/>
              </a:rPr>
              <a:t>Collimation is set up with multi-stage logic for cleaning and protection</a:t>
            </a:r>
          </a:p>
          <a:p>
            <a:r>
              <a:rPr lang="en-US" sz="1800" dirty="0" smtClean="0">
                <a:ea typeface="ＭＳ Ｐゴシック" charset="-128"/>
                <a:cs typeface="ＭＳ Ｐゴシック" charset="-128"/>
              </a:rPr>
              <a:t>Let’s look in normalized phase space, talking in nominal </a:t>
            </a:r>
            <a:r>
              <a:rPr lang="en-US" sz="1800" dirty="0" err="1" smtClean="0">
                <a:ea typeface="ＭＳ Ｐゴシック" charset="-128"/>
                <a:cs typeface="ＭＳ Ｐゴシック" charset="-128"/>
              </a:rPr>
              <a:t>sigmas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: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8.9.2010</a:t>
            </a:r>
            <a:endParaRPr lang="en-US" smtClean="0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717550" y="3175000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719138" y="48466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1512" name="Straight Arrow Connector 8"/>
          <p:cNvCxnSpPr>
            <a:cxnSpLocks noChangeShapeType="1"/>
          </p:cNvCxnSpPr>
          <p:nvPr/>
        </p:nvCxnSpPr>
        <p:spPr bwMode="auto">
          <a:xfrm>
            <a:off x="193675" y="4348163"/>
            <a:ext cx="86550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1989138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1989138" y="4984750"/>
            <a:ext cx="261937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2335213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335213" y="4986338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3052763" y="30400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3054350" y="49863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4722813" y="28876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4722813" y="51657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5068888" y="29432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2" name="Rectangle 20"/>
          <p:cNvSpPr>
            <a:spLocks noChangeArrowheads="1"/>
          </p:cNvSpPr>
          <p:nvPr/>
        </p:nvSpPr>
        <p:spPr bwMode="auto">
          <a:xfrm>
            <a:off x="5068888" y="511016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3754438" y="2954338"/>
            <a:ext cx="179387" cy="283051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6188075" y="2805113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5" name="Rectangle 23"/>
          <p:cNvSpPr>
            <a:spLocks noChangeArrowheads="1"/>
          </p:cNvSpPr>
          <p:nvPr/>
        </p:nvSpPr>
        <p:spPr bwMode="auto">
          <a:xfrm>
            <a:off x="6188075" y="5249863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6" name="Rectangle 24"/>
          <p:cNvSpPr>
            <a:spLocks noChangeArrowheads="1"/>
          </p:cNvSpPr>
          <p:nvPr/>
        </p:nvSpPr>
        <p:spPr bwMode="auto">
          <a:xfrm>
            <a:off x="6546850" y="26812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7" name="Rectangle 25"/>
          <p:cNvSpPr>
            <a:spLocks noChangeArrowheads="1"/>
          </p:cNvSpPr>
          <p:nvPr/>
        </p:nvSpPr>
        <p:spPr bwMode="auto">
          <a:xfrm>
            <a:off x="6546850" y="53736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8" name="Rectangle 26"/>
          <p:cNvSpPr>
            <a:spLocks noChangeArrowheads="1"/>
          </p:cNvSpPr>
          <p:nvPr/>
        </p:nvSpPr>
        <p:spPr bwMode="auto">
          <a:xfrm>
            <a:off x="7637463" y="280511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9" name="Rectangle 27"/>
          <p:cNvSpPr>
            <a:spLocks noChangeArrowheads="1"/>
          </p:cNvSpPr>
          <p:nvPr/>
        </p:nvSpPr>
        <p:spPr bwMode="auto">
          <a:xfrm>
            <a:off x="7637463" y="52498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0" name="Rectangle 28"/>
          <p:cNvSpPr>
            <a:spLocks noChangeArrowheads="1"/>
          </p:cNvSpPr>
          <p:nvPr/>
        </p:nvSpPr>
        <p:spPr bwMode="auto">
          <a:xfrm>
            <a:off x="7996238" y="2681288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1" name="Rectangle 29"/>
          <p:cNvSpPr>
            <a:spLocks noChangeArrowheads="1"/>
          </p:cNvSpPr>
          <p:nvPr/>
        </p:nvSpPr>
        <p:spPr bwMode="auto">
          <a:xfrm>
            <a:off x="7997825" y="5387975"/>
            <a:ext cx="261938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2" name="TextBox 30"/>
          <p:cNvSpPr txBox="1">
            <a:spLocks noChangeArrowheads="1"/>
          </p:cNvSpPr>
          <p:nvPr/>
        </p:nvSpPr>
        <p:spPr bwMode="auto">
          <a:xfrm>
            <a:off x="552450" y="2789238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Primary</a:t>
            </a:r>
          </a:p>
        </p:txBody>
      </p:sp>
      <p:sp>
        <p:nvSpPr>
          <p:cNvPr id="21533" name="TextBox 31"/>
          <p:cNvSpPr txBox="1">
            <a:spLocks noChangeArrowheads="1"/>
          </p:cNvSpPr>
          <p:nvPr/>
        </p:nvSpPr>
        <p:spPr bwMode="auto">
          <a:xfrm>
            <a:off x="2084388" y="2609850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Secondary</a:t>
            </a:r>
          </a:p>
        </p:txBody>
      </p:sp>
      <p:sp>
        <p:nvSpPr>
          <p:cNvPr id="21534" name="TextBox 32"/>
          <p:cNvSpPr txBox="1">
            <a:spLocks noChangeArrowheads="1"/>
          </p:cNvSpPr>
          <p:nvPr/>
        </p:nvSpPr>
        <p:spPr bwMode="auto">
          <a:xfrm>
            <a:off x="4087813" y="2555875"/>
            <a:ext cx="1630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Protection</a:t>
            </a:r>
          </a:p>
        </p:txBody>
      </p:sp>
      <p:sp>
        <p:nvSpPr>
          <p:cNvPr id="21535" name="TextBox 33"/>
          <p:cNvSpPr txBox="1">
            <a:spLocks noChangeArrowheads="1"/>
          </p:cNvSpPr>
          <p:nvPr/>
        </p:nvSpPr>
        <p:spPr bwMode="auto">
          <a:xfrm>
            <a:off x="6096000" y="1828800"/>
            <a:ext cx="83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21536" name="TextBox 34"/>
          <p:cNvSpPr txBox="1">
            <a:spLocks noChangeArrowheads="1"/>
          </p:cNvSpPr>
          <p:nvPr/>
        </p:nvSpPr>
        <p:spPr bwMode="auto">
          <a:xfrm>
            <a:off x="7543800" y="1828800"/>
            <a:ext cx="83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21537" name="TextBox 35"/>
          <p:cNvSpPr txBox="1">
            <a:spLocks noChangeArrowheads="1"/>
          </p:cNvSpPr>
          <p:nvPr/>
        </p:nvSpPr>
        <p:spPr bwMode="auto">
          <a:xfrm>
            <a:off x="3217863" y="5799138"/>
            <a:ext cx="1300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Kicker</a:t>
            </a:r>
          </a:p>
        </p:txBody>
      </p:sp>
      <p:sp>
        <p:nvSpPr>
          <p:cNvPr id="21538" name="Freeform 37"/>
          <p:cNvSpPr>
            <a:spLocks noChangeArrowheads="1"/>
          </p:cNvSpPr>
          <p:nvPr/>
        </p:nvSpPr>
        <p:spPr bwMode="auto">
          <a:xfrm>
            <a:off x="703263" y="3603625"/>
            <a:ext cx="7856537" cy="1531938"/>
          </a:xfrm>
          <a:custGeom>
            <a:avLst/>
            <a:gdLst>
              <a:gd name="T0" fmla="*/ 0 w 7854971"/>
              <a:gd name="T1" fmla="*/ 0 h 1035430"/>
              <a:gd name="T2" fmla="*/ 7856537 w 7854971"/>
              <a:gd name="T3" fmla="*/ 30228 h 1035430"/>
              <a:gd name="T4" fmla="*/ 7856537 w 7854971"/>
              <a:gd name="T5" fmla="*/ 2267269 h 1035430"/>
              <a:gd name="T6" fmla="*/ 0 w 7854971"/>
              <a:gd name="T7" fmla="*/ 2146348 h 1035430"/>
              <a:gd name="T8" fmla="*/ 0 60000 65536"/>
              <a:gd name="T9" fmla="*/ 0 60000 65536"/>
              <a:gd name="T10" fmla="*/ 0 60000 65536"/>
              <a:gd name="T11" fmla="*/ 0 60000 65536"/>
              <a:gd name="T12" fmla="*/ 0 w 7854971"/>
              <a:gd name="T13" fmla="*/ 0 h 1035430"/>
              <a:gd name="T14" fmla="*/ 7854971 w 7854971"/>
              <a:gd name="T15" fmla="*/ 1035430 h 10354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4971" h="1035430">
                <a:moveTo>
                  <a:pt x="0" y="0"/>
                </a:moveTo>
                <a:lnTo>
                  <a:pt x="7854971" y="13805"/>
                </a:lnTo>
                <a:lnTo>
                  <a:pt x="7854971" y="1035430"/>
                </a:lnTo>
                <a:lnTo>
                  <a:pt x="0" y="980207"/>
                </a:lnTo>
              </a:path>
            </a:pathLst>
          </a:custGeom>
          <a:solidFill>
            <a:srgbClr val="FF0000">
              <a:alpha val="3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9" name="TextBox 38"/>
          <p:cNvSpPr txBox="1">
            <a:spLocks noChangeArrowheads="1"/>
          </p:cNvSpPr>
          <p:nvPr/>
        </p:nvSpPr>
        <p:spPr bwMode="auto">
          <a:xfrm>
            <a:off x="4471988" y="3935413"/>
            <a:ext cx="2044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Beam dump envelope </a:t>
            </a:r>
          </a:p>
        </p:txBody>
      </p:sp>
      <p:sp>
        <p:nvSpPr>
          <p:cNvPr id="21540" name="TextBox 36"/>
          <p:cNvSpPr txBox="1">
            <a:spLocks noChangeArrowheads="1"/>
          </p:cNvSpPr>
          <p:nvPr/>
        </p:nvSpPr>
        <p:spPr bwMode="auto">
          <a:xfrm>
            <a:off x="523875" y="3630613"/>
            <a:ext cx="4949825" cy="1446212"/>
          </a:xfrm>
          <a:prstGeom prst="rect">
            <a:avLst/>
          </a:prstGeom>
          <a:solidFill>
            <a:srgbClr val="99FF33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800"/>
              <a:t>ROBUST</a:t>
            </a:r>
          </a:p>
        </p:txBody>
      </p:sp>
      <p:sp>
        <p:nvSpPr>
          <p:cNvPr id="21541" name="TextBox 39"/>
          <p:cNvSpPr txBox="1">
            <a:spLocks noChangeArrowheads="1"/>
          </p:cNvSpPr>
          <p:nvPr/>
        </p:nvSpPr>
        <p:spPr bwMode="auto">
          <a:xfrm>
            <a:off x="5991225" y="2743200"/>
            <a:ext cx="278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Not robust</a:t>
            </a:r>
          </a:p>
        </p:txBody>
      </p:sp>
      <p:sp>
        <p:nvSpPr>
          <p:cNvPr id="21542" name="TextBox 40"/>
          <p:cNvSpPr txBox="1">
            <a:spLocks noChangeArrowheads="1"/>
          </p:cNvSpPr>
          <p:nvPr/>
        </p:nvSpPr>
        <p:spPr bwMode="auto">
          <a:xfrm>
            <a:off x="6005513" y="5324475"/>
            <a:ext cx="278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Not robust</a:t>
            </a:r>
          </a:p>
        </p:txBody>
      </p:sp>
      <p:sp>
        <p:nvSpPr>
          <p:cNvPr id="21543" name="TextBox 41"/>
          <p:cNvSpPr txBox="1">
            <a:spLocks noChangeArrowheads="1"/>
          </p:cNvSpPr>
          <p:nvPr/>
        </p:nvSpPr>
        <p:spPr bwMode="auto">
          <a:xfrm>
            <a:off x="6557963" y="6170613"/>
            <a:ext cx="229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… but efficient …</a:t>
            </a:r>
          </a:p>
        </p:txBody>
      </p:sp>
      <p:sp>
        <p:nvSpPr>
          <p:cNvPr id="21544" name="Rectangle 42"/>
          <p:cNvSpPr>
            <a:spLocks noChangeArrowheads="1"/>
          </p:cNvSpPr>
          <p:nvPr/>
        </p:nvSpPr>
        <p:spPr bwMode="auto">
          <a:xfrm>
            <a:off x="5935663" y="3479800"/>
            <a:ext cx="2913062" cy="1365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5" name="Rectangle 43"/>
          <p:cNvSpPr>
            <a:spLocks noChangeArrowheads="1"/>
          </p:cNvSpPr>
          <p:nvPr/>
        </p:nvSpPr>
        <p:spPr bwMode="auto">
          <a:xfrm>
            <a:off x="5937250" y="5108575"/>
            <a:ext cx="2911475" cy="138113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805613" y="3713163"/>
            <a:ext cx="1641475" cy="5238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99FF33"/>
                </a:solidFill>
              </a:rPr>
              <a:t>MARGIN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37282"/>
          </a:xfrm>
        </p:spPr>
        <p:txBody>
          <a:bodyPr/>
          <a:lstStyle/>
          <a:p>
            <a:r>
              <a:rPr lang="en-US" dirty="0" smtClean="0"/>
              <a:t>The collimators and protection devices must be in position at all times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hierarchy</a:t>
            </a:r>
            <a:r>
              <a:rPr lang="en-US" dirty="0" smtClean="0"/>
              <a:t> must be respected</a:t>
            </a:r>
          </a:p>
          <a:p>
            <a:r>
              <a:rPr lang="en-US" dirty="0" smtClean="0"/>
              <a:t>The collimators and protection devices are positioned with respect to the closed orbit</a:t>
            </a:r>
          </a:p>
          <a:p>
            <a:r>
              <a:rPr lang="en-US" dirty="0" smtClean="0"/>
              <a:t>Therefore the closed orbit must be in tolerance at all times. </a:t>
            </a:r>
            <a:r>
              <a:rPr lang="en-US" dirty="0" smtClean="0">
                <a:solidFill>
                  <a:srgbClr val="FF0000"/>
                </a:solidFill>
              </a:rPr>
              <a:t>This includes the ramp and squeeze.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Orbit feedback becomes </a:t>
            </a:r>
            <a:r>
              <a:rPr lang="en-US" dirty="0" smtClean="0">
                <a:solidFill>
                  <a:srgbClr val="FF0000"/>
                </a:solidFill>
              </a:rPr>
              <a:t>mandatory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Interlocks on orbit position become mandatory</a:t>
            </a:r>
            <a:endParaRPr lang="en-US" dirty="0" smtClean="0"/>
          </a:p>
          <a:p>
            <a:r>
              <a:rPr lang="en-US" dirty="0" smtClean="0"/>
              <a:t>If these rules are not respected something will get broken.</a:t>
            </a:r>
          </a:p>
          <a:p>
            <a:r>
              <a:rPr lang="en-US" dirty="0" smtClean="0"/>
              <a:t>Frequent validation to make sure that the rules are respected…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the pedagogical break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Cleaning at 3.5 TeV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1456"/>
          <a:stretch>
            <a:fillRect/>
          </a:stretch>
        </p:blipFill>
        <p:spPr>
          <a:xfrm>
            <a:off x="0" y="1371600"/>
            <a:ext cx="9074150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162800" y="2253925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69611" y="2539615"/>
            <a:ext cx="583789" cy="3075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2539615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2482525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482525"/>
            <a:ext cx="583789" cy="308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80951" y="2309877"/>
            <a:ext cx="10060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Momentum Cleaning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76741" y="2004443"/>
            <a:ext cx="180157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Dump Protection Col.</a:t>
            </a:r>
            <a:endParaRPr lang="en-US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685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(beam1, vertical beam loss, intermediate settings)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838200"/>
            <a:ext cx="8991600" cy="84814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 smtClean="0"/>
              <a:t>	Loss map for off-momentum error. All OK. See expected low leakage to experimental IR's. </a:t>
            </a:r>
            <a:r>
              <a:rPr lang="en-US" dirty="0" smtClean="0">
                <a:solidFill>
                  <a:srgbClr val="FF0000"/>
                </a:solidFill>
              </a:rPr>
              <a:t>OK for stable beams from coll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sz="1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1800" dirty="0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163" y="1905000"/>
            <a:ext cx="9037637" cy="4902200"/>
            <a:chOff x="30163" y="1879600"/>
            <a:chExt cx="9037637" cy="4902200"/>
          </a:xfrm>
        </p:grpSpPr>
        <p:pic>
          <p:nvPicPr>
            <p:cNvPr id="50181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3" y="1879600"/>
              <a:ext cx="9037637" cy="490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371600" y="2971800"/>
              <a:ext cx="544513" cy="369888"/>
            </a:xfrm>
            <a:prstGeom prst="rect">
              <a:avLst/>
            </a:prstGeom>
            <a:gradFill rotWithShape="1">
              <a:gsLst>
                <a:gs pos="0">
                  <a:srgbClr val="A3EDED"/>
                </a:gs>
                <a:gs pos="35001">
                  <a:srgbClr val="BFF1F1"/>
                </a:gs>
                <a:gs pos="100000">
                  <a:srgbClr val="E6FAFA"/>
                </a:gs>
              </a:gsLst>
              <a:lin ang="16200000" scaled="1"/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IR1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122488" y="2601913"/>
              <a:ext cx="544512" cy="369887"/>
            </a:xfrm>
            <a:prstGeom prst="rect">
              <a:avLst/>
            </a:prstGeom>
            <a:gradFill rotWithShape="1">
              <a:gsLst>
                <a:gs pos="0">
                  <a:srgbClr val="A3EDED"/>
                </a:gs>
                <a:gs pos="35001">
                  <a:srgbClr val="BFF1F1"/>
                </a:gs>
                <a:gs pos="100000">
                  <a:srgbClr val="E6FAFA"/>
                </a:gs>
              </a:gsLst>
              <a:lin ang="16200000" scaled="1"/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IR2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941888" y="3135313"/>
              <a:ext cx="544512" cy="369887"/>
            </a:xfrm>
            <a:prstGeom prst="rect">
              <a:avLst/>
            </a:prstGeom>
            <a:gradFill rotWithShape="1">
              <a:gsLst>
                <a:gs pos="0">
                  <a:srgbClr val="A3EDED"/>
                </a:gs>
                <a:gs pos="35001">
                  <a:srgbClr val="BFF1F1"/>
                </a:gs>
                <a:gs pos="100000">
                  <a:srgbClr val="E6FAFA"/>
                </a:gs>
              </a:gsLst>
              <a:lin ang="16200000" scaled="1"/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IR5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7620000" y="2971800"/>
              <a:ext cx="544513" cy="369888"/>
            </a:xfrm>
            <a:prstGeom prst="rect">
              <a:avLst/>
            </a:prstGeom>
            <a:gradFill rotWithShape="1">
              <a:gsLst>
                <a:gs pos="0">
                  <a:srgbClr val="A3EDED"/>
                </a:gs>
                <a:gs pos="35001">
                  <a:srgbClr val="BFF1F1"/>
                </a:gs>
                <a:gs pos="100000">
                  <a:srgbClr val="E6FAFA"/>
                </a:gs>
              </a:gsLst>
              <a:lin ang="16200000" scaled="1"/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IR8</a:t>
              </a: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1447800" y="4165600"/>
              <a:ext cx="73152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V="1">
              <a:off x="1447800" y="2136775"/>
              <a:ext cx="5410200" cy="269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95701" y="3162300"/>
              <a:ext cx="2057400" cy="317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854450" y="2438400"/>
              <a:ext cx="1570038" cy="369888"/>
            </a:xfrm>
            <a:prstGeom prst="rect">
              <a:avLst/>
            </a:prstGeom>
            <a:gradFill rotWithShape="1">
              <a:gsLst>
                <a:gs pos="0">
                  <a:srgbClr val="A3EDED"/>
                </a:gs>
                <a:gs pos="35001">
                  <a:srgbClr val="BFF1F1"/>
                </a:gs>
                <a:gs pos="100000">
                  <a:srgbClr val="E6FAFA"/>
                </a:gs>
              </a:gsLst>
              <a:lin ang="16200000" scaled="1"/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factor 10,000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83460" y="0"/>
            <a:ext cx="8028480" cy="5402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Qualification: Off-momentum collimation</a:t>
            </a:r>
          </a:p>
        </p:txBody>
      </p:sp>
    </p:spTree>
  </p:cSld>
  <p:clrMapOvr>
    <a:masterClrMapping/>
  </p:clrMapOvr>
  <p:transition advTm="40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7772400" cy="1362075"/>
          </a:xfrm>
        </p:spPr>
        <p:txBody>
          <a:bodyPr/>
          <a:lstStyle/>
          <a:p>
            <a:r>
              <a:rPr lang="en-US" dirty="0" smtClean="0"/>
              <a:t>LUMINOSITY PRODUCTION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8" name="Picture 7" descr="Screen shot 2010-09-08 at 9.11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78851"/>
            <a:ext cx="3707423" cy="38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486400"/>
          </a:xfrm>
        </p:spPr>
        <p:txBody>
          <a:bodyPr/>
          <a:lstStyle/>
          <a:p>
            <a:r>
              <a:rPr lang="en-US" dirty="0" smtClean="0"/>
              <a:t>We were never meant to run at 3.5 TeV</a:t>
            </a:r>
          </a:p>
          <a:p>
            <a:pPr lvl="1"/>
            <a:r>
              <a:rPr lang="en-US" dirty="0" smtClean="0"/>
              <a:t>7 TeV studied in exquisite detail</a:t>
            </a:r>
          </a:p>
          <a:p>
            <a:pPr lvl="1"/>
            <a:r>
              <a:rPr lang="en-US" dirty="0" smtClean="0"/>
              <a:t>3.5 TeV - bigger beams, less aperture, less attention</a:t>
            </a:r>
          </a:p>
          <a:p>
            <a:r>
              <a:rPr lang="en-US" dirty="0" smtClean="0"/>
              <a:t>Very good single beam lifetime</a:t>
            </a:r>
          </a:p>
          <a:p>
            <a:pPr lvl="1"/>
            <a:r>
              <a:rPr lang="en-US" dirty="0" smtClean="0"/>
              <a:t>Vacuum, non-</a:t>
            </a:r>
            <a:r>
              <a:rPr lang="en-US" dirty="0" err="1" smtClean="0"/>
              <a:t>linearities</a:t>
            </a:r>
            <a:r>
              <a:rPr lang="en-US" dirty="0" smtClean="0"/>
              <a:t>, lifetimes</a:t>
            </a:r>
          </a:p>
          <a:p>
            <a:pPr lvl="1"/>
            <a:r>
              <a:rPr lang="en-US" dirty="0" smtClean="0"/>
              <a:t>Inject nominal bunch intensities, ramp, squeeze…</a:t>
            </a:r>
          </a:p>
          <a:p>
            <a:r>
              <a:rPr lang="en-US" dirty="0" smtClean="0"/>
              <a:t>Beam-beam</a:t>
            </a:r>
          </a:p>
          <a:p>
            <a:pPr lvl="1"/>
            <a:r>
              <a:rPr lang="en-US" dirty="0" smtClean="0"/>
              <a:t>A lot easier than expected</a:t>
            </a:r>
          </a:p>
          <a:p>
            <a:pPr lvl="1"/>
            <a:r>
              <a:rPr lang="en-US" dirty="0" smtClean="0"/>
              <a:t>Nominal bunch intensity collisions </a:t>
            </a:r>
            <a:r>
              <a:rPr lang="en-US" dirty="0" smtClean="0"/>
              <a:t>– resolving expected problems with</a:t>
            </a:r>
            <a:r>
              <a:rPr lang="en-US" dirty="0" smtClean="0"/>
              <a:t> predicted </a:t>
            </a:r>
            <a:r>
              <a:rPr lang="en-US" dirty="0" smtClean="0"/>
              <a:t>cures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8000"/>
                </a:solidFill>
              </a:rPr>
              <a:t>Still surprising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Transverse emittance (read beam size)</a:t>
            </a:r>
          </a:p>
          <a:p>
            <a:pPr lvl="1"/>
            <a:r>
              <a:rPr lang="en-US" dirty="0" smtClean="0"/>
              <a:t>Too small emittance from injectors!</a:t>
            </a:r>
          </a:p>
          <a:p>
            <a:pPr lvl="1"/>
            <a:r>
              <a:rPr lang="en-US" dirty="0" smtClean="0"/>
              <a:t>Ditto longitudinal plane</a:t>
            </a:r>
          </a:p>
          <a:p>
            <a:r>
              <a:rPr lang="en-US" dirty="0" smtClean="0"/>
              <a:t>Beta* = 3.5 </a:t>
            </a:r>
            <a:r>
              <a:rPr lang="en-US" dirty="0" err="1" smtClean="0"/>
              <a:t>m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current during fill 25/08/2010</a:t>
            </a:r>
          </a:p>
        </p:txBody>
      </p:sp>
      <p:pic>
        <p:nvPicPr>
          <p:cNvPr id="14339" name="Picture 3" descr="fill3x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6.9.2010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operations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48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</a:t>
            </a:r>
            <a:r>
              <a:rPr lang="en-US" dirty="0" smtClean="0">
                <a:solidFill>
                  <a:schemeClr val="bg1"/>
                </a:solidFill>
              </a:rPr>
              <a:t>price of freedom is eternal vigilance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858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Quite frankly: we’re dreaming…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weeks in August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pic>
        <p:nvPicPr>
          <p:cNvPr id="6" name="Picture 5" descr="Screen shot 2010-09-07 at 10.18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782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019800"/>
            <a:ext cx="57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48b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4849175" y="6199825"/>
            <a:ext cx="36005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429000" y="6172200"/>
            <a:ext cx="151221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1115375" y="6123625"/>
            <a:ext cx="36005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1447800" y="6172200"/>
            <a:ext cx="14402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629400" y="6019800"/>
            <a:ext cx="53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50b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239000" y="6172200"/>
            <a:ext cx="151221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5105400" y="6172200"/>
            <a:ext cx="14402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1000" y="6019800"/>
            <a:ext cx="586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25b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76320" y="0"/>
            <a:ext cx="1842930" cy="563562"/>
          </a:xfrm>
        </p:spPr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8030" y="764630"/>
            <a:ext cx="4191000" cy="127727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l"/>
            <a:r>
              <a:rPr lang="en-US" sz="1400" b="1" dirty="0" smtClean="0"/>
              <a:t>Hardware commissioning for 3.5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  <a:p>
            <a:pPr marL="0" lvl="1" algn="l"/>
            <a:r>
              <a:rPr lang="en-US" sz="1400" b="1" dirty="0" smtClean="0"/>
              <a:t>Ramp beams to 3.5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  <a:p>
            <a:pPr marL="0" lvl="1" algn="l"/>
            <a:r>
              <a:rPr lang="en-US" sz="1400" b="1" dirty="0" smtClean="0"/>
              <a:t>Machine protection systems qualified</a:t>
            </a:r>
          </a:p>
          <a:p>
            <a:pPr marL="0" lvl="1" algn="l"/>
            <a:r>
              <a:rPr lang="en-US" sz="1400" b="1" dirty="0" smtClean="0">
                <a:solidFill>
                  <a:srgbClr val="FF0000"/>
                </a:solidFill>
              </a:rPr>
              <a:t>Colliding safe stable beams (2 on 2 pilots)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30" y="2132820"/>
            <a:ext cx="4191000" cy="127727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l"/>
            <a:r>
              <a:rPr lang="en-US" sz="1400" b="1" dirty="0" smtClean="0"/>
              <a:t>Squeeze to 2m</a:t>
            </a:r>
          </a:p>
          <a:p>
            <a:pPr marL="0" lvl="1" algn="l"/>
            <a:r>
              <a:rPr lang="en-US" sz="1400" b="1" dirty="0" smtClean="0"/>
              <a:t>Low bunch currents, increase k</a:t>
            </a:r>
            <a:r>
              <a:rPr lang="en-US" sz="1400" b="1" baseline="-25000" dirty="0" smtClean="0"/>
              <a:t>b</a:t>
            </a:r>
          </a:p>
          <a:p>
            <a:pPr marL="0" lvl="1" algn="l"/>
            <a:r>
              <a:rPr lang="en-US" sz="1400" b="1" dirty="0" smtClean="0"/>
              <a:t>Machine protection systems qualified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0" lvl="1" algn="l"/>
            <a:r>
              <a:rPr lang="en-US" sz="1400" b="1" dirty="0" smtClean="0">
                <a:solidFill>
                  <a:srgbClr val="FF0000"/>
                </a:solidFill>
              </a:rPr>
              <a:t>13 on 13 low intensity bunches at 2m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30" y="3501010"/>
            <a:ext cx="4191000" cy="160043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l"/>
            <a:r>
              <a:rPr lang="en-US" sz="1400" b="1" dirty="0" smtClean="0"/>
              <a:t>High bunch currents, low k</a:t>
            </a:r>
            <a:r>
              <a:rPr lang="en-US" sz="1400" b="1" baseline="-25000" dirty="0" smtClean="0"/>
              <a:t>b </a:t>
            </a:r>
          </a:p>
          <a:p>
            <a:pPr marL="0" lvl="1" algn="l"/>
            <a:r>
              <a:rPr lang="en-US" sz="1400" b="1" dirty="0" smtClean="0"/>
              <a:t>Increase k</a:t>
            </a:r>
            <a:r>
              <a:rPr lang="en-US" sz="1400" b="1" baseline="-25000" dirty="0" smtClean="0"/>
              <a:t>b</a:t>
            </a:r>
          </a:p>
          <a:p>
            <a:pPr marL="0" lvl="1" algn="l"/>
            <a:r>
              <a:rPr lang="en-US" sz="1400" b="1" dirty="0" smtClean="0"/>
              <a:t>Machine protection systems qualified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0" lvl="1" algn="l"/>
            <a:r>
              <a:rPr lang="en-US" sz="1400" b="1" dirty="0" smtClean="0">
                <a:solidFill>
                  <a:srgbClr val="FF0000"/>
                </a:solidFill>
              </a:rPr>
              <a:t>50 on 50 high intensity bunches at 3.5m (Aug)</a:t>
            </a:r>
          </a:p>
          <a:p>
            <a:pPr marL="0" lvl="1" algn="l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Crossing angles on, bunch trains, </a:t>
            </a:r>
            <a:r>
              <a:rPr lang="en-US" sz="1400" b="1" dirty="0" smtClean="0">
                <a:solidFill>
                  <a:srgbClr val="008000"/>
                </a:solidFill>
              </a:rPr>
              <a:t>Increase k</a:t>
            </a:r>
            <a:r>
              <a:rPr lang="en-US" sz="1400" b="1" baseline="-25000" dirty="0" smtClean="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30" y="5229250"/>
            <a:ext cx="4191000" cy="127727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l"/>
            <a:r>
              <a:rPr lang="en-US" sz="1400" b="1" dirty="0" smtClean="0">
                <a:solidFill>
                  <a:srgbClr val="008000"/>
                </a:solidFill>
              </a:rPr>
              <a:t>Ions (early scheme, max 62 bunches per beam)</a:t>
            </a:r>
          </a:p>
          <a:p>
            <a:pPr marL="0" lvl="1" algn="l"/>
            <a:r>
              <a:rPr lang="en-US" sz="1400" b="1" dirty="0" smtClean="0">
                <a:solidFill>
                  <a:srgbClr val="008000"/>
                </a:solidFill>
              </a:rPr>
              <a:t>Same magnetic machine as for protons</a:t>
            </a:r>
          </a:p>
          <a:p>
            <a:pPr marL="0" lvl="1" algn="l"/>
            <a:r>
              <a:rPr lang="en-US" sz="1400" b="1" dirty="0" smtClean="0">
                <a:solidFill>
                  <a:srgbClr val="008000"/>
                </a:solidFill>
              </a:rPr>
              <a:t>1 week to switch</a:t>
            </a:r>
          </a:p>
          <a:p>
            <a:pPr marL="0" lvl="1" algn="l"/>
            <a:r>
              <a:rPr lang="en-US" sz="1400" b="1" dirty="0" smtClean="0">
                <a:solidFill>
                  <a:srgbClr val="008000"/>
                </a:solidFill>
              </a:rPr>
              <a:t>4 weeks ion run</a:t>
            </a:r>
            <a:endParaRPr lang="en-US" sz="1400" b="1" baseline="30000" dirty="0" smtClean="0">
              <a:solidFill>
                <a:srgbClr val="00800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3900" cy="685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W33/34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762000"/>
          <a:ext cx="8375959" cy="548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384"/>
                <a:gridCol w="1003395"/>
                <a:gridCol w="1262981"/>
                <a:gridCol w="1066800"/>
                <a:gridCol w="685800"/>
                <a:gridCol w="3276599"/>
              </a:tblGrid>
              <a:tr h="54907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August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Fill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Bunches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Stable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nb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EOF</a:t>
                      </a:r>
                      <a:endParaRPr lang="en-GB" sz="1600" dirty="0"/>
                    </a:p>
                  </a:txBody>
                  <a:tcPr anchor="ctr"/>
                </a:tc>
              </a:tr>
              <a:tr h="5954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1293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25x25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12h01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93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008000"/>
                          </a:solidFill>
                        </a:rPr>
                        <a:t>Programmed</a:t>
                      </a:r>
                      <a:r>
                        <a:rPr lang="en-GB" sz="1600" baseline="0" dirty="0" smtClean="0">
                          <a:solidFill>
                            <a:srgbClr val="008000"/>
                          </a:solidFill>
                        </a:rPr>
                        <a:t> dump</a:t>
                      </a:r>
                      <a:endParaRPr lang="en-GB" sz="16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5954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19/20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1295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48x48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14h43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238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8000"/>
                          </a:solidFill>
                        </a:rPr>
                        <a:t>Programmed</a:t>
                      </a:r>
                      <a:r>
                        <a:rPr lang="en-GB" sz="1600" baseline="0" dirty="0" smtClean="0">
                          <a:solidFill>
                            <a:srgbClr val="008000"/>
                          </a:solidFill>
                        </a:rPr>
                        <a:t> dump</a:t>
                      </a:r>
                      <a:endParaRPr lang="en-GB" sz="1600" dirty="0" smtClean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5490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22/23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48x48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13h07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fast beam loss</a:t>
                      </a:r>
                      <a:r>
                        <a:rPr lang="en-US" sz="1600" baseline="0" dirty="0" smtClean="0"/>
                        <a:t> event </a:t>
                      </a:r>
                      <a:r>
                        <a:rPr lang="en-US" sz="1600" dirty="0" smtClean="0"/>
                        <a:t>Q22.R3.</a:t>
                      </a:r>
                      <a:endParaRPr lang="en-GB" sz="1600" dirty="0"/>
                    </a:p>
                  </a:txBody>
                  <a:tcPr anchor="ctr"/>
                </a:tc>
              </a:tr>
              <a:tr h="54907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48x48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3h18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87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RD1.R2 trip.</a:t>
                      </a:r>
                      <a:endParaRPr lang="en-GB" sz="1600" dirty="0"/>
                    </a:p>
                  </a:txBody>
                  <a:tcPr anchor="ctr"/>
                </a:tc>
              </a:tr>
              <a:tr h="54907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24/25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50x50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14h17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345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EOF studies</a:t>
                      </a:r>
                      <a:endParaRPr lang="en-GB" sz="16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54907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50x50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13h07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369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fast beam loss event Q25.R5.</a:t>
                      </a:r>
                      <a:endParaRPr lang="en-GB" sz="1600" dirty="0"/>
                    </a:p>
                  </a:txBody>
                  <a:tcPr anchor="ctr"/>
                </a:tc>
              </a:tr>
              <a:tr h="45701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50x50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3h30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118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008000"/>
                          </a:solidFill>
                        </a:rPr>
                        <a:t>EOF studies</a:t>
                      </a:r>
                      <a:endParaRPr lang="en-GB" sz="16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54907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28/29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50x50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13h42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335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008000"/>
                          </a:solidFill>
                        </a:rPr>
                        <a:t>Programmed dump</a:t>
                      </a:r>
                      <a:endParaRPr lang="en-GB" sz="16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5455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29/30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50x50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11h18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312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8000"/>
                          </a:solidFill>
                        </a:rPr>
                        <a:t>Programmed dump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92350" y="6309400"/>
            <a:ext cx="1584220" cy="40011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&amp; Totem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3760" y="2708900"/>
            <a:ext cx="3124200" cy="40011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Hübner</a:t>
            </a:r>
            <a:r>
              <a:rPr lang="en-US" dirty="0" smtClean="0"/>
              <a:t> factor ≈ 0.29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9490" y="314096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Including some dedicated bunch train commissioning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5470" y="4941210"/>
            <a:ext cx="7201000" cy="147732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Remarkable machine availability</a:t>
            </a:r>
            <a:r>
              <a:rPr lang="en-US" dirty="0" smtClean="0"/>
              <a:t>: impressive performance of cryogenics,  QPS, converters, RF, instrumentation, collimators, injectors…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Very effective </a:t>
            </a:r>
            <a:r>
              <a:rPr lang="en-US" dirty="0" smtClean="0"/>
              <a:t>use of available time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5470" y="764630"/>
          <a:ext cx="756105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600"/>
                <a:gridCol w="3240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luminosity – stable beams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 x 10</a:t>
                      </a:r>
                      <a:r>
                        <a:rPr lang="en-US" baseline="30000" dirty="0" smtClean="0"/>
                        <a:t>31 </a:t>
                      </a:r>
                      <a:r>
                        <a:rPr lang="en-US" dirty="0" smtClean="0"/>
                        <a:t>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luminosity – stable beams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7.08 x 10</a:t>
                      </a:r>
                      <a:r>
                        <a:rPr lang="en-US" baseline="30000" dirty="0" smtClean="0"/>
                        <a:t>30 </a:t>
                      </a:r>
                      <a:r>
                        <a:rPr lang="en-US" dirty="0" smtClean="0"/>
                        <a:t>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stable beam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67.6 hours (40.2%)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Delivered</a:t>
                      </a:r>
                      <a:r>
                        <a:rPr lang="en-US" baseline="0" dirty="0" smtClean="0"/>
                        <a:t> luminosity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~1700 </a:t>
                      </a:r>
                      <a:r>
                        <a:rPr lang="en-US" dirty="0" smtClean="0"/>
                        <a:t>nb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</a:t>
                      </a:r>
                      <a:r>
                        <a:rPr lang="en-US" baseline="0" dirty="0" smtClean="0"/>
                        <a:t> lifetime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 hours </a:t>
                      </a:r>
                      <a:endParaRPr lang="en-GB" baseline="30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27730" y="3573020"/>
          <a:ext cx="36725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00"/>
                <a:gridCol w="1440200"/>
                <a:gridCol w="151221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8.9.2010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Record </a:t>
            </a:r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LHC status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5" name="Picture 1" descr="https://ab-dep-op-elogbook.web.cern.ch/ab-dep-op-elogbook/elogbook/attach.php?attachId=1101039&amp;type=png&amp;fname=20100826042448.png"/>
          <p:cNvPicPr>
            <a:picLocks noChangeAspect="1" noChangeArrowheads="1"/>
          </p:cNvPicPr>
          <p:nvPr/>
        </p:nvPicPr>
        <p:blipFill>
          <a:blip r:embed="rId2" cstate="print"/>
          <a:srcRect t="9195" b="53962"/>
          <a:stretch>
            <a:fillRect/>
          </a:stretch>
        </p:blipFill>
        <p:spPr bwMode="auto">
          <a:xfrm>
            <a:off x="6350" y="889324"/>
            <a:ext cx="9163974" cy="28724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3125164" y="1724631"/>
            <a:ext cx="729205" cy="2662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21706" y="1724631"/>
            <a:ext cx="729205" cy="2662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1026" name="Picture 2" descr="https://ab-dep-op-elogbook.web.cern.ch/ab-dep-op-elogbook/elogbook/attach.php?attachId=1101042&amp;type=png&amp;fname=20100826043124.png"/>
          <p:cNvPicPr>
            <a:picLocks noChangeAspect="1" noChangeArrowheads="1"/>
          </p:cNvPicPr>
          <p:nvPr/>
        </p:nvPicPr>
        <p:blipFill>
          <a:blip r:embed="rId3" cstate="print"/>
          <a:srcRect t="58770"/>
          <a:stretch>
            <a:fillRect/>
          </a:stretch>
        </p:blipFill>
        <p:spPr bwMode="auto">
          <a:xfrm>
            <a:off x="0" y="3761775"/>
            <a:ext cx="9170324" cy="2501719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evolution during a fill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 descr="f_blumi1295_ATLA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90" y="980660"/>
            <a:ext cx="8521700" cy="21209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60290" y="692620"/>
            <a:ext cx="2133600" cy="268288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Guilia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Papotti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80" y="3356990"/>
            <a:ext cx="33124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err="1" smtClean="0"/>
              <a:t>color</a:t>
            </a:r>
            <a:r>
              <a:rPr lang="en-GB" sz="1400" dirty="0" smtClean="0"/>
              <a:t> code:</a:t>
            </a:r>
          </a:p>
          <a:p>
            <a:pPr algn="l"/>
            <a:r>
              <a:rPr lang="en-GB" sz="1400" dirty="0" smtClean="0"/>
              <a:t>- grey for bunches colliding in 1258;</a:t>
            </a:r>
          </a:p>
          <a:p>
            <a:pPr algn="l"/>
            <a:r>
              <a:rPr lang="en-GB" sz="1400" dirty="0" smtClean="0"/>
              <a:t>- green for bunches colliding in 158;</a:t>
            </a:r>
          </a:p>
          <a:p>
            <a:pPr algn="l"/>
            <a:r>
              <a:rPr lang="en-GB" sz="1400" dirty="0" smtClean="0"/>
              <a:t>- red for bunches colliding in 15.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626979" cy="1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 bwMode="auto">
          <a:xfrm>
            <a:off x="2627730" y="5949350"/>
            <a:ext cx="504070" cy="14402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00" y="5445280"/>
            <a:ext cx="2232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/>
              <a:t>Average </a:t>
            </a:r>
            <a:r>
              <a:rPr lang="en-GB" sz="1600" dirty="0" err="1" smtClean="0"/>
              <a:t>emittances</a:t>
            </a:r>
            <a:r>
              <a:rPr lang="en-GB" sz="1600" dirty="0" smtClean="0"/>
              <a:t> derived from scan IP1: </a:t>
            </a:r>
            <a:br>
              <a:rPr lang="en-GB" sz="1600" dirty="0" smtClean="0"/>
            </a:br>
            <a:r>
              <a:rPr lang="en-GB" sz="1600" dirty="0" smtClean="0"/>
              <a:t>X : 4.4um </a:t>
            </a:r>
            <a:br>
              <a:rPr lang="en-GB" sz="1600" dirty="0" smtClean="0"/>
            </a:br>
            <a:r>
              <a:rPr lang="en-GB" sz="1600" dirty="0" smtClean="0"/>
              <a:t>Y: 4.9um </a:t>
            </a:r>
            <a:endParaRPr lang="en-GB" sz="16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5364110" y="5949350"/>
            <a:ext cx="504070" cy="14402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715000"/>
            <a:ext cx="151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4.64um</a:t>
            </a:r>
            <a:endParaRPr lang="en-GB" sz="1600" dirty="0"/>
          </a:p>
        </p:txBody>
      </p:sp>
      <p:sp>
        <p:nvSpPr>
          <p:cNvPr id="14" name="Oval 13"/>
          <p:cNvSpPr/>
          <p:nvPr/>
        </p:nvSpPr>
        <p:spPr bwMode="auto">
          <a:xfrm>
            <a:off x="6804310" y="2276840"/>
            <a:ext cx="1296180" cy="720100"/>
          </a:xfrm>
          <a:prstGeom prst="ellipse">
            <a:avLst/>
          </a:prstGeom>
          <a:noFill/>
          <a:ln w="317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715000"/>
            <a:ext cx="230432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growth of 10-20% over the fill</a:t>
            </a:r>
            <a:endParaRPr lang="en-GB" sz="1800" dirty="0">
              <a:solidFill>
                <a:srgbClr val="008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5472125" y="3897065"/>
            <a:ext cx="2520350" cy="86412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300240" y="4077090"/>
            <a:ext cx="64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/>
              </a:rPr>
              <a:t></a:t>
            </a:r>
            <a:endParaRPr lang="en-GB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major</a:t>
            </a:r>
            <a:r>
              <a:rPr lang="en-US" sz="2000" dirty="0" smtClean="0"/>
              <a:t> (preliminary) conclusions </a:t>
            </a:r>
            <a:r>
              <a:rPr lang="en-US" sz="2000" dirty="0" smtClean="0"/>
              <a:t>for the LHC fill 1303</a:t>
            </a:r>
            <a:endParaRPr lang="en-US" sz="2000" dirty="0" smtClean="0"/>
          </a:p>
          <a:p>
            <a:r>
              <a:rPr lang="en-US" sz="2000" dirty="0" smtClean="0"/>
              <a:t>Luminosity </a:t>
            </a:r>
            <a:r>
              <a:rPr lang="en-US" sz="2000" dirty="0" smtClean="0"/>
              <a:t>lifetime – 20 hour</a:t>
            </a:r>
            <a:endParaRPr lang="en-US" sz="2000" dirty="0" smtClean="0"/>
          </a:p>
          <a:p>
            <a:r>
              <a:rPr lang="en-US" sz="2000" dirty="0" smtClean="0"/>
              <a:t>Intensity </a:t>
            </a:r>
            <a:r>
              <a:rPr lang="en-US" sz="2000" dirty="0" smtClean="0"/>
              <a:t>loss times</a:t>
            </a:r>
            <a:endParaRPr lang="en-US" sz="2000" dirty="0" smtClean="0"/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94 &amp; 72 hour (Beam 1 &amp; Beam 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267 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&amp; 253 hour (Beam 1 &amp; Beam 2) due to luminous 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loss (For </a:t>
            </a:r>
            <a:r>
              <a:rPr lang="en-US" dirty="0" err="1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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=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90 </a:t>
            </a:r>
            <a:r>
              <a:rPr lang="en-US" dirty="0" err="1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mbarn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 - need 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a more accurate number)</a:t>
            </a:r>
            <a:endParaRPr lang="en-US" dirty="0" smtClean="0">
              <a:ln>
                <a:solidFill>
                  <a:srgbClr val="9999FF"/>
                </a:solidFill>
              </a:ln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170 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&amp; 112 hour (Beam 1 &amp; Beam 2) due to 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longitudinal heating </a:t>
            </a:r>
            <a:r>
              <a:rPr lang="en-US" dirty="0" smtClean="0">
                <a:ln>
                  <a:solidFill>
                    <a:srgbClr val="9999FF"/>
                  </a:solidFill>
                </a:ln>
                <a:solidFill>
                  <a:schemeClr val="tx1"/>
                </a:solidFill>
              </a:rPr>
              <a:t>and clipping</a:t>
            </a:r>
            <a:endParaRPr lang="en-US" dirty="0" smtClean="0">
              <a:ln>
                <a:solidFill>
                  <a:srgbClr val="9999FF"/>
                </a:solidFill>
              </a:ln>
              <a:solidFill>
                <a:schemeClr val="tx1"/>
              </a:solidFill>
            </a:endParaRPr>
          </a:p>
          <a:p>
            <a:r>
              <a:rPr lang="en-US" sz="2000" dirty="0" smtClean="0"/>
              <a:t>Beam </a:t>
            </a:r>
            <a:r>
              <a:rPr lang="en-US" sz="2000" dirty="0" smtClean="0"/>
              <a:t>loss is dominated by the longitudinal loss</a:t>
            </a:r>
            <a:endParaRPr lang="en-US" sz="2000" dirty="0" smtClean="0"/>
          </a:p>
          <a:p>
            <a:pPr lvl="1"/>
            <a:r>
              <a:rPr lang="en-US" dirty="0" smtClean="0"/>
              <a:t>Beam</a:t>
            </a:r>
            <a:r>
              <a:rPr lang="en-US" dirty="0" smtClean="0"/>
              <a:t>-beam loss is important for some bunches but does </a:t>
            </a:r>
            <a:r>
              <a:rPr lang="en-US" dirty="0" smtClean="0"/>
              <a:t>not dominate </a:t>
            </a:r>
            <a:r>
              <a:rPr lang="en-US" dirty="0" smtClean="0"/>
              <a:t>the average</a:t>
            </a:r>
            <a:endParaRPr lang="en-US" dirty="0" smtClean="0"/>
          </a:p>
          <a:p>
            <a:r>
              <a:rPr lang="en-US" sz="2000" dirty="0" smtClean="0"/>
              <a:t>The </a:t>
            </a:r>
            <a:r>
              <a:rPr lang="en-US" sz="2000" dirty="0" smtClean="0"/>
              <a:t>transverse emittance growth is dominated by </a:t>
            </a:r>
            <a:r>
              <a:rPr lang="en-US" sz="2000" dirty="0" smtClean="0"/>
              <a:t>transverse noise </a:t>
            </a:r>
            <a:r>
              <a:rPr lang="en-US" sz="2000" dirty="0" smtClean="0"/>
              <a:t>at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sidebands: feedback and hump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 Luminosity model on the LHC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715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Valeri</a:t>
            </a:r>
            <a:r>
              <a:rPr lang="en-US" dirty="0" smtClean="0"/>
              <a:t> </a:t>
            </a:r>
            <a:r>
              <a:rPr lang="en-US" dirty="0" err="1" smtClean="0"/>
              <a:t>Lebedev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</a:t>
            </a:r>
            <a:r>
              <a:rPr lang="en-US" dirty="0" smtClean="0"/>
              <a:t>scan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692621"/>
            <a:ext cx="7705070" cy="586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152400"/>
            <a:ext cx="17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Simon White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incoming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11750"/>
          </a:xfrm>
        </p:spPr>
        <p:txBody>
          <a:bodyPr/>
          <a:lstStyle/>
          <a:p>
            <a:r>
              <a:rPr lang="en-US" dirty="0" smtClean="0"/>
              <a:t>Clear priority to lay the foundations for 2011 and delivery of 1 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Have performed a safe, phased increase in intensity with validation and a running period at each </a:t>
            </a:r>
            <a:r>
              <a:rPr lang="en-US" dirty="0" smtClean="0"/>
              <a:t>step </a:t>
            </a:r>
            <a:r>
              <a:rPr lang="en-US" dirty="0" smtClean="0">
                <a:solidFill>
                  <a:srgbClr val="008000"/>
                </a:solidFill>
              </a:rPr>
              <a:t>so far</a:t>
            </a:r>
          </a:p>
          <a:p>
            <a:r>
              <a:rPr lang="en-US" dirty="0" smtClean="0"/>
              <a:t>Gained solid operational experience of [</a:t>
            </a:r>
            <a:r>
              <a:rPr lang="en-US" dirty="0" smtClean="0">
                <a:solidFill>
                  <a:srgbClr val="FF0000"/>
                </a:solidFill>
              </a:rPr>
              <a:t>not faultlessly</a:t>
            </a:r>
            <a:r>
              <a:rPr lang="en-US" dirty="0" smtClean="0"/>
              <a:t>] injecting, ramping, squeezing and establishing stable beams</a:t>
            </a:r>
            <a:endParaRPr lang="en-US" dirty="0" smtClean="0"/>
          </a:p>
          <a:p>
            <a:r>
              <a:rPr lang="en-US" dirty="0" smtClean="0"/>
              <a:t>Aimed </a:t>
            </a:r>
            <a:r>
              <a:rPr lang="en-US" dirty="0" smtClean="0"/>
              <a:t>for steady running at or around 1 MJ over the </a:t>
            </a:r>
            <a:r>
              <a:rPr lang="en-US" dirty="0" smtClean="0"/>
              <a:t>summer – around 3 weeks in the end</a:t>
            </a:r>
          </a:p>
          <a:p>
            <a:r>
              <a:rPr lang="en-US" dirty="0" smtClean="0"/>
              <a:t>Followed by c</a:t>
            </a:r>
            <a:r>
              <a:rPr lang="en-US" dirty="0" smtClean="0"/>
              <a:t>ommissioning of bunch trains and a comparatively </a:t>
            </a:r>
            <a:r>
              <a:rPr lang="en-US" dirty="0" smtClean="0"/>
              <a:t>fast ramp up in beam intensity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– main aims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 - bunch </a:t>
            </a:r>
            <a:r>
              <a:rPr lang="en-US" dirty="0" smtClean="0"/>
              <a:t>trains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56640" cy="34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5562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through the</a:t>
            </a:r>
            <a:r>
              <a:rPr lang="en-US" sz="2800" dirty="0" smtClean="0"/>
              <a:t> full cycle and then validate with loss maps etc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990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1: bring on the crossing angles</a:t>
            </a:r>
            <a:endParaRPr 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5095875" cy="54588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12192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on_x8   := 1;</a:t>
            </a:r>
          </a:p>
          <a:p>
            <a:r>
              <a:rPr lang="fi-FI" dirty="0" smtClean="0"/>
              <a:t>on_sep8 := 1;</a:t>
            </a:r>
          </a:p>
          <a:p>
            <a:r>
              <a:rPr lang="fi-FI" dirty="0" smtClean="0"/>
              <a:t>on_lhcb := 0;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2484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Crossing angle</a:t>
            </a:r>
            <a:r>
              <a:rPr lang="en-US" dirty="0" smtClean="0"/>
              <a:t> </a:t>
            </a:r>
            <a:r>
              <a:rPr lang="en-US" dirty="0" smtClean="0"/>
              <a:t>at IP8   </a:t>
            </a:r>
            <a:r>
              <a:rPr lang="en-US" dirty="0" smtClean="0"/>
              <a:t>-</a:t>
            </a:r>
            <a:r>
              <a:rPr lang="en-US" dirty="0" smtClean="0"/>
              <a:t>170 </a:t>
            </a:r>
            <a:r>
              <a:rPr lang="en-US" dirty="0" err="1" smtClean="0"/>
              <a:t>microrad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24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 GeV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572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Implications for machine protection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371600"/>
          <a:ext cx="8839200" cy="4193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03"/>
                <a:gridCol w="4701523"/>
                <a:gridCol w="3228974"/>
              </a:tblGrid>
              <a:tr h="45133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Achieved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03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Feb 28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Restart with beam.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30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First collisions at 7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TeV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centre of mass.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Luminosity ~ 2 10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27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cm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s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sz="18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1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Apr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Start squeeze commissioning.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Regular physics runs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 on 2 bunches of 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Un-squeezed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1 colliding pairs per experiment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Rates around 100Hz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Apr 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Squeeze to 2 m in points 1 and 5.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03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Apr 09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Single nominal bunch of 1.1 1011 stable at 450GeV.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Apr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Squeeze to 2 m in point 8.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03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Apr 16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Squeeze to 2m in point 2.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03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April 24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First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 stable beams at 7 </a:t>
                      </a:r>
                      <a:r>
                        <a:rPr lang="en-US" sz="1800" b="1" baseline="0" dirty="0" err="1" smtClean="0">
                          <a:solidFill>
                            <a:srgbClr val="C00000"/>
                          </a:solidFill>
                        </a:rPr>
                        <a:t>TeV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, 3 on 3, squeeze to 2m.</a:t>
                      </a:r>
                      <a:endParaRPr lang="en-US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Luminosity ~ 2 10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28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cm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s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11750"/>
          </a:xfrm>
        </p:spPr>
        <p:txBody>
          <a:bodyPr/>
          <a:lstStyle/>
          <a:p>
            <a:r>
              <a:rPr lang="en-US" dirty="0" smtClean="0"/>
              <a:t>Bunch spacing 150 ns</a:t>
            </a:r>
          </a:p>
          <a:p>
            <a:r>
              <a:rPr lang="en-US" dirty="0" smtClean="0"/>
              <a:t>Push </a:t>
            </a:r>
            <a:r>
              <a:rPr lang="en-US" dirty="0" smtClean="0"/>
              <a:t>through 4, 12, 24 bunches per beam</a:t>
            </a:r>
            <a:endParaRPr lang="en-GB" dirty="0" smtClean="0"/>
          </a:p>
          <a:p>
            <a:r>
              <a:rPr lang="en-US" dirty="0" smtClean="0"/>
              <a:t>Monitor &amp; adjust</a:t>
            </a:r>
          </a:p>
          <a:p>
            <a:pPr lvl="1"/>
            <a:r>
              <a:rPr lang="en-US" dirty="0" smtClean="0"/>
              <a:t>ADT</a:t>
            </a:r>
          </a:p>
          <a:p>
            <a:pPr lvl="1"/>
            <a:r>
              <a:rPr lang="en-US" dirty="0" smtClean="0"/>
              <a:t>Longitudinal blow-up</a:t>
            </a:r>
          </a:p>
          <a:p>
            <a:pPr lvl="1"/>
            <a:r>
              <a:rPr lang="en-US" dirty="0" smtClean="0"/>
              <a:t>RF</a:t>
            </a:r>
          </a:p>
          <a:p>
            <a:pPr lvl="1"/>
            <a:r>
              <a:rPr lang="en-US" dirty="0" smtClean="0"/>
              <a:t>Feedbacks</a:t>
            </a:r>
          </a:p>
          <a:p>
            <a:r>
              <a:rPr lang="en-US" dirty="0" smtClean="0"/>
              <a:t>First stable beams: 3x4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bunch trains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9191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 bwMode="auto">
          <a:xfrm>
            <a:off x="4114800" y="4038600"/>
            <a:ext cx="648090" cy="4915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5510" y="4267200"/>
            <a:ext cx="352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Brennan Goddard, Malika Meddahi</a:t>
            </a:r>
            <a:endParaRPr lang="en-GB" sz="1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514600"/>
          <a:ext cx="7467600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bunches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Luminosity</a:t>
                      </a:r>
                    </a:p>
                    <a:p>
                      <a:pPr algn="ctr"/>
                      <a:r>
                        <a:rPr lang="en-US" dirty="0" smtClean="0"/>
                        <a:t>[cm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5day@0.2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[pb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MJ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 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31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2.9 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4.4 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5.9 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7.3 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8.8 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 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762000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Nominal bunch intensity 1.1e11</a:t>
            </a:r>
            <a:br>
              <a:rPr lang="en-US" dirty="0" smtClean="0"/>
            </a:br>
            <a:r>
              <a:rPr lang="en-US" dirty="0" smtClean="0"/>
              <a:t>Nominal emittance </a:t>
            </a:r>
            <a:br>
              <a:rPr lang="en-US" dirty="0" smtClean="0"/>
            </a:br>
            <a:r>
              <a:rPr lang="en-US" dirty="0" smtClean="0"/>
              <a:t>200 </a:t>
            </a:r>
            <a:r>
              <a:rPr lang="en-US" dirty="0" err="1" smtClean="0"/>
              <a:t>microrad</a:t>
            </a:r>
            <a:r>
              <a:rPr lang="en-US" dirty="0" smtClean="0"/>
              <a:t> crossing angle</a:t>
            </a:r>
            <a:br>
              <a:rPr lang="en-US" dirty="0" smtClean="0"/>
            </a:br>
            <a:r>
              <a:rPr lang="en-US" dirty="0" smtClean="0"/>
              <a:t>Beta* =  3.5 </a:t>
            </a:r>
            <a:r>
              <a:rPr lang="en-US" dirty="0" err="1" smtClean="0"/>
              <a:t>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150 ns bunch spacing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– rest of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" name="Picture 3" descr="Screen shot 2010-09-07 at 3.25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502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ggressive schedule, assuming excellent machine availability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Heavy Ion Run Parameters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graphicFrame>
        <p:nvGraphicFramePr>
          <p:cNvPr id="6" name="Group 5"/>
          <p:cNvGraphicFramePr>
            <a:graphicFrameLocks/>
          </p:cNvGraphicFramePr>
          <p:nvPr/>
        </p:nvGraphicFramePr>
        <p:xfrm>
          <a:off x="457200" y="685800"/>
          <a:ext cx="8229600" cy="4529276"/>
        </p:xfrm>
        <a:graphic>
          <a:graphicData uri="http://schemas.openxmlformats.org/drawingml/2006/table">
            <a:tbl>
              <a:tblPr/>
              <a:tblGrid>
                <a:gridCol w="3919680"/>
                <a:gridCol w="1019520"/>
                <a:gridCol w="1784160"/>
                <a:gridCol w="1506240"/>
              </a:tblGrid>
              <a:tr h="475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7016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Early (2010/11)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Nominal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√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per nucleon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TeV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2.76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5.5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Initial Luminosity (L</a:t>
                      </a:r>
                      <a:r>
                        <a:rPr kumimoji="0" lang="en-US" sz="1800" b="0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~10</a:t>
                      </a:r>
                      <a:r>
                        <a:rPr kumimoji="0" lang="en-US" sz="1800" b="0" i="0" u="none" strike="noStrike" cap="none" normalizeH="0" baseline="33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kumimoji="0" lang="en-US" sz="1800" b="0" i="0" u="none" strike="noStrike" cap="none" normalizeH="0" baseline="33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69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bunches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47061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592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Bunch spacing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1350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99.8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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*</a:t>
                      </a:r>
                    </a:p>
                  </a:txBody>
                  <a:tcPr marL="32655" marR="32655" marT="32659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ions/bunch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47061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7x10</a:t>
                      </a:r>
                      <a:r>
                        <a:rPr kumimoji="0" lang="en-US" sz="1800" b="0" i="0" u="none" strike="noStrike" cap="none" normalizeH="0" baseline="33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33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7x10</a:t>
                      </a:r>
                      <a:r>
                        <a:rPr kumimoji="0" lang="en-US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Transverse norm. emittance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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32659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1.5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1.5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1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Luminosity half life (1,2,3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.)</a:t>
                      </a:r>
                    </a:p>
                  </a:txBody>
                  <a:tcPr marL="32655" marR="32655" marT="119530" marB="3265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</a:t>
                      </a:r>
                      <a:r>
                        <a:rPr kumimoji="0" lang="en-US" sz="1600" b="0" i="0" u="none" strike="noStrike" cap="none" normalizeH="0" baseline="-33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IBS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=7-30</a:t>
                      </a:r>
                    </a:p>
                  </a:txBody>
                  <a:tcPr marL="32655" marR="32655" marT="32659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8, 4.5, 3</a:t>
                      </a:r>
                    </a:p>
                  </a:txBody>
                  <a:tcPr marL="32655" marR="32655" marT="119530" marB="32659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4880" y="5257800"/>
            <a:ext cx="8709120" cy="1703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1" tIns="40816" rIns="81631" bIns="40816">
            <a:prstTxWarp prst="textNoShape">
              <a:avLst/>
            </a:prstTxWarp>
          </a:bodyPr>
          <a:lstStyle/>
          <a:p>
            <a:pPr eaLnBrk="1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  <a:tab pos="8535006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Initial interaction rate: 100 Hz (10 Hz central collisions 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= 0 – 5 fm)</a:t>
            </a:r>
          </a:p>
          <a:p>
            <a:pPr eaLnBrk="1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  <a:tab pos="8535006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~10</a:t>
            </a:r>
            <a:r>
              <a:rPr lang="en-US" baseline="33000" dirty="0">
                <a:solidFill>
                  <a:srgbClr val="000000"/>
                </a:solidFill>
                <a:latin typeface="Times New Roman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interaction/10</a:t>
            </a:r>
            <a:r>
              <a:rPr lang="en-US" baseline="33000" dirty="0">
                <a:solidFill>
                  <a:srgbClr val="000000"/>
                </a:solidFill>
                <a:latin typeface="Times New Roman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s  (~1 month)</a:t>
            </a:r>
            <a:endParaRPr lang="en-US" dirty="0" smtClean="0">
              <a:solidFill>
                <a:srgbClr val="000000"/>
              </a:solidFill>
              <a:latin typeface="Times New Roman" charset="0"/>
            </a:endParaRPr>
          </a:p>
          <a:p>
            <a:pPr eaLnBrk="1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  <a:tab pos="8535006" algn="l"/>
              </a:tabLst>
            </a:pPr>
            <a:r>
              <a:rPr lang="en-US" baseline="330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endParaRPr lang="en-US" baseline="330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John Jowett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Q1&amp;2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914400"/>
            <a:ext cx="8677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Q3&amp;4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919163"/>
            <a:ext cx="84582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– 3.5 TeV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800" dirty="0" smtClean="0"/>
              <a:t> Restart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February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 9 months protons, 4 weeks ions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 Integrated luminosity target driven – 1 fb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 Need to run flat out above 1e32 cm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114800"/>
            <a:ext cx="7937500" cy="214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r>
              <a:rPr lang="en-US" dirty="0" smtClean="0"/>
              <a:t>Very successful period of initial commissioning</a:t>
            </a:r>
          </a:p>
          <a:p>
            <a:pPr lvl="1"/>
            <a:r>
              <a:rPr lang="en-US" dirty="0" smtClean="0"/>
              <a:t>5 months since first collisions at 3.5 TeV</a:t>
            </a:r>
          </a:p>
          <a:p>
            <a:pPr lvl="1"/>
            <a:r>
              <a:rPr lang="en-US" dirty="0" smtClean="0"/>
              <a:t>Commissioning is still ongoing…</a:t>
            </a:r>
          </a:p>
          <a:p>
            <a:r>
              <a:rPr lang="en-US" dirty="0" smtClean="0"/>
              <a:t>All key systems performing remarkably well – some hugely complex systems out there.</a:t>
            </a:r>
          </a:p>
          <a:p>
            <a:pPr lvl="1"/>
            <a:r>
              <a:rPr lang="en-US" dirty="0" smtClean="0"/>
              <a:t>Some commissioning still required, issues still to address</a:t>
            </a:r>
          </a:p>
          <a:p>
            <a:r>
              <a:rPr lang="en-US" dirty="0" smtClean="0"/>
              <a:t>Performance with beam (losses, lifetimes, luminosity, emittance growth etc.) is very encouraging.</a:t>
            </a:r>
          </a:p>
          <a:p>
            <a:r>
              <a:rPr lang="en-US" dirty="0" smtClean="0"/>
              <a:t>Have bedded in the nominal cycle but it remains a complex procedure with a number of critical manual actions required – mistakes </a:t>
            </a:r>
            <a:r>
              <a:rPr lang="en-US" dirty="0" smtClean="0"/>
              <a:t>still </a:t>
            </a:r>
            <a:r>
              <a:rPr lang="en-US" dirty="0" smtClean="0"/>
              <a:t>possible</a:t>
            </a:r>
            <a:endParaRPr lang="en-US" dirty="0" smtClean="0"/>
          </a:p>
          <a:p>
            <a:r>
              <a:rPr lang="en-US" dirty="0" smtClean="0"/>
              <a:t>Moving towards</a:t>
            </a:r>
            <a:r>
              <a:rPr lang="en-US" dirty="0" smtClean="0"/>
              <a:t> </a:t>
            </a:r>
            <a:r>
              <a:rPr lang="en-US" dirty="0" smtClean="0"/>
              <a:t>a MJ culture.</a:t>
            </a:r>
          </a:p>
          <a:p>
            <a:r>
              <a:rPr lang="en-US" dirty="0" smtClean="0"/>
              <a:t>Aggressive planning for the rest of 2010</a:t>
            </a:r>
          </a:p>
          <a:p>
            <a:r>
              <a:rPr lang="en-US" dirty="0" smtClean="0"/>
              <a:t>Smooth running with 10s MJ in 2011 foreseen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reached 2010 (to August)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884220" cy="547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4572000"/>
                <a:gridCol w="3321620"/>
              </a:tblGrid>
              <a:tr h="4550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Achieved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May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Increase bunch intensity to 2 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10,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Increase k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b.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Regular physics runs</a:t>
                      </a:r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May 24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13 on 13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, 8 colliding pairs per experiment.</a:t>
                      </a:r>
                      <a:endParaRPr lang="en-US" sz="1800" b="1" dirty="0">
                        <a:solidFill>
                          <a:srgbClr val="FF33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Luminosity ~ 3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29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cm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 s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-1</a:t>
                      </a:r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June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Increase bunch intensity to nominal, squeeze to 3.5m.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Machine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development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June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First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 stable beams at 7 </a:t>
                      </a:r>
                      <a:r>
                        <a:rPr lang="en-US" sz="1800" b="1" baseline="0" dirty="0" err="1" smtClean="0">
                          <a:solidFill>
                            <a:srgbClr val="FF334E"/>
                          </a:solidFill>
                        </a:rPr>
                        <a:t>TeV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, 3 on 3 nominal bunch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Luminosity ~ 5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29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cm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 s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-1</a:t>
                      </a:r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July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15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13 on 13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, 8 colliding 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pairs, 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9 10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10 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/ </a:t>
                      </a:r>
                      <a:r>
                        <a:rPr lang="en-US" sz="1800" b="1" baseline="0" dirty="0" err="1" smtClean="0">
                          <a:solidFill>
                            <a:srgbClr val="FF334E"/>
                          </a:solidFill>
                        </a:rPr>
                        <a:t>b</a:t>
                      </a:r>
                      <a:endParaRPr lang="en-US" sz="1800" b="1" dirty="0">
                        <a:solidFill>
                          <a:srgbClr val="FF33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Luminosity ~ 1.5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30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cm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 s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-1</a:t>
                      </a:r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July 30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25 on 25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, 16 colliding 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pairs, 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9 10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10 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/ </a:t>
                      </a:r>
                      <a:r>
                        <a:rPr lang="en-US" sz="1800" b="1" baseline="0" dirty="0" err="1" smtClean="0">
                          <a:solidFill>
                            <a:srgbClr val="FF334E"/>
                          </a:solidFill>
                        </a:rPr>
                        <a:t>b</a:t>
                      </a:r>
                      <a:endParaRPr lang="en-US" sz="1800" b="1" dirty="0">
                        <a:solidFill>
                          <a:srgbClr val="FF33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Luminosity ~ 3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30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cm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 s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-1</a:t>
                      </a:r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Aug 19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48 on 48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, 36 colliding pairs 1 5 and 8, 9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10 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/ </a:t>
                      </a:r>
                      <a:r>
                        <a:rPr lang="en-US" sz="1800" b="1" baseline="0" dirty="0" err="1" smtClean="0">
                          <a:solidFill>
                            <a:srgbClr val="FF334E"/>
                          </a:solidFill>
                        </a:rPr>
                        <a:t>b</a:t>
                      </a:r>
                      <a:endParaRPr lang="en-US" sz="1800" b="1" dirty="0" smtClean="0">
                        <a:solidFill>
                          <a:srgbClr val="FF33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Luminosity ~ 6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30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cm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 s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-1</a:t>
                      </a:r>
                    </a:p>
                  </a:txBody>
                  <a:tcPr/>
                </a:tc>
              </a:tr>
              <a:tr h="99277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Aug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Stable running period to consolidate operation and 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MP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50x50,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 11 10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10 </a:t>
                      </a:r>
                      <a:r>
                        <a:rPr lang="en-US" sz="1800" b="1" baseline="0" dirty="0" smtClean="0">
                          <a:solidFill>
                            <a:srgbClr val="FF334E"/>
                          </a:solidFill>
                        </a:rPr>
                        <a:t>/ </a:t>
                      </a:r>
                      <a:r>
                        <a:rPr lang="en-US" sz="1800" b="1" baseline="0" dirty="0" err="1" smtClean="0">
                          <a:solidFill>
                            <a:srgbClr val="FF334E"/>
                          </a:solidFill>
                        </a:rPr>
                        <a:t>b</a:t>
                      </a:r>
                      <a:endParaRPr lang="en-US" sz="1800" b="1" dirty="0">
                        <a:solidFill>
                          <a:srgbClr val="FF33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2-3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MJ per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beam</a:t>
                      </a:r>
                      <a:b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Luminosity ~ 1 10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31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cm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FF334E"/>
                          </a:solidFill>
                        </a:rPr>
                        <a:t> s</a:t>
                      </a:r>
                      <a:r>
                        <a:rPr lang="en-US" sz="1800" b="1" baseline="30000" dirty="0" smtClean="0">
                          <a:solidFill>
                            <a:srgbClr val="FF334E"/>
                          </a:solidFill>
                        </a:rPr>
                        <a:t>-1</a:t>
                      </a:r>
                      <a:endParaRPr lang="en-US" sz="1800" b="1" baseline="0" dirty="0" smtClean="0">
                        <a:solidFill>
                          <a:srgbClr val="FF334E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LHC Intensity limits 2010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8.9.2010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48513"/>
            <a:ext cx="5257799" cy="33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029200" y="2938046"/>
            <a:ext cx="152400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829301" y="3433347"/>
            <a:ext cx="1447796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2709446"/>
            <a:ext cx="15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0" y="4843046"/>
            <a:ext cx="5257800" cy="707886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Fix I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max</a:t>
            </a:r>
            <a:r>
              <a:rPr lang="en-US" sz="1600" b="1" dirty="0" smtClean="0">
                <a:solidFill>
                  <a:schemeClr val="bg1"/>
                </a:solidFill>
              </a:rPr>
              <a:t> to 6 10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13</a:t>
            </a:r>
            <a:r>
              <a:rPr lang="en-US" sz="1600" b="1" dirty="0" smtClean="0">
                <a:solidFill>
                  <a:schemeClr val="bg1"/>
                </a:solidFill>
              </a:rPr>
              <a:t> protons per beam at 3.5TeV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(about 20% nominal intensity)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86200" y="5589300"/>
            <a:ext cx="5257800" cy="338554"/>
          </a:xfrm>
          <a:prstGeom prst="rect">
            <a:avLst/>
          </a:prstGeom>
          <a:solidFill>
            <a:srgbClr val="FF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30MJ stored beam energy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4160" y="6165380"/>
            <a:ext cx="2985150" cy="30061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0.2%/s assumed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0" y="1484730"/>
            <a:ext cx="3810000" cy="4176580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/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/>
              <a:t>First stage to allow 40% of nominal intensity at 7TeV</a:t>
            </a:r>
          </a:p>
          <a:p>
            <a:pPr marL="800100" lvl="1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certain assumptions</a:t>
            </a:r>
          </a:p>
          <a:p>
            <a:pPr marL="12573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/>
              <a:t>LHC lifetimes and loss rates</a:t>
            </a:r>
          </a:p>
          <a:p>
            <a:pPr marL="12573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0.1%/s assumed (0.2h lifetime)</a:t>
            </a:r>
          </a:p>
          <a:p>
            <a:pPr marL="12573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/>
              <a:t>Ideal cleaning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dirty="0" smtClean="0"/>
              <a:t>Imperfections bring this down</a:t>
            </a:r>
          </a:p>
          <a:p>
            <a:pPr marL="12573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/>
              <a:t>Deformed jaws</a:t>
            </a:r>
          </a:p>
          <a:p>
            <a:pPr marL="12573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dirty="0" smtClean="0"/>
              <a:t>Tilt</a:t>
            </a:r>
            <a:r>
              <a:rPr lang="en-US" sz="1400" dirty="0" smtClean="0"/>
              <a:t> &amp; offset &amp; gap errors</a:t>
            </a:r>
          </a:p>
          <a:p>
            <a:pPr marL="12573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dirty="0" smtClean="0"/>
              <a:t>Machine</a:t>
            </a:r>
            <a:r>
              <a:rPr lang="en-US" sz="1400" dirty="0" smtClean="0"/>
              <a:t> alignment</a:t>
            </a:r>
            <a:endParaRPr lang="en-US" sz="1400" baseline="0" dirty="0" smtClean="0"/>
          </a:p>
          <a:p>
            <a:pPr marL="800100" lvl="1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 stability</a:t>
            </a:r>
          </a:p>
          <a:p>
            <a:pPr marL="12573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/>
              <a:t>Tight settings a challenge early</a:t>
            </a:r>
          </a:p>
          <a:p>
            <a:pPr marL="12573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Intermediate settings make use of aperture to relax tolerances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0" y="762000"/>
            <a:ext cx="9144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Collimation system conceived as a staged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11750"/>
          </a:xfrm>
        </p:spPr>
        <p:txBody>
          <a:bodyPr/>
          <a:lstStyle/>
          <a:p>
            <a:r>
              <a:rPr lang="en-US" dirty="0" smtClean="0"/>
              <a:t>Magnetically and optically well understood</a:t>
            </a:r>
          </a:p>
          <a:p>
            <a:pPr lvl="1"/>
            <a:r>
              <a:rPr lang="en-US" dirty="0" smtClean="0"/>
              <a:t>Excellent agreement with model and machine</a:t>
            </a:r>
          </a:p>
          <a:p>
            <a:r>
              <a:rPr lang="en-US" dirty="0" smtClean="0"/>
              <a:t>Magnetically reproducible</a:t>
            </a:r>
          </a:p>
          <a:p>
            <a:pPr lvl="1"/>
            <a:r>
              <a:rPr lang="en-US" dirty="0" smtClean="0"/>
              <a:t>Important because it means optics and thus set-up remains valid from fill to fill</a:t>
            </a:r>
          </a:p>
          <a:p>
            <a:r>
              <a:rPr lang="en-US" dirty="0" smtClean="0"/>
              <a:t>Aperture clear and as expected</a:t>
            </a:r>
          </a:p>
          <a:p>
            <a:r>
              <a:rPr lang="en-US" dirty="0" smtClean="0"/>
              <a:t>Excellent performance from instrumentation and </a:t>
            </a:r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Still ironing out features</a:t>
            </a:r>
            <a:endParaRPr lang="en-US" dirty="0" smtClean="0"/>
          </a:p>
          <a:p>
            <a:r>
              <a:rPr lang="en-US" dirty="0" smtClean="0"/>
              <a:t>Key systems performing well</a:t>
            </a:r>
          </a:p>
          <a:p>
            <a:pPr lvl="1"/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Beam dump</a:t>
            </a:r>
          </a:p>
          <a:p>
            <a:pPr lvl="1"/>
            <a:r>
              <a:rPr lang="en-US" dirty="0" smtClean="0"/>
              <a:t>Collimation</a:t>
            </a:r>
          </a:p>
          <a:p>
            <a:pPr lvl="1"/>
            <a:r>
              <a:rPr lang="en-US" dirty="0" smtClean="0"/>
              <a:t>Machine protection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recap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Routinely over-inject </a:t>
            </a:r>
            <a:r>
              <a:rPr lang="en-US" b="1" dirty="0" smtClean="0"/>
              <a:t>nominal bunch intensities</a:t>
            </a:r>
          </a:p>
          <a:p>
            <a:pPr lvl="1"/>
            <a:r>
              <a:rPr lang="en-US" dirty="0" smtClean="0"/>
              <a:t>Up to September 4 bunches per injection</a:t>
            </a:r>
          </a:p>
          <a:p>
            <a:pPr lvl="1"/>
            <a:r>
              <a:rPr lang="en-US" dirty="0" smtClean="0"/>
              <a:t>September – switch to 150 ns bunch trains </a:t>
            </a:r>
          </a:p>
          <a:p>
            <a:r>
              <a:rPr lang="en-US" dirty="0" smtClean="0"/>
              <a:t>Ramp to 3.5 TeV, squeeze, bring them into collisions and deliver stable beams. </a:t>
            </a:r>
          </a:p>
          <a:p>
            <a:r>
              <a:rPr lang="en-US" dirty="0" smtClean="0"/>
              <a:t>Keep them there</a:t>
            </a:r>
          </a:p>
          <a:p>
            <a:r>
              <a:rPr lang="en-US" dirty="0" smtClean="0"/>
              <a:t>And do it again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recap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8.9.2010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419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remarkably successful initial commissioning period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105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is still ongoing… [NB]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504070"/>
          </a:xfrm>
        </p:spPr>
        <p:txBody>
          <a:bodyPr/>
          <a:lstStyle/>
          <a:p>
            <a:r>
              <a:rPr lang="en-US" dirty="0" smtClean="0"/>
              <a:t>Stunningly 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6.9.2010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operations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1340710"/>
            <a:ext cx="6885845" cy="482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FBs in action : ramp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07.09.2010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Orbit &amp; Feedbacks - MPP review 2010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34A553-1DCE-0F41-A794-24DB1E2D8A7C}" type="slidenum">
              <a:rPr lang="en-US"/>
              <a:pPr/>
              <a:t>9</a:t>
            </a:fld>
            <a:endParaRPr lang="en-US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933450"/>
            <a:ext cx="6519862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6837363" y="1700213"/>
            <a:ext cx="2417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OFB trims (</a:t>
            </a:r>
            <a:r>
              <a:rPr lang="en-US" sz="2000">
                <a:solidFill>
                  <a:srgbClr val="0000FF"/>
                </a:solidFill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rad)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761163" y="3413125"/>
            <a:ext cx="2417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QFB trims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6726238" y="5041900"/>
            <a:ext cx="2417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Energy (TeV)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5338" y="817563"/>
            <a:ext cx="13382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Fill 1309</a:t>
            </a:r>
          </a:p>
          <a:p>
            <a:pPr>
              <a:defRPr/>
            </a:pPr>
            <a:r>
              <a:rPr lang="en-US" dirty="0">
                <a:latin typeface="+mj-lt"/>
              </a:rPr>
              <a:t>29.08.2010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41749</TotalTime>
  <Words>2588</Words>
  <Application>Microsoft Macintosh PowerPoint</Application>
  <PresentationFormat>On-screen Show (4:3)</PresentationFormat>
  <Paragraphs>667</Paragraphs>
  <Slides>50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Pixel</vt:lpstr>
      <vt:lpstr>Status of the LHC  </vt:lpstr>
      <vt:lpstr>Commissioning progress</vt:lpstr>
      <vt:lpstr>2010</vt:lpstr>
      <vt:lpstr>Milestones - 2010 </vt:lpstr>
      <vt:lpstr>Milestones reached 2010 (to August)</vt:lpstr>
      <vt:lpstr>Commissioning recap</vt:lpstr>
      <vt:lpstr>Commissioning recap</vt:lpstr>
      <vt:lpstr>Optics</vt:lpstr>
      <vt:lpstr>FBs in action : ramp</vt:lpstr>
      <vt:lpstr>OFB performance : ramp</vt:lpstr>
      <vt:lpstr>LHC and Feedbacks</vt:lpstr>
      <vt:lpstr>Transverse dampers</vt:lpstr>
      <vt:lpstr>BEAM Safety</vt:lpstr>
      <vt:lpstr>Beam Interlock System</vt:lpstr>
      <vt:lpstr>The beam dump</vt:lpstr>
      <vt:lpstr>Abort Gap</vt:lpstr>
      <vt:lpstr>Asynchronous Beam Dump </vt:lpstr>
      <vt:lpstr>Pedagogical collimation 1 </vt:lpstr>
      <vt:lpstr>Pedagogical collimation II </vt:lpstr>
      <vt:lpstr>Pedagogical collimation III </vt:lpstr>
      <vt:lpstr>Pedagogical collimation IV </vt:lpstr>
      <vt:lpstr>Pedagogical collimation V </vt:lpstr>
      <vt:lpstr>Conclusions from the pedagogical break</vt:lpstr>
      <vt:lpstr>Measured Cleaning at 3.5 TeV</vt:lpstr>
      <vt:lpstr>Qualification: Off-momentum collimation</vt:lpstr>
      <vt:lpstr>LUMINOSITY PRODUCTION</vt:lpstr>
      <vt:lpstr>Surprises</vt:lpstr>
      <vt:lpstr>Beam current during fill 25/08/2010</vt:lpstr>
      <vt:lpstr>Two weeks in August</vt:lpstr>
      <vt:lpstr>W33/34</vt:lpstr>
      <vt:lpstr>W34</vt:lpstr>
      <vt:lpstr>New Record Lumi</vt:lpstr>
      <vt:lpstr>Emittance evolution during a fill</vt:lpstr>
      <vt:lpstr>Tevatron Luminosity model on the LHC</vt:lpstr>
      <vt:lpstr>Luminosity scan</vt:lpstr>
      <vt:lpstr>2010 incoming</vt:lpstr>
      <vt:lpstr>2010 – main aims</vt:lpstr>
      <vt:lpstr>Next up - bunch trains</vt:lpstr>
      <vt:lpstr>Slide 39</vt:lpstr>
      <vt:lpstr>High intensity bunch trains</vt:lpstr>
      <vt:lpstr>Performance </vt:lpstr>
      <vt:lpstr>Schedule – rest of 2010</vt:lpstr>
      <vt:lpstr>Early Heavy Ion Run Parameters</vt:lpstr>
      <vt:lpstr>2011</vt:lpstr>
      <vt:lpstr>2011 Q1&amp;2</vt:lpstr>
      <vt:lpstr>2011 Q3&amp;4</vt:lpstr>
      <vt:lpstr>2011 – 3.5 TeV</vt:lpstr>
      <vt:lpstr>Conclusions</vt:lpstr>
      <vt:lpstr>BACKUP</vt:lpstr>
      <vt:lpstr>LHC Intensity limits 2010 2011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Mike Lamont</cp:lastModifiedBy>
  <cp:revision>1657</cp:revision>
  <dcterms:created xsi:type="dcterms:W3CDTF">2010-09-07T18:55:36Z</dcterms:created>
  <dcterms:modified xsi:type="dcterms:W3CDTF">2010-09-08T10:04:29Z</dcterms:modified>
</cp:coreProperties>
</file>