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69" r:id="rId1"/>
  </p:sldMasterIdLst>
  <p:notesMasterIdLst>
    <p:notesMasterId r:id="rId17"/>
  </p:notesMasterIdLst>
  <p:handoutMasterIdLst>
    <p:handoutMasterId r:id="rId18"/>
  </p:handoutMasterIdLst>
  <p:sldIdLst>
    <p:sldId id="796" r:id="rId2"/>
    <p:sldId id="805" r:id="rId3"/>
    <p:sldId id="802" r:id="rId4"/>
    <p:sldId id="799" r:id="rId5"/>
    <p:sldId id="811" r:id="rId6"/>
    <p:sldId id="807" r:id="rId7"/>
    <p:sldId id="803" r:id="rId8"/>
    <p:sldId id="804" r:id="rId9"/>
    <p:sldId id="806" r:id="rId10"/>
    <p:sldId id="809" r:id="rId11"/>
    <p:sldId id="810" r:id="rId12"/>
    <p:sldId id="812" r:id="rId13"/>
    <p:sldId id="798" r:id="rId14"/>
    <p:sldId id="808" r:id="rId15"/>
    <p:sldId id="800" r:id="rId16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008000"/>
    <a:srgbClr val="99FF99"/>
    <a:srgbClr val="FF0000"/>
    <a:srgbClr val="0000FF"/>
    <a:srgbClr val="FFCCCC"/>
    <a:srgbClr val="9FCAFF"/>
    <a:srgbClr val="DDDDDD"/>
    <a:srgbClr val="99FFCC"/>
    <a:srgbClr val="33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2998" autoAdjust="0"/>
    <p:restoredTop sz="94327" autoAdjust="0"/>
  </p:normalViewPr>
  <p:slideViewPr>
    <p:cSldViewPr>
      <p:cViewPr>
        <p:scale>
          <a:sx n="100" d="100"/>
          <a:sy n="100" d="100"/>
        </p:scale>
        <p:origin x="-696" y="-104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1544C-6647-7A44-A30B-40518DF4CE46}" type="datetimeFigureOut">
              <a:rPr lang="en-US" smtClean="0"/>
              <a:pPr/>
              <a:t>12/12/09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EE20-7222-3F4B-902C-214D1A5332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18-11-09</a:t>
            </a:r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LHC plans</a:t>
            </a:r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plans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18-11-09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plans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18-11-09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plans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18-11-09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plans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18-11-09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18-11-09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LHC plans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plans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C3E7D3-E8A8-4E1B-881E-DBC7929F15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18-11-09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plans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18-11-09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plans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18-11-09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plans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18-11-09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plans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18-11-09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plans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18-11-09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plans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18-11-09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plans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18-11-09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LHC plans</a:t>
            </a: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18-11-09</a:t>
            </a:r>
            <a:endParaRPr lang="en-US"/>
          </a:p>
        </p:txBody>
      </p:sp>
      <p:sp>
        <p:nvSpPr>
          <p:cNvPr id="24593" name="Line 17"/>
          <p:cNvSpPr>
            <a:spLocks noChangeShapeType="1"/>
          </p:cNvSpPr>
          <p:nvPr userDrawn="1"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94" name="Picture 18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0" y="6589712"/>
            <a:ext cx="2133600" cy="268288"/>
          </a:xfrm>
        </p:spPr>
        <p:txBody>
          <a:bodyPr/>
          <a:lstStyle/>
          <a:p>
            <a:r>
              <a:rPr lang="en-US" dirty="0" smtClean="0"/>
              <a:t>13-</a:t>
            </a:r>
            <a:r>
              <a:rPr lang="en-US" dirty="0" smtClean="0"/>
              <a:t>12-09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" y="685800"/>
            <a:ext cx="91440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-</a:t>
            </a:r>
            <a:r>
              <a:rPr lang="en-US" dirty="0" smtClean="0"/>
              <a:t>09</a:t>
            </a:r>
            <a:r>
              <a:rPr lang="en-US" dirty="0" smtClean="0"/>
              <a:t>:</a:t>
            </a:r>
            <a:r>
              <a:rPr lang="en-US" dirty="0" smtClean="0"/>
              <a:t>00:</a:t>
            </a:r>
            <a:r>
              <a:rPr lang="en-US" dirty="0" smtClean="0"/>
              <a:t> Prepared new </a:t>
            </a:r>
            <a:r>
              <a:rPr lang="en-US" dirty="0" smtClean="0"/>
              <a:t>fill</a:t>
            </a:r>
          </a:p>
          <a:p>
            <a:pPr algn="l"/>
            <a:r>
              <a:rPr lang="en-US" dirty="0" smtClean="0"/>
              <a:t>             </a:t>
            </a:r>
            <a:r>
              <a:rPr lang="en-US" dirty="0" smtClean="0"/>
              <a:t>B1</a:t>
            </a:r>
            <a:r>
              <a:rPr lang="en-US" dirty="0" smtClean="0"/>
              <a:t>: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X</a:t>
            </a:r>
            <a:r>
              <a:rPr lang="en-US" dirty="0" smtClean="0"/>
              <a:t>=0.293,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Y</a:t>
            </a:r>
            <a:r>
              <a:rPr lang="en-US" dirty="0" smtClean="0"/>
              <a:t>=0.269</a:t>
            </a:r>
            <a:r>
              <a:rPr lang="en-US" dirty="0" smtClean="0"/>
              <a:t>; lifetime = 25h </a:t>
            </a:r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B2</a:t>
            </a:r>
            <a:r>
              <a:rPr lang="en-US" dirty="0" smtClean="0"/>
              <a:t>: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X</a:t>
            </a:r>
            <a:r>
              <a:rPr lang="en-US" dirty="0" smtClean="0"/>
              <a:t>=0.297,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Y</a:t>
            </a:r>
            <a:r>
              <a:rPr lang="en-US" dirty="0" smtClean="0"/>
              <a:t>=0.267</a:t>
            </a:r>
            <a:r>
              <a:rPr lang="en-US" dirty="0" smtClean="0"/>
              <a:t>; lifetime =   5h </a:t>
            </a:r>
            <a:r>
              <a:rPr lang="en-US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Wingdings"/>
              </a:rPr>
              <a:t>✗</a:t>
            </a:r>
            <a:endParaRPr lang="en-US" dirty="0" smtClean="0"/>
          </a:p>
          <a:p>
            <a:pPr algn="l"/>
            <a:r>
              <a:rPr lang="en-US" dirty="0" smtClean="0"/>
              <a:t>	Strong 50Hz and 100hz lines on Beam1 spectrum</a:t>
            </a:r>
          </a:p>
          <a:p>
            <a:pPr algn="l"/>
            <a:r>
              <a:rPr lang="en-US" dirty="0" smtClean="0"/>
              <a:t>-</a:t>
            </a:r>
            <a:r>
              <a:rPr lang="en-US" dirty="0" smtClean="0"/>
              <a:t>13:</a:t>
            </a:r>
            <a:r>
              <a:rPr lang="en-US" dirty="0" smtClean="0"/>
              <a:t>00:</a:t>
            </a:r>
            <a:r>
              <a:rPr lang="en-US" dirty="0" smtClean="0"/>
              <a:t> </a:t>
            </a:r>
            <a:r>
              <a:rPr lang="en-US" dirty="0" smtClean="0"/>
              <a:t>Terminated fill: Beam2 intensity dropped to 1/3</a:t>
            </a:r>
            <a:r>
              <a:rPr lang="en-US" baseline="30000" dirty="0" smtClean="0"/>
              <a:t>rd</a:t>
            </a:r>
            <a:r>
              <a:rPr lang="en-US" dirty="0" smtClean="0"/>
              <a:t> (7 10</a:t>
            </a:r>
            <a:r>
              <a:rPr lang="en-US" baseline="30000" dirty="0" smtClean="0"/>
              <a:t>10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2.5 10</a:t>
            </a:r>
            <a:r>
              <a:rPr lang="en-US" baseline="30000" dirty="0" smtClean="0"/>
              <a:t>10</a:t>
            </a:r>
            <a:r>
              <a:rPr lang="en-US" dirty="0" smtClean="0"/>
              <a:t>)</a:t>
            </a:r>
            <a:endParaRPr lang="en-US" dirty="0" smtClean="0"/>
          </a:p>
          <a:p>
            <a:pPr algn="l"/>
            <a:r>
              <a:rPr lang="en-US" dirty="0" smtClean="0"/>
              <a:t>-</a:t>
            </a:r>
            <a:r>
              <a:rPr lang="en-US" dirty="0" smtClean="0"/>
              <a:t>13</a:t>
            </a:r>
            <a:r>
              <a:rPr lang="en-US" dirty="0" smtClean="0"/>
              <a:t>:30</a:t>
            </a:r>
            <a:r>
              <a:rPr lang="en-US" dirty="0" smtClean="0"/>
              <a:t>:</a:t>
            </a:r>
            <a:r>
              <a:rPr lang="en-US" dirty="0" smtClean="0"/>
              <a:t> Prepared new fill but tried to inject Beam2 first </a:t>
            </a:r>
          </a:p>
          <a:p>
            <a:pPr algn="l"/>
            <a:r>
              <a:rPr lang="en-US" dirty="0" smtClean="0">
                <a:sym typeface="Wingdings"/>
              </a:rPr>
              <a:t>	</a:t>
            </a:r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accidentally took</a:t>
            </a:r>
            <a:r>
              <a:rPr lang="en-US" dirty="0" smtClean="0"/>
              <a:t> out beam with last Beam1 injection </a:t>
            </a:r>
            <a:r>
              <a:rPr lang="en-US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Wingdings"/>
              </a:rPr>
              <a:t>✗</a:t>
            </a:r>
            <a:endParaRPr lang="en-US" dirty="0" smtClean="0"/>
          </a:p>
          <a:p>
            <a:pPr algn="l"/>
            <a:r>
              <a:rPr lang="en-US" dirty="0" smtClean="0"/>
              <a:t>-14:00: New stable beams with correct tune values: lifetimes 25h and 5h</a:t>
            </a:r>
          </a:p>
          <a:p>
            <a:pPr algn="l"/>
            <a:r>
              <a:rPr lang="en-US" dirty="0" smtClean="0"/>
              <a:t>	Transverse IP scans for CMS, </a:t>
            </a:r>
            <a:r>
              <a:rPr lang="en-US" dirty="0" err="1" smtClean="0"/>
              <a:t>LHCb</a:t>
            </a:r>
            <a:r>
              <a:rPr lang="en-US" dirty="0" smtClean="0"/>
              <a:t> and ALICE </a:t>
            </a:r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dirty="0" smtClean="0"/>
          </a:p>
          <a:p>
            <a:pPr algn="l"/>
            <a:r>
              <a:rPr lang="en-US" dirty="0" smtClean="0"/>
              <a:t>-18:30: Terminate fill when Beam2 intensity dropped </a:t>
            </a:r>
            <a:r>
              <a:rPr lang="en-US" dirty="0" smtClean="0"/>
              <a:t>to</a:t>
            </a:r>
            <a:r>
              <a:rPr lang="en-US" dirty="0" smtClean="0"/>
              <a:t> 1/3</a:t>
            </a:r>
            <a:r>
              <a:rPr lang="en-US" baseline="30000" dirty="0" smtClean="0"/>
              <a:t>rd</a:t>
            </a:r>
            <a:endParaRPr lang="en-US" dirty="0" smtClean="0"/>
          </a:p>
          <a:p>
            <a:pPr algn="l"/>
            <a:r>
              <a:rPr lang="en-US" dirty="0" smtClean="0"/>
              <a:t>	</a:t>
            </a:r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Try wire scanner with ‘stable beam mode’ on (CMS informed) </a:t>
            </a:r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</a:p>
          <a:p>
            <a:pPr algn="l"/>
            <a:r>
              <a:rPr lang="en-US" dirty="0" smtClean="0">
                <a:sym typeface="Wingdings"/>
              </a:rPr>
              <a:t>	</a:t>
            </a:r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Analyzed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-beat measurement at </a:t>
            </a:r>
            <a:r>
              <a:rPr lang="en-US" dirty="0" err="1" smtClean="0"/>
              <a:t>IPs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no preference for a beat </a:t>
            </a:r>
            <a:r>
              <a:rPr lang="en-US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Wingdings"/>
              </a:rPr>
              <a:t>✗</a:t>
            </a:r>
            <a:endParaRPr lang="en-US" dirty="0" smtClean="0">
              <a:solidFill>
                <a:srgbClr val="008000"/>
              </a:solidFill>
            </a:endParaRPr>
          </a:p>
          <a:p>
            <a:pPr algn="l"/>
            <a:r>
              <a:rPr lang="en-US" dirty="0" smtClean="0"/>
              <a:t>	</a:t>
            </a:r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Try tune adjustment (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Q</a:t>
            </a:r>
            <a:r>
              <a:rPr lang="en-US" dirty="0" smtClean="0"/>
              <a:t> 10</a:t>
            </a:r>
            <a:r>
              <a:rPr lang="en-US" baseline="30000" dirty="0" smtClean="0"/>
              <a:t>-2 </a:t>
            </a:r>
            <a:r>
              <a:rPr lang="en-US" dirty="0" smtClean="0"/>
              <a:t>with ‘stable beam mode’ off)</a:t>
            </a:r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dirty="0" smtClean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Summary of </a:t>
            </a:r>
            <a:r>
              <a:rPr lang="en-US" dirty="0" smtClean="0"/>
              <a:t>13.12.2009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dirty="0" smtClean="0"/>
              <a:t>13.12.2009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13-</a:t>
            </a:r>
            <a:r>
              <a:rPr lang="en-US" dirty="0" smtClean="0"/>
              <a:t>12-09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Summary of </a:t>
            </a:r>
            <a:r>
              <a:rPr lang="en-US" dirty="0" smtClean="0"/>
              <a:t>13.12.2009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dirty="0" smtClean="0"/>
              <a:t>13.12.2009</a:t>
            </a:r>
            <a:r>
              <a:rPr lang="en-US" dirty="0" smtClean="0"/>
              <a:t>:</a:t>
            </a:r>
            <a:r>
              <a:rPr lang="en-US" dirty="0" smtClean="0"/>
              <a:t> Last 24 hours - currents</a:t>
            </a:r>
            <a:endParaRPr lang="en-US" dirty="0"/>
          </a:p>
        </p:txBody>
      </p:sp>
      <p:pic>
        <p:nvPicPr>
          <p:cNvPr id="9" name="Picture 8" descr="2009121223275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0925"/>
            <a:ext cx="9144000" cy="4968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13-</a:t>
            </a:r>
            <a:r>
              <a:rPr lang="en-US" dirty="0" smtClean="0"/>
              <a:t>12-09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Summary of </a:t>
            </a:r>
            <a:r>
              <a:rPr lang="en-US" dirty="0" smtClean="0"/>
              <a:t>13.12.2009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dirty="0" smtClean="0"/>
              <a:t>13.12.2009</a:t>
            </a:r>
            <a:r>
              <a:rPr lang="en-US" dirty="0" smtClean="0"/>
              <a:t>:</a:t>
            </a:r>
            <a:r>
              <a:rPr lang="en-US" dirty="0" smtClean="0"/>
              <a:t> Last 24 hours – light monitor</a:t>
            </a:r>
            <a:endParaRPr lang="en-US" dirty="0"/>
          </a:p>
        </p:txBody>
      </p:sp>
      <p:pic>
        <p:nvPicPr>
          <p:cNvPr id="7" name="Picture 6" descr="200912122346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49688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682496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Horizontal beam size for Beam1 seems to shrink at beginning of fill (1</a:t>
            </a:r>
            <a:r>
              <a:rPr lang="en-US" baseline="30000" dirty="0" smtClean="0"/>
              <a:t>st</a:t>
            </a:r>
            <a:r>
              <a:rPr lang="en-US" dirty="0" smtClean="0"/>
              <a:t> hour)</a:t>
            </a:r>
          </a:p>
          <a:p>
            <a:pPr algn="l"/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scraping at collimators? Consistent with low lifetime at start of fill (ca. 1h)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13-</a:t>
            </a:r>
            <a:r>
              <a:rPr lang="en-US" dirty="0" smtClean="0"/>
              <a:t>12-09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Summary of </a:t>
            </a:r>
            <a:r>
              <a:rPr lang="en-US" dirty="0" smtClean="0"/>
              <a:t>13.12.2009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dirty="0" smtClean="0"/>
              <a:t>13.12.2009</a:t>
            </a:r>
            <a:r>
              <a:rPr lang="en-US" dirty="0" smtClean="0"/>
              <a:t>:</a:t>
            </a:r>
            <a:r>
              <a:rPr lang="en-US" dirty="0" smtClean="0"/>
              <a:t> Last 2 Fills Lifetimes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30102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Lifetimes consistently bad (ca. 1h) for first hour of fills</a:t>
            </a:r>
          </a:p>
        </p:txBody>
      </p:sp>
      <p:pic>
        <p:nvPicPr>
          <p:cNvPr id="11" name="Picture 10" descr="200912130848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5661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13-</a:t>
            </a:r>
            <a:r>
              <a:rPr lang="en-US" dirty="0" smtClean="0"/>
              <a:t>12-09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685800"/>
            <a:ext cx="8273068" cy="594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-Finish luminosity production at 450 </a:t>
            </a:r>
            <a:r>
              <a:rPr lang="en-US" dirty="0" err="1" smtClean="0"/>
              <a:t>GeV</a:t>
            </a:r>
            <a:r>
              <a:rPr lang="en-US" dirty="0" smtClean="0"/>
              <a:t>: 16 on 16 bunches?</a:t>
            </a:r>
          </a:p>
          <a:p>
            <a:pPr algn="l"/>
            <a:r>
              <a:rPr lang="en-US" dirty="0" smtClean="0">
                <a:sym typeface="Wingdings"/>
              </a:rPr>
              <a:t>-Tune adjustments Beam1?</a:t>
            </a:r>
          </a:p>
          <a:p>
            <a:pPr algn="l"/>
            <a:r>
              <a:rPr lang="en-US" dirty="0" smtClean="0"/>
              <a:t>-Turn separation bumps on IP by IP and look for effect on beam </a:t>
            </a:r>
            <a:r>
              <a:rPr lang="en-US" dirty="0" smtClean="0"/>
              <a:t>lifetime</a:t>
            </a:r>
          </a:p>
          <a:p>
            <a:pPr algn="l"/>
            <a:r>
              <a:rPr lang="en-US" dirty="0" smtClean="0"/>
              <a:t>-Inject with separation </a:t>
            </a:r>
            <a:r>
              <a:rPr lang="en-US" dirty="0" smtClean="0"/>
              <a:t>bumps on?</a:t>
            </a:r>
          </a:p>
          <a:p>
            <a:pPr algn="l"/>
            <a:r>
              <a:rPr lang="en-US" dirty="0" smtClean="0"/>
              <a:t>-Chromaticity adjustments and knob commissioning (end of fill</a:t>
            </a:r>
            <a:r>
              <a:rPr lang="en-US" dirty="0" smtClean="0"/>
              <a:t>)</a:t>
            </a:r>
          </a:p>
          <a:p>
            <a:pPr algn="l"/>
            <a:r>
              <a:rPr lang="en-US" dirty="0" smtClean="0"/>
              <a:t>-Orbit bumps at synchrotron light monitor (end of fill</a:t>
            </a:r>
            <a:r>
              <a:rPr lang="en-US" dirty="0" smtClean="0"/>
              <a:t>)</a:t>
            </a:r>
          </a:p>
          <a:p>
            <a:pPr algn="l"/>
            <a:r>
              <a:rPr lang="en-US" dirty="0" smtClean="0"/>
              <a:t>-fill with high intensity</a:t>
            </a:r>
          </a:p>
          <a:p>
            <a:pPr algn="l"/>
            <a:r>
              <a:rPr lang="en-US" dirty="0" smtClean="0"/>
              <a:t>-test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* knobs</a:t>
            </a:r>
          </a:p>
          <a:p>
            <a:pPr algn="l"/>
            <a:r>
              <a:rPr lang="en-US" dirty="0" smtClean="0"/>
              <a:t>-</a:t>
            </a:r>
            <a:r>
              <a:rPr lang="en-US" dirty="0" smtClean="0"/>
              <a:t>Ramp test: Orbit correction at end of </a:t>
            </a:r>
            <a:r>
              <a:rPr lang="en-US" dirty="0" smtClean="0"/>
              <a:t>ramp and optics verification</a:t>
            </a:r>
          </a:p>
          <a:p>
            <a:pPr algn="l"/>
            <a:r>
              <a:rPr lang="en-US" dirty="0" smtClean="0"/>
              <a:t>-</a:t>
            </a:r>
            <a:r>
              <a:rPr lang="en-US" dirty="0" smtClean="0"/>
              <a:t>MPS </a:t>
            </a:r>
            <a:r>
              <a:rPr lang="en-US" dirty="0" smtClean="0"/>
              <a:t>and beam dumping system at 1.1 </a:t>
            </a:r>
            <a:r>
              <a:rPr lang="en-US" dirty="0" err="1" smtClean="0"/>
              <a:t>TeV</a:t>
            </a:r>
            <a:r>
              <a:rPr lang="en-US" dirty="0" smtClean="0"/>
              <a:t> (end of ramp?</a:t>
            </a:r>
            <a:r>
              <a:rPr lang="en-US" dirty="0" smtClean="0"/>
              <a:t>)</a:t>
            </a:r>
            <a:endParaRPr lang="en-US" dirty="0" smtClean="0"/>
          </a:p>
          <a:p>
            <a:pPr algn="l"/>
            <a:r>
              <a:rPr lang="en-US" dirty="0" smtClean="0"/>
              <a:t>-Protection </a:t>
            </a:r>
            <a:r>
              <a:rPr lang="en-US" dirty="0" smtClean="0"/>
              <a:t>devices and collimation system setup at 1.1 </a:t>
            </a:r>
            <a:r>
              <a:rPr lang="en-US" dirty="0" err="1" smtClean="0"/>
              <a:t>TeV</a:t>
            </a:r>
            <a:endParaRPr lang="en-US" dirty="0" smtClean="0"/>
          </a:p>
          <a:p>
            <a:pPr algn="l"/>
            <a:r>
              <a:rPr lang="en-US" dirty="0" smtClean="0"/>
              <a:t>-intermediate energy dumps</a:t>
            </a:r>
          </a:p>
          <a:p>
            <a:pPr algn="l"/>
            <a:r>
              <a:rPr lang="en-US" dirty="0" smtClean="0"/>
              <a:t>-abort gap cleaner commissioning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Summary of </a:t>
            </a:r>
            <a:r>
              <a:rPr lang="en-US" dirty="0" smtClean="0"/>
              <a:t>13.12.2009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dirty="0" smtClean="0"/>
              <a:t>13.12.2009</a:t>
            </a:r>
            <a:r>
              <a:rPr lang="en-US" dirty="0" smtClean="0"/>
              <a:t>: Plan for the weekend: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13-</a:t>
            </a:r>
            <a:r>
              <a:rPr lang="en-US" dirty="0" smtClean="0"/>
              <a:t>12-09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685800"/>
            <a:ext cx="8942889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-bumps at TOTEM Roman </a:t>
            </a:r>
            <a:r>
              <a:rPr lang="en-US" dirty="0" smtClean="0"/>
              <a:t>Pots</a:t>
            </a:r>
          </a:p>
          <a:p>
            <a:pPr algn="l"/>
            <a:r>
              <a:rPr lang="en-US" dirty="0" smtClean="0"/>
              <a:t>-ATLAS aperture </a:t>
            </a:r>
            <a:r>
              <a:rPr lang="en-US" dirty="0" err="1" smtClean="0"/>
              <a:t>H</a:t>
            </a:r>
            <a:r>
              <a:rPr lang="en-US" dirty="0" smtClean="0"/>
              <a:t> re-check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Other </a:t>
            </a:r>
            <a:r>
              <a:rPr lang="en-US" dirty="0" smtClean="0"/>
              <a:t>miscellaneous work:</a:t>
            </a:r>
          </a:p>
          <a:p>
            <a:pPr lvl="3" algn="l"/>
            <a:r>
              <a:rPr lang="en-US" dirty="0" smtClean="0"/>
              <a:t>-finish circuit polarity checks</a:t>
            </a:r>
          </a:p>
          <a:p>
            <a:pPr lvl="3" algn="l"/>
            <a:r>
              <a:rPr lang="en-US" dirty="0" smtClean="0"/>
              <a:t>-finish kick response measurements</a:t>
            </a:r>
          </a:p>
          <a:p>
            <a:pPr lvl="3" algn="l"/>
            <a:r>
              <a:rPr lang="en-US" dirty="0" smtClean="0"/>
              <a:t>-orbit feedback commissioning</a:t>
            </a:r>
          </a:p>
          <a:p>
            <a:pPr lvl="3" algn="l"/>
            <a:r>
              <a:rPr lang="en-US" dirty="0" smtClean="0"/>
              <a:t>-</a:t>
            </a:r>
            <a:r>
              <a:rPr lang="en-US" dirty="0" err="1" smtClean="0"/>
              <a:t>nQPS</a:t>
            </a:r>
            <a:r>
              <a:rPr lang="en-US" dirty="0" smtClean="0"/>
              <a:t> quench threshold test with beam (bunch intensity &lt; 2 10</a:t>
            </a:r>
            <a:r>
              <a:rPr lang="en-US" baseline="30000" dirty="0" smtClean="0"/>
              <a:t>9</a:t>
            </a:r>
            <a:r>
              <a:rPr lang="en-US" dirty="0" smtClean="0"/>
              <a:t>)</a:t>
            </a:r>
          </a:p>
          <a:p>
            <a:pPr algn="l"/>
            <a:endParaRPr lang="en-US" dirty="0" smtClean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Summary of </a:t>
            </a:r>
            <a:r>
              <a:rPr lang="en-US" dirty="0" smtClean="0"/>
              <a:t>13.12.2009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dirty="0" smtClean="0"/>
              <a:t>13.12.2009</a:t>
            </a:r>
            <a:r>
              <a:rPr lang="en-US" dirty="0" smtClean="0"/>
              <a:t>: Plan for the weekend: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eslines.qspac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762000"/>
            <a:ext cx="4470400" cy="34544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13-</a:t>
            </a:r>
            <a:r>
              <a:rPr lang="en-US" dirty="0" smtClean="0"/>
              <a:t>12-09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Summary of </a:t>
            </a:r>
            <a:r>
              <a:rPr lang="en-US" dirty="0" smtClean="0"/>
              <a:t>13.12.2009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dirty="0" smtClean="0"/>
              <a:t>13.12.2009</a:t>
            </a:r>
            <a:r>
              <a:rPr lang="en-US" dirty="0" smtClean="0"/>
              <a:t>:</a:t>
            </a:r>
            <a:r>
              <a:rPr lang="en-US" dirty="0" smtClean="0"/>
              <a:t> First fill tunes</a:t>
            </a:r>
            <a:endParaRPr lang="en-US" dirty="0"/>
          </a:p>
        </p:txBody>
      </p:sp>
      <p:pic>
        <p:nvPicPr>
          <p:cNvPr id="12" name="Picture 11" descr="2009121210110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3469746"/>
            <a:ext cx="4953000" cy="3102504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838200" y="3657600"/>
            <a:ext cx="2971800" cy="2533710"/>
            <a:chOff x="838200" y="3657600"/>
            <a:chExt cx="2971800" cy="2533710"/>
          </a:xfrm>
        </p:grpSpPr>
        <p:sp>
          <p:nvSpPr>
            <p:cNvPr id="14" name="TextBox 13"/>
            <p:cNvSpPr txBox="1"/>
            <p:nvPr/>
          </p:nvSpPr>
          <p:spPr>
            <a:xfrm>
              <a:off x="838200" y="5181600"/>
              <a:ext cx="685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dirty="0" smtClean="0"/>
                <a:t>1/11</a:t>
              </a:r>
              <a:endParaRPr lang="de-DE" dirty="0"/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 rot="5400000" flipH="1" flipV="1">
              <a:off x="610394" y="4648200"/>
              <a:ext cx="1980406" cy="794"/>
            </a:xfrm>
            <a:prstGeom prst="straightConnector1">
              <a:avLst/>
            </a:prstGeom>
            <a:solidFill>
              <a:schemeClr val="accent1"/>
            </a:solidFill>
            <a:ln w="12700" cap="sq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8" name="TextBox 17"/>
            <p:cNvSpPr txBox="1"/>
            <p:nvPr/>
          </p:nvSpPr>
          <p:spPr>
            <a:xfrm>
              <a:off x="1295400" y="5791200"/>
              <a:ext cx="685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dirty="0" smtClean="0"/>
                <a:t>1/7</a:t>
              </a:r>
              <a:endParaRPr lang="de-DE" dirty="0"/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 rot="5400000" flipH="1" flipV="1">
              <a:off x="1372394" y="4418806"/>
              <a:ext cx="1524000" cy="1588"/>
            </a:xfrm>
            <a:prstGeom prst="straightConnector1">
              <a:avLst/>
            </a:prstGeom>
            <a:solidFill>
              <a:schemeClr val="accent1"/>
            </a:solidFill>
            <a:ln w="12700" cap="sq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 rot="5400000" flipH="1" flipV="1">
              <a:off x="456406" y="4418806"/>
              <a:ext cx="1524000" cy="1588"/>
            </a:xfrm>
            <a:prstGeom prst="straightConnector1">
              <a:avLst/>
            </a:prstGeom>
            <a:solidFill>
              <a:schemeClr val="accent1"/>
            </a:solidFill>
            <a:ln w="12700" cap="sq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1905000" y="5181600"/>
              <a:ext cx="1143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dirty="0" smtClean="0"/>
                <a:t>1/10</a:t>
              </a:r>
              <a:endParaRPr lang="de-DE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276600" y="4800600"/>
              <a:ext cx="53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dirty="0" smtClean="0"/>
                <a:t>1/3</a:t>
              </a:r>
              <a:endParaRPr lang="de-DE" dirty="0"/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 rot="5400000" flipH="1" flipV="1">
              <a:off x="3009900" y="4152900"/>
              <a:ext cx="990600" cy="1588"/>
            </a:xfrm>
            <a:prstGeom prst="straightConnector1">
              <a:avLst/>
            </a:prstGeom>
            <a:solidFill>
              <a:schemeClr val="accent1"/>
            </a:solidFill>
            <a:ln w="12700" cap="sq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2" name="Oval 31"/>
          <p:cNvSpPr/>
          <p:nvPr/>
        </p:nvSpPr>
        <p:spPr bwMode="auto">
          <a:xfrm flipV="1">
            <a:off x="1828800" y="3657600"/>
            <a:ext cx="152400" cy="152400"/>
          </a:xfrm>
          <a:prstGeom prst="ellipse">
            <a:avLst/>
          </a:prstGeom>
          <a:solidFill>
            <a:srgbClr val="FF0000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08695" y="990600"/>
            <a:ext cx="48541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B1</a:t>
            </a:r>
            <a:r>
              <a:rPr lang="en-US" dirty="0" smtClean="0"/>
              <a:t>: </a:t>
            </a:r>
            <a:r>
              <a:rPr lang="en-US" dirty="0" err="1" smtClean="0"/>
              <a:t>QX</a:t>
            </a:r>
            <a:r>
              <a:rPr lang="en-US" dirty="0" smtClean="0"/>
              <a:t>=0.293, </a:t>
            </a:r>
            <a:r>
              <a:rPr lang="en-US" dirty="0" err="1" smtClean="0"/>
              <a:t>QY</a:t>
            </a:r>
            <a:r>
              <a:rPr lang="en-US" dirty="0" smtClean="0"/>
              <a:t>=0.269; lifetime = 25h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B2</a:t>
            </a:r>
            <a:r>
              <a:rPr lang="en-US" dirty="0" smtClean="0"/>
              <a:t>: </a:t>
            </a:r>
            <a:r>
              <a:rPr lang="en-US" dirty="0" err="1" smtClean="0"/>
              <a:t>QX</a:t>
            </a:r>
            <a:r>
              <a:rPr lang="en-US" dirty="0" smtClean="0"/>
              <a:t>=</a:t>
            </a:r>
            <a:r>
              <a:rPr lang="en-US" dirty="0" smtClean="0"/>
              <a:t>0.315, </a:t>
            </a:r>
            <a:r>
              <a:rPr lang="en-US" dirty="0" err="1" smtClean="0"/>
              <a:t>QY</a:t>
            </a:r>
            <a:r>
              <a:rPr lang="en-US" dirty="0" smtClean="0"/>
              <a:t>=</a:t>
            </a:r>
            <a:r>
              <a:rPr lang="en-US" dirty="0" smtClean="0"/>
              <a:t>0.310; </a:t>
            </a:r>
            <a:r>
              <a:rPr lang="en-US" dirty="0" smtClean="0"/>
              <a:t>lifetime =</a:t>
            </a:r>
            <a:r>
              <a:rPr lang="en-US" dirty="0" smtClean="0"/>
              <a:t> ??</a:t>
            </a:r>
            <a:r>
              <a:rPr lang="en-US" dirty="0" err="1" smtClean="0"/>
              <a:t>h</a:t>
            </a:r>
            <a:r>
              <a:rPr lang="en-US" dirty="0" smtClean="0"/>
              <a:t> </a:t>
            </a:r>
          </a:p>
          <a:p>
            <a:pPr algn="l"/>
            <a:r>
              <a:rPr lang="en-US" dirty="0" smtClean="0"/>
              <a:t>B1: </a:t>
            </a:r>
            <a:r>
              <a:rPr lang="en-US" dirty="0" err="1" smtClean="0"/>
              <a:t>QX</a:t>
            </a:r>
            <a:r>
              <a:rPr lang="en-US" dirty="0" smtClean="0"/>
              <a:t>=</a:t>
            </a:r>
            <a:r>
              <a:rPr lang="en-US" dirty="0" smtClean="0"/>
              <a:t>0.315, </a:t>
            </a:r>
            <a:r>
              <a:rPr lang="en-US" dirty="0" err="1" smtClean="0"/>
              <a:t>QY</a:t>
            </a:r>
            <a:r>
              <a:rPr lang="en-US" dirty="0" smtClean="0"/>
              <a:t>=</a:t>
            </a:r>
            <a:r>
              <a:rPr lang="en-US" dirty="0" smtClean="0"/>
              <a:t>0.310; </a:t>
            </a:r>
            <a:r>
              <a:rPr lang="en-US" dirty="0" smtClean="0"/>
              <a:t>lifetime =</a:t>
            </a:r>
            <a:r>
              <a:rPr lang="en-US" dirty="0" smtClean="0"/>
              <a:t> ??</a:t>
            </a:r>
            <a:r>
              <a:rPr lang="en-US" dirty="0" err="1" smtClean="0"/>
              <a:t>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B2: </a:t>
            </a:r>
            <a:r>
              <a:rPr lang="en-US" dirty="0" err="1" smtClean="0"/>
              <a:t>QX</a:t>
            </a:r>
            <a:r>
              <a:rPr lang="en-US" dirty="0" smtClean="0"/>
              <a:t>=</a:t>
            </a:r>
            <a:r>
              <a:rPr lang="en-US" dirty="0" smtClean="0"/>
              <a:t>0.315, </a:t>
            </a:r>
            <a:r>
              <a:rPr lang="en-US" dirty="0" err="1" smtClean="0"/>
              <a:t>QY</a:t>
            </a:r>
            <a:r>
              <a:rPr lang="en-US" dirty="0" smtClean="0"/>
              <a:t>=</a:t>
            </a:r>
            <a:r>
              <a:rPr lang="en-US" dirty="0" smtClean="0"/>
              <a:t>0.310; </a:t>
            </a:r>
            <a:r>
              <a:rPr lang="en-US" dirty="0" smtClean="0"/>
              <a:t>lifetime =</a:t>
            </a:r>
            <a:r>
              <a:rPr lang="en-US" dirty="0" smtClean="0"/>
              <a:t> ??</a:t>
            </a:r>
            <a:r>
              <a:rPr lang="en-US" dirty="0" err="1" smtClean="0"/>
              <a:t>h</a:t>
            </a:r>
            <a:r>
              <a:rPr lang="en-US" dirty="0" smtClean="0"/>
              <a:t> </a:t>
            </a:r>
            <a:r>
              <a:rPr lang="de-DE" dirty="0" smtClean="0"/>
              <a:t>                                                                                                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13-</a:t>
            </a:r>
            <a:r>
              <a:rPr lang="en-US" dirty="0" smtClean="0"/>
              <a:t>12-09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Summary of </a:t>
            </a:r>
            <a:r>
              <a:rPr lang="en-US" dirty="0" smtClean="0"/>
              <a:t>13.12.2009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dirty="0" smtClean="0"/>
              <a:t>13.12.2009</a:t>
            </a:r>
            <a:r>
              <a:rPr lang="en-US" dirty="0" smtClean="0"/>
              <a:t>:</a:t>
            </a:r>
            <a:r>
              <a:rPr lang="en-US" dirty="0" smtClean="0"/>
              <a:t> First fill tunes</a:t>
            </a:r>
            <a:endParaRPr lang="en-US" dirty="0"/>
          </a:p>
        </p:txBody>
      </p:sp>
      <p:pic>
        <p:nvPicPr>
          <p:cNvPr id="7" name="Picture 6" descr="2009121210112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864430"/>
            <a:ext cx="4572000" cy="3764970"/>
          </a:xfrm>
          <a:prstGeom prst="rect">
            <a:avLst/>
          </a:prstGeom>
        </p:spPr>
      </p:pic>
      <p:pic>
        <p:nvPicPr>
          <p:cNvPr id="9" name="Picture 8" descr="2009121210113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086" y="2844800"/>
            <a:ext cx="4658913" cy="3784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" y="685800"/>
            <a:ext cx="8839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Strong </a:t>
            </a:r>
            <a:r>
              <a:rPr lang="en-US" dirty="0" smtClean="0"/>
              <a:t>50Hz lines in horizontal and 100 Hz lines in vertical tune of Beam1.</a:t>
            </a:r>
            <a:r>
              <a:rPr lang="en-US" dirty="0" smtClean="0"/>
              <a:t> </a:t>
            </a:r>
          </a:p>
          <a:p>
            <a:pPr algn="l"/>
            <a:r>
              <a:rPr lang="en-US" dirty="0" smtClean="0"/>
              <a:t>Not </a:t>
            </a:r>
            <a:r>
              <a:rPr lang="en-US" dirty="0" smtClean="0"/>
              <a:t>visible in Beam2. </a:t>
            </a:r>
            <a:r>
              <a:rPr lang="en-US" dirty="0" smtClean="0"/>
              <a:t>These are </a:t>
            </a:r>
            <a:r>
              <a:rPr lang="en-US" dirty="0" smtClean="0"/>
              <a:t>not synchrotron lines</a:t>
            </a:r>
            <a:r>
              <a:rPr lang="en-US" dirty="0" smtClean="0"/>
              <a:t> </a:t>
            </a:r>
          </a:p>
          <a:p>
            <a:pPr algn="l"/>
            <a:r>
              <a:rPr lang="en-US" dirty="0" smtClean="0"/>
              <a:t>(</a:t>
            </a:r>
            <a:r>
              <a:rPr lang="en-US" dirty="0" err="1" smtClean="0"/>
              <a:t>f</a:t>
            </a:r>
            <a:r>
              <a:rPr lang="en-US" baseline="-25000" dirty="0" err="1" smtClean="0"/>
              <a:t>rev</a:t>
            </a:r>
            <a:r>
              <a:rPr lang="en-US" dirty="0" smtClean="0"/>
              <a:t> = 11.2455 kHz,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sync</a:t>
            </a:r>
            <a:r>
              <a:rPr lang="en-US" dirty="0" smtClean="0"/>
              <a:t> </a:t>
            </a:r>
            <a:r>
              <a:rPr lang="en-US" dirty="0" smtClean="0"/>
              <a:t>= 63.6 Hz according to </a:t>
            </a:r>
            <a:r>
              <a:rPr lang="en-US" dirty="0" err="1" smtClean="0"/>
              <a:t>RF</a:t>
            </a:r>
            <a:r>
              <a:rPr lang="en-US" dirty="0" smtClean="0"/>
              <a:t> parameters</a:t>
            </a:r>
            <a:r>
              <a:rPr lang="en-US" dirty="0" smtClean="0"/>
              <a:t>)</a:t>
            </a:r>
          </a:p>
          <a:p>
            <a:pPr algn="l"/>
            <a:endParaRPr lang="de-DE" dirty="0" smtClean="0"/>
          </a:p>
          <a:p>
            <a:pPr algn="l"/>
            <a:r>
              <a:rPr lang="de-DE" dirty="0" smtClean="0"/>
              <a:t>Beam1:                                                   Beam2: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13-</a:t>
            </a:r>
            <a:r>
              <a:rPr lang="en-US" dirty="0" smtClean="0"/>
              <a:t>12-09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Summary of </a:t>
            </a:r>
            <a:r>
              <a:rPr lang="en-US" dirty="0" smtClean="0"/>
              <a:t>13.12.2009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dirty="0" smtClean="0"/>
              <a:t>13.12.2009</a:t>
            </a:r>
            <a:r>
              <a:rPr lang="en-US" dirty="0" smtClean="0"/>
              <a:t>:</a:t>
            </a:r>
            <a:r>
              <a:rPr lang="en-US" dirty="0" smtClean="0"/>
              <a:t> </a:t>
            </a:r>
            <a:r>
              <a:rPr lang="en-US" dirty="0" smtClean="0"/>
              <a:t>Transverse IP scans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762000"/>
            <a:ext cx="5187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CMS</a:t>
            </a:r>
            <a:r>
              <a:rPr lang="de-DE" dirty="0" smtClean="0"/>
              <a:t>:                                                   </a:t>
            </a:r>
            <a:r>
              <a:rPr lang="de-DE" dirty="0" err="1" smtClean="0"/>
              <a:t>LHCb</a:t>
            </a:r>
            <a:r>
              <a:rPr lang="de-DE" dirty="0" smtClean="0"/>
              <a:t>:</a:t>
            </a:r>
            <a:endParaRPr lang="de-DE" dirty="0"/>
          </a:p>
        </p:txBody>
      </p:sp>
      <p:pic>
        <p:nvPicPr>
          <p:cNvPr id="9" name="Picture 8" descr="scan CM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19200"/>
            <a:ext cx="5160433" cy="4038600"/>
          </a:xfrm>
          <a:prstGeom prst="rect">
            <a:avLst/>
          </a:prstGeom>
        </p:spPr>
      </p:pic>
      <p:pic>
        <p:nvPicPr>
          <p:cNvPr id="13" name="Picture 12" descr="scan lhc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219200"/>
            <a:ext cx="5181600" cy="4055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13-</a:t>
            </a:r>
            <a:r>
              <a:rPr lang="en-US" dirty="0" smtClean="0"/>
              <a:t>12-09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Summary of </a:t>
            </a:r>
            <a:r>
              <a:rPr lang="en-US" dirty="0" smtClean="0"/>
              <a:t>13.12.2009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dirty="0" smtClean="0"/>
              <a:t>13.12.2009</a:t>
            </a:r>
            <a:r>
              <a:rPr lang="en-US" dirty="0" smtClean="0"/>
              <a:t>:</a:t>
            </a:r>
            <a:r>
              <a:rPr lang="en-US" dirty="0" smtClean="0"/>
              <a:t> Parasitic Wire Scans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685800"/>
            <a:ext cx="883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 smtClean="0"/>
              <a:t>Beam2 horizontal:                                  Beam2 </a:t>
            </a:r>
            <a:r>
              <a:rPr lang="en-US" dirty="0" smtClean="0"/>
              <a:t>vertical</a:t>
            </a:r>
            <a:endParaRPr lang="en-US" dirty="0"/>
          </a:p>
        </p:txBody>
      </p:sp>
      <p:pic>
        <p:nvPicPr>
          <p:cNvPr id="12" name="Picture 11" descr="2009121218173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072" y="1143000"/>
            <a:ext cx="5362928" cy="3875088"/>
          </a:xfrm>
          <a:prstGeom prst="rect">
            <a:avLst/>
          </a:prstGeom>
        </p:spPr>
      </p:pic>
      <p:pic>
        <p:nvPicPr>
          <p:cNvPr id="11" name="Picture 10" descr="2009121218162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00"/>
            <a:ext cx="5378306" cy="3886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5105400"/>
            <a:ext cx="8839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Comparing beam size from wire with synchrotron light monitor</a:t>
            </a:r>
          </a:p>
          <a:p>
            <a:pPr algn="l"/>
            <a:r>
              <a:rPr lang="en-US" dirty="0" smtClean="0"/>
              <a:t>Wire:    </a:t>
            </a:r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r>
              <a:rPr lang="en-US" baseline="-25000" dirty="0" err="1" smtClean="0"/>
              <a:t>x</a:t>
            </a:r>
            <a:r>
              <a:rPr lang="en-US" dirty="0" smtClean="0"/>
              <a:t> = 0.98mm	</a:t>
            </a:r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r>
              <a:rPr lang="en-US" baseline="-25000" dirty="0" err="1" smtClean="0"/>
              <a:t>y</a:t>
            </a:r>
            <a:r>
              <a:rPr lang="en-US" dirty="0" smtClean="0"/>
              <a:t> = 3.0mm</a:t>
            </a:r>
            <a:br>
              <a:rPr lang="en-US" dirty="0" smtClean="0"/>
            </a:br>
            <a:r>
              <a:rPr lang="en-US" dirty="0" err="1" smtClean="0"/>
              <a:t>BSRT</a:t>
            </a:r>
            <a:r>
              <a:rPr lang="en-US" dirty="0" smtClean="0"/>
              <a:t>:  </a:t>
            </a:r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r>
              <a:rPr lang="en-US" baseline="-25000" dirty="0" err="1" smtClean="0"/>
              <a:t>x</a:t>
            </a:r>
            <a:r>
              <a:rPr lang="en-US" dirty="0" smtClean="0"/>
              <a:t> = 1.10mm, 	</a:t>
            </a:r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r>
              <a:rPr lang="en-US" baseline="-25000" dirty="0" err="1" smtClean="0"/>
              <a:t>y</a:t>
            </a:r>
            <a:r>
              <a:rPr lang="en-US" dirty="0" smtClean="0"/>
              <a:t> = 2.7mm </a:t>
            </a:r>
            <a:r>
              <a:rPr lang="en-US" dirty="0" err="1" smtClean="0">
                <a:solidFill>
                  <a:srgbClr val="FF6600"/>
                </a:solidFill>
                <a:sym typeface="Wingdings"/>
              </a:rPr>
              <a:t></a:t>
            </a:r>
            <a:r>
              <a:rPr lang="en-US" dirty="0" smtClean="0">
                <a:solidFill>
                  <a:srgbClr val="FF6600"/>
                </a:solidFill>
                <a:sym typeface="Wingdings"/>
              </a:rPr>
              <a:t> ca factor </a:t>
            </a:r>
            <a:r>
              <a:rPr lang="en-US" dirty="0" smtClean="0">
                <a:solidFill>
                  <a:srgbClr val="FF6600"/>
                </a:solidFill>
                <a:sym typeface="Wingdings"/>
              </a:rPr>
              <a:t>2 between </a:t>
            </a:r>
            <a:r>
              <a:rPr lang="en-US" dirty="0" err="1" smtClean="0">
                <a:solidFill>
                  <a:srgbClr val="FF6600"/>
                </a:solidFill>
                <a:latin typeface="Symbol" charset="2"/>
                <a:cs typeface="Symbol" charset="2"/>
              </a:rPr>
              <a:t>s</a:t>
            </a:r>
            <a:r>
              <a:rPr lang="en-US" baseline="-25000" dirty="0" err="1" smtClean="0">
                <a:solidFill>
                  <a:srgbClr val="FF6600"/>
                </a:solidFill>
              </a:rPr>
              <a:t>y</a:t>
            </a:r>
            <a:r>
              <a:rPr lang="en-US" dirty="0" smtClean="0">
                <a:solidFill>
                  <a:srgbClr val="FF6600"/>
                </a:solidFill>
              </a:rPr>
              <a:t> and </a:t>
            </a:r>
            <a:r>
              <a:rPr lang="en-US" dirty="0" err="1" smtClean="0">
                <a:solidFill>
                  <a:srgbClr val="FF6600"/>
                </a:solidFill>
                <a:latin typeface="Symbol" charset="2"/>
                <a:cs typeface="Symbol" charset="2"/>
              </a:rPr>
              <a:t>s</a:t>
            </a:r>
            <a:r>
              <a:rPr lang="en-US" baseline="-25000" dirty="0" err="1" smtClean="0">
                <a:solidFill>
                  <a:srgbClr val="FF6600"/>
                </a:solidFill>
              </a:rPr>
              <a:t>x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13-</a:t>
            </a:r>
            <a:r>
              <a:rPr lang="en-US" dirty="0" smtClean="0"/>
              <a:t>12-09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Summary of </a:t>
            </a:r>
            <a:r>
              <a:rPr lang="en-US" dirty="0" smtClean="0"/>
              <a:t>13.12.2009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dirty="0" smtClean="0"/>
              <a:t>13.12.2009</a:t>
            </a:r>
            <a:r>
              <a:rPr lang="en-US" dirty="0" smtClean="0"/>
              <a:t>:</a:t>
            </a:r>
            <a:r>
              <a:rPr lang="en-US" dirty="0" smtClean="0"/>
              <a:t> Parasitic Wire Scans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685800"/>
            <a:ext cx="883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 smtClean="0"/>
              <a:t>Beam1 horizontal:                                  Beam1 </a:t>
            </a:r>
            <a:r>
              <a:rPr lang="en-US" dirty="0" smtClean="0"/>
              <a:t>vertical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4876800"/>
            <a:ext cx="9144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Comparing horizontal and vertical beam size from wire measurements:</a:t>
            </a:r>
          </a:p>
          <a:p>
            <a:pPr algn="l"/>
            <a:r>
              <a:rPr lang="en-US" dirty="0" smtClean="0"/>
              <a:t>Wire:  </a:t>
            </a:r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r>
              <a:rPr lang="en-US" baseline="-25000" dirty="0" err="1" smtClean="0"/>
              <a:t>x</a:t>
            </a:r>
            <a:r>
              <a:rPr lang="en-US" dirty="0" smtClean="0"/>
              <a:t> = 0.82mm, 	</a:t>
            </a:r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r>
              <a:rPr lang="en-US" baseline="-25000" dirty="0" err="1" smtClean="0"/>
              <a:t>y</a:t>
            </a:r>
            <a:r>
              <a:rPr lang="en-US" dirty="0" smtClean="0"/>
              <a:t> = 1.5mm </a:t>
            </a:r>
            <a:r>
              <a:rPr lang="en-US" dirty="0" err="1" smtClean="0">
                <a:solidFill>
                  <a:srgbClr val="FF6600"/>
                </a:solidFill>
                <a:sym typeface="Wingdings"/>
              </a:rPr>
              <a:t></a:t>
            </a:r>
            <a:r>
              <a:rPr lang="en-US" dirty="0" smtClean="0">
                <a:solidFill>
                  <a:srgbClr val="FF6600"/>
                </a:solidFill>
                <a:sym typeface="Wingdings"/>
              </a:rPr>
              <a:t> also factor 2 between </a:t>
            </a:r>
            <a:r>
              <a:rPr lang="en-US" dirty="0" err="1" smtClean="0">
                <a:solidFill>
                  <a:srgbClr val="FF6600"/>
                </a:solidFill>
                <a:latin typeface="Symbol" charset="2"/>
                <a:cs typeface="Symbol" charset="2"/>
              </a:rPr>
              <a:t>s</a:t>
            </a:r>
            <a:r>
              <a:rPr lang="en-US" baseline="-25000" dirty="0" err="1" smtClean="0">
                <a:solidFill>
                  <a:srgbClr val="FF6600"/>
                </a:solidFill>
              </a:rPr>
              <a:t>y</a:t>
            </a:r>
            <a:r>
              <a:rPr lang="en-US" dirty="0" smtClean="0">
                <a:solidFill>
                  <a:srgbClr val="FF6600"/>
                </a:solidFill>
              </a:rPr>
              <a:t> and </a:t>
            </a:r>
            <a:r>
              <a:rPr lang="en-US" dirty="0" err="1" smtClean="0">
                <a:solidFill>
                  <a:srgbClr val="FF6600"/>
                </a:solidFill>
                <a:latin typeface="Symbol" charset="2"/>
                <a:cs typeface="Symbol" charset="2"/>
              </a:rPr>
              <a:t>s</a:t>
            </a:r>
            <a:r>
              <a:rPr lang="en-US" baseline="-25000" dirty="0" err="1" smtClean="0">
                <a:solidFill>
                  <a:srgbClr val="FF6600"/>
                </a:solidFill>
              </a:rPr>
              <a:t>x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</a:p>
          <a:p>
            <a:pPr algn="l"/>
            <a:r>
              <a:rPr lang="en-US" dirty="0" smtClean="0"/>
              <a:t>Have not yet measurement at beginning of fill. </a:t>
            </a:r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not yet possible to conclude</a:t>
            </a:r>
          </a:p>
          <a:p>
            <a:pPr algn="l"/>
            <a:r>
              <a:rPr lang="en-US" dirty="0" smtClean="0">
                <a:sym typeface="Wingdings"/>
              </a:rPr>
              <a:t>or exclude blow up for Beam1</a:t>
            </a:r>
            <a:endParaRPr lang="en-US" dirty="0"/>
          </a:p>
        </p:txBody>
      </p:sp>
      <p:pic>
        <p:nvPicPr>
          <p:cNvPr id="14" name="Picture 13" descr="200912121815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066800"/>
            <a:ext cx="5334000" cy="3854186"/>
          </a:xfrm>
          <a:prstGeom prst="rect">
            <a:avLst/>
          </a:prstGeom>
        </p:spPr>
      </p:pic>
      <p:pic>
        <p:nvPicPr>
          <p:cNvPr id="9" name="Picture 8" descr="2009121218134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066800"/>
            <a:ext cx="5272849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13-</a:t>
            </a:r>
            <a:r>
              <a:rPr lang="en-US" dirty="0" smtClean="0"/>
              <a:t>12-09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Summary of </a:t>
            </a:r>
            <a:r>
              <a:rPr lang="en-US" dirty="0" smtClean="0"/>
              <a:t>13.12.2009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dirty="0" smtClean="0"/>
              <a:t>13.12.2009</a:t>
            </a:r>
            <a:r>
              <a:rPr lang="en-US" dirty="0" smtClean="0"/>
              <a:t>:</a:t>
            </a:r>
            <a:r>
              <a:rPr lang="en-US" dirty="0" smtClean="0"/>
              <a:t> Measured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-functions at </a:t>
            </a:r>
            <a:r>
              <a:rPr lang="en-US" dirty="0" err="1" smtClean="0"/>
              <a:t>IPs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33400" y="1524000"/>
          <a:ext cx="8077200" cy="3539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9650"/>
                <a:gridCol w="1009650"/>
                <a:gridCol w="1009650"/>
                <a:gridCol w="1009650"/>
                <a:gridCol w="1009650"/>
                <a:gridCol w="1123950"/>
                <a:gridCol w="895350"/>
                <a:gridCol w="1009650"/>
              </a:tblGrid>
              <a:tr h="707983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IP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Beam1</a:t>
                      </a:r>
                    </a:p>
                    <a:p>
                      <a:r>
                        <a:rPr lang="de-DE" dirty="0" err="1" smtClean="0">
                          <a:latin typeface="Symbol" charset="2"/>
                          <a:cs typeface="Symbol" charset="2"/>
                        </a:rPr>
                        <a:t>b</a:t>
                      </a:r>
                      <a:r>
                        <a:rPr lang="de-DE" baseline="0" dirty="0" err="1" smtClean="0"/>
                        <a:t>x</a:t>
                      </a:r>
                      <a:r>
                        <a:rPr lang="de-DE" baseline="-25000" dirty="0" smtClean="0"/>
                        <a:t> </a:t>
                      </a:r>
                      <a:r>
                        <a:rPr lang="de-DE" baseline="0" dirty="0" smtClean="0"/>
                        <a:t>[m]</a:t>
                      </a:r>
                      <a:endParaRPr lang="de-D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Beam1</a:t>
                      </a:r>
                    </a:p>
                    <a:p>
                      <a:r>
                        <a:rPr lang="de-DE" dirty="0" err="1" smtClean="0">
                          <a:latin typeface="Symbol" charset="2"/>
                          <a:cs typeface="Symbol" charset="2"/>
                        </a:rPr>
                        <a:t>b</a:t>
                      </a:r>
                      <a:r>
                        <a:rPr lang="de-DE" baseline="-25000" dirty="0" err="1" smtClean="0"/>
                        <a:t>y</a:t>
                      </a:r>
                      <a:r>
                        <a:rPr lang="de-DE" dirty="0" smtClean="0"/>
                        <a:t> </a:t>
                      </a:r>
                      <a:r>
                        <a:rPr lang="de-DE" baseline="0" dirty="0" smtClean="0"/>
                        <a:t>[m]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Beam2</a:t>
                      </a:r>
                    </a:p>
                    <a:p>
                      <a:r>
                        <a:rPr lang="de-DE" dirty="0" err="1" smtClean="0">
                          <a:latin typeface="Symbol" charset="2"/>
                          <a:cs typeface="Symbol" charset="2"/>
                        </a:rPr>
                        <a:t>b</a:t>
                      </a:r>
                      <a:r>
                        <a:rPr lang="de-DE" baseline="-25000" dirty="0" err="1" smtClean="0"/>
                        <a:t>x</a:t>
                      </a:r>
                      <a:r>
                        <a:rPr lang="de-DE" dirty="0" smtClean="0"/>
                        <a:t> </a:t>
                      </a:r>
                      <a:r>
                        <a:rPr lang="de-DE" baseline="0" dirty="0" smtClean="0"/>
                        <a:t>[m]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Beam2</a:t>
                      </a:r>
                    </a:p>
                    <a:p>
                      <a:r>
                        <a:rPr lang="de-DE" dirty="0" err="1" smtClean="0">
                          <a:latin typeface="Symbol" charset="2"/>
                          <a:cs typeface="Symbol" charset="2"/>
                        </a:rPr>
                        <a:t>b</a:t>
                      </a:r>
                      <a:r>
                        <a:rPr lang="de-DE" baseline="-25000" dirty="0" err="1" smtClean="0"/>
                        <a:t>y</a:t>
                      </a:r>
                      <a:r>
                        <a:rPr lang="de-DE" dirty="0" smtClean="0"/>
                        <a:t> </a:t>
                      </a:r>
                      <a:r>
                        <a:rPr lang="de-DE" baseline="0" dirty="0" smtClean="0"/>
                        <a:t>[m]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nominal</a:t>
                      </a:r>
                    </a:p>
                    <a:p>
                      <a:r>
                        <a:rPr lang="de-DE" baseline="0" dirty="0" smtClean="0"/>
                        <a:t>[m]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Ratio</a:t>
                      </a:r>
                    </a:p>
                    <a:p>
                      <a:r>
                        <a:rPr lang="de-DE" dirty="0" err="1" smtClean="0">
                          <a:latin typeface="Symbol" charset="2"/>
                          <a:cs typeface="Symbol" charset="2"/>
                        </a:rPr>
                        <a:t>s</a:t>
                      </a:r>
                      <a:r>
                        <a:rPr lang="de-DE" baseline="-25000" dirty="0" err="1" smtClean="0"/>
                        <a:t>x</a:t>
                      </a:r>
                      <a:endParaRPr lang="de-DE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Ratio </a:t>
                      </a:r>
                    </a:p>
                    <a:p>
                      <a:r>
                        <a:rPr lang="de-DE" dirty="0" err="1" smtClean="0">
                          <a:latin typeface="Symbol" charset="2"/>
                          <a:cs typeface="Symbol" charset="2"/>
                        </a:rPr>
                        <a:t>s</a:t>
                      </a:r>
                      <a:r>
                        <a:rPr lang="de-DE" baseline="-25000" dirty="0" err="1" smtClean="0"/>
                        <a:t>y</a:t>
                      </a:r>
                      <a:endParaRPr lang="de-DE" baseline="-25000" dirty="0"/>
                    </a:p>
                  </a:txBody>
                  <a:tcPr/>
                </a:tc>
              </a:tr>
              <a:tr h="707983">
                <a:tc>
                  <a:txBody>
                    <a:bodyPr/>
                    <a:lstStyle/>
                    <a:p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12.7 ± 2.5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13 ± 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9 ± 1.5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16 ± 0.5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11 / 11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00FF"/>
                          </a:solidFill>
                        </a:rPr>
                        <a:t>1.2</a:t>
                      </a:r>
                      <a:endParaRPr lang="de-DE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0.9</a:t>
                      </a:r>
                      <a:endParaRPr lang="de-DE" dirty="0"/>
                    </a:p>
                  </a:txBody>
                  <a:tcPr/>
                </a:tc>
              </a:tr>
              <a:tr h="707983">
                <a:tc>
                  <a:txBody>
                    <a:bodyPr/>
                    <a:lstStyle/>
                    <a:p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8.3 ± 0.1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8.8 ± 0.5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12 ± 1.5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13 ± 20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 / 10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0.83</a:t>
                      </a:r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0.82</a:t>
                      </a:r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07983">
                <a:tc>
                  <a:txBody>
                    <a:bodyPr/>
                    <a:lstStyle/>
                    <a:p>
                      <a:r>
                        <a:rPr lang="de-DE" dirty="0" smtClean="0"/>
                        <a:t>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16 ± 0.5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12.7 ± 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13 ± 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9.6 ± 1.5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11 / 11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1.1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1.15</a:t>
                      </a:r>
                      <a:endParaRPr lang="de-DE" dirty="0"/>
                    </a:p>
                  </a:txBody>
                  <a:tcPr/>
                </a:tc>
              </a:tr>
              <a:tr h="707983">
                <a:tc>
                  <a:txBody>
                    <a:bodyPr/>
                    <a:lstStyle/>
                    <a:p>
                      <a:r>
                        <a:rPr lang="de-DE" dirty="0" smtClean="0"/>
                        <a:t>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11.3 ± 19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12.3 ± 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9.5 ± 2.5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7.8 ± 0.5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 / 10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1.1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00FF"/>
                          </a:solidFill>
                        </a:rPr>
                        <a:t>1.25</a:t>
                      </a:r>
                      <a:endParaRPr lang="de-DE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eslines.qspac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600" y="685800"/>
            <a:ext cx="4470400" cy="34544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13-</a:t>
            </a:r>
            <a:r>
              <a:rPr lang="en-US" dirty="0" smtClean="0"/>
              <a:t>12-09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Summary of </a:t>
            </a:r>
            <a:r>
              <a:rPr lang="en-US" dirty="0" smtClean="0"/>
              <a:t>13.12.2009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dirty="0" smtClean="0"/>
              <a:t>13.12.2009</a:t>
            </a:r>
            <a:r>
              <a:rPr lang="en-US" dirty="0" smtClean="0"/>
              <a:t>:</a:t>
            </a:r>
            <a:r>
              <a:rPr lang="en-US" dirty="0" smtClean="0"/>
              <a:t> </a:t>
            </a:r>
            <a:r>
              <a:rPr lang="en-US" dirty="0" smtClean="0"/>
              <a:t>Tune Adjustments for Beam2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990600"/>
            <a:ext cx="525633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B1</a:t>
            </a:r>
            <a:r>
              <a:rPr lang="en-US" dirty="0" smtClean="0"/>
              <a:t>: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x</a:t>
            </a:r>
            <a:r>
              <a:rPr lang="en-US" dirty="0" smtClean="0"/>
              <a:t> = 0.293</a:t>
            </a:r>
            <a:r>
              <a:rPr lang="en-US" dirty="0" smtClean="0"/>
              <a:t>,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y</a:t>
            </a:r>
            <a:r>
              <a:rPr lang="en-US" dirty="0" smtClean="0"/>
              <a:t> = 0.269</a:t>
            </a:r>
            <a:r>
              <a:rPr lang="en-US" dirty="0" smtClean="0"/>
              <a:t>; lifetime = </a:t>
            </a:r>
            <a:r>
              <a:rPr lang="en-US" dirty="0" smtClean="0"/>
              <a:t>26h</a:t>
            </a:r>
            <a:br>
              <a:rPr lang="en-US" dirty="0" smtClean="0"/>
            </a:br>
            <a:r>
              <a:rPr lang="en-US" dirty="0" smtClean="0"/>
              <a:t>B2</a:t>
            </a:r>
            <a:r>
              <a:rPr lang="en-US" dirty="0" smtClean="0"/>
              <a:t>: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x</a:t>
            </a:r>
            <a:r>
              <a:rPr lang="en-US" dirty="0" smtClean="0"/>
              <a:t> = 0.297</a:t>
            </a:r>
            <a:r>
              <a:rPr lang="en-US" dirty="0" smtClean="0"/>
              <a:t>,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y</a:t>
            </a:r>
            <a:r>
              <a:rPr lang="en-US" dirty="0" smtClean="0"/>
              <a:t> = 0.267</a:t>
            </a:r>
            <a:r>
              <a:rPr lang="en-US" dirty="0" smtClean="0"/>
              <a:t>; lifetime =   </a:t>
            </a:r>
            <a:r>
              <a:rPr lang="en-US" dirty="0" smtClean="0"/>
              <a:t>5h </a:t>
            </a:r>
          </a:p>
          <a:p>
            <a:pPr algn="l"/>
            <a:r>
              <a:rPr lang="en-US" dirty="0" smtClean="0"/>
              <a:t>B1: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x</a:t>
            </a:r>
            <a:r>
              <a:rPr lang="en-US" dirty="0" smtClean="0"/>
              <a:t> = 0.293</a:t>
            </a:r>
            <a:r>
              <a:rPr lang="en-US" dirty="0" smtClean="0"/>
              <a:t>,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y</a:t>
            </a:r>
            <a:r>
              <a:rPr lang="en-US" dirty="0" smtClean="0"/>
              <a:t> = 0.269</a:t>
            </a:r>
            <a:r>
              <a:rPr lang="en-US" dirty="0" smtClean="0"/>
              <a:t>; lifetime =</a:t>
            </a:r>
            <a:r>
              <a:rPr lang="en-US" dirty="0" smtClean="0"/>
              <a:t>  25h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B2: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x</a:t>
            </a:r>
            <a:r>
              <a:rPr lang="en-US" dirty="0" smtClean="0"/>
              <a:t> = 0.312,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y</a:t>
            </a:r>
            <a:r>
              <a:rPr lang="en-US" dirty="0" smtClean="0"/>
              <a:t> = 0.305; </a:t>
            </a:r>
            <a:r>
              <a:rPr lang="en-US" dirty="0" smtClean="0"/>
              <a:t>lifetime = </a:t>
            </a:r>
            <a:r>
              <a:rPr lang="en-US" dirty="0" smtClean="0"/>
              <a:t> 12h </a:t>
            </a:r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r>
              <a:rPr lang="de-DE" dirty="0" smtClean="0"/>
              <a:t>                                                                                                </a:t>
            </a:r>
            <a:endParaRPr lang="de-DE" dirty="0"/>
          </a:p>
        </p:txBody>
      </p:sp>
      <p:pic>
        <p:nvPicPr>
          <p:cNvPr id="11" name="Picture 10" descr="2009121210104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50" y="2971800"/>
            <a:ext cx="4271650" cy="30480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486400" y="3638490"/>
            <a:ext cx="2971800" cy="2533710"/>
            <a:chOff x="838200" y="3657600"/>
            <a:chExt cx="2971800" cy="2533710"/>
          </a:xfrm>
        </p:grpSpPr>
        <p:sp>
          <p:nvSpPr>
            <p:cNvPr id="14" name="TextBox 13"/>
            <p:cNvSpPr txBox="1"/>
            <p:nvPr/>
          </p:nvSpPr>
          <p:spPr>
            <a:xfrm>
              <a:off x="838200" y="5181600"/>
              <a:ext cx="685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dirty="0" smtClean="0"/>
                <a:t>1/11</a:t>
              </a:r>
              <a:endParaRPr lang="de-DE" dirty="0"/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rot="5400000" flipH="1" flipV="1">
              <a:off x="610394" y="4648200"/>
              <a:ext cx="1980406" cy="794"/>
            </a:xfrm>
            <a:prstGeom prst="straightConnector1">
              <a:avLst/>
            </a:prstGeom>
            <a:solidFill>
              <a:schemeClr val="accent1"/>
            </a:solidFill>
            <a:ln w="12700" cap="sq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1295400" y="5791200"/>
              <a:ext cx="685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dirty="0" smtClean="0"/>
                <a:t>1/7</a:t>
              </a:r>
              <a:endParaRPr lang="de-DE" dirty="0"/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rot="5400000" flipH="1" flipV="1">
              <a:off x="1372394" y="4418806"/>
              <a:ext cx="1524000" cy="1588"/>
            </a:xfrm>
            <a:prstGeom prst="straightConnector1">
              <a:avLst/>
            </a:prstGeom>
            <a:solidFill>
              <a:schemeClr val="accent1"/>
            </a:solidFill>
            <a:ln w="12700" cap="sq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 rot="5400000" flipH="1" flipV="1">
              <a:off x="456406" y="4418806"/>
              <a:ext cx="1524000" cy="1588"/>
            </a:xfrm>
            <a:prstGeom prst="straightConnector1">
              <a:avLst/>
            </a:prstGeom>
            <a:solidFill>
              <a:schemeClr val="accent1"/>
            </a:solidFill>
            <a:ln w="12700" cap="sq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1905000" y="5181600"/>
              <a:ext cx="1143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dirty="0" smtClean="0"/>
                <a:t>1/10</a:t>
              </a:r>
              <a:endParaRPr lang="de-DE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76600" y="4800600"/>
              <a:ext cx="53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dirty="0" smtClean="0"/>
                <a:t>1/3</a:t>
              </a:r>
              <a:endParaRPr lang="de-DE" dirty="0"/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 rot="5400000" flipH="1" flipV="1">
              <a:off x="3009900" y="4152900"/>
              <a:ext cx="990600" cy="1588"/>
            </a:xfrm>
            <a:prstGeom prst="straightConnector1">
              <a:avLst/>
            </a:prstGeom>
            <a:solidFill>
              <a:schemeClr val="accent1"/>
            </a:solidFill>
            <a:ln w="12700" cap="sq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2" name="Oval 21"/>
          <p:cNvSpPr/>
          <p:nvPr/>
        </p:nvSpPr>
        <p:spPr bwMode="auto">
          <a:xfrm flipV="1">
            <a:off x="6477000" y="3486090"/>
            <a:ext cx="152400" cy="152400"/>
          </a:xfrm>
          <a:prstGeom prst="ellipse">
            <a:avLst/>
          </a:prstGeom>
          <a:solidFill>
            <a:srgbClr val="0000FF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 flipV="1">
            <a:off x="7162800" y="2438400"/>
            <a:ext cx="152400" cy="152400"/>
          </a:xfrm>
          <a:prstGeom prst="ellipse">
            <a:avLst/>
          </a:prstGeom>
          <a:solidFill>
            <a:srgbClr val="0000FF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13-</a:t>
            </a:r>
            <a:r>
              <a:rPr lang="en-US" dirty="0" smtClean="0"/>
              <a:t>12-09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Summary of </a:t>
            </a:r>
            <a:r>
              <a:rPr lang="en-US" dirty="0" smtClean="0"/>
              <a:t>13.12.2009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dirty="0" smtClean="0"/>
              <a:t>13.12.2009</a:t>
            </a:r>
            <a:r>
              <a:rPr lang="en-US" dirty="0" smtClean="0"/>
              <a:t>:</a:t>
            </a:r>
            <a:r>
              <a:rPr lang="en-US" dirty="0" smtClean="0"/>
              <a:t> New Tunes for Beam2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990600"/>
            <a:ext cx="5028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B2</a:t>
            </a:r>
            <a:r>
              <a:rPr lang="en-US" dirty="0" smtClean="0"/>
              <a:t>: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X</a:t>
            </a:r>
            <a:r>
              <a:rPr lang="en-US" dirty="0" smtClean="0"/>
              <a:t>=</a:t>
            </a:r>
            <a:r>
              <a:rPr lang="en-US" dirty="0" smtClean="0"/>
              <a:t>0.312,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Y</a:t>
            </a:r>
            <a:r>
              <a:rPr lang="en-US" dirty="0" smtClean="0"/>
              <a:t>=</a:t>
            </a:r>
            <a:r>
              <a:rPr lang="en-US" dirty="0" smtClean="0"/>
              <a:t>0.305; </a:t>
            </a:r>
            <a:r>
              <a:rPr lang="en-US" dirty="0" smtClean="0"/>
              <a:t>lifetime = </a:t>
            </a:r>
            <a:r>
              <a:rPr lang="en-US" dirty="0" smtClean="0"/>
              <a:t> 12h </a:t>
            </a:r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r>
              <a:rPr lang="de-DE" dirty="0" smtClean="0"/>
              <a:t>                                                                                                 </a:t>
            </a:r>
            <a:endParaRPr lang="de-DE" dirty="0"/>
          </a:p>
        </p:txBody>
      </p:sp>
      <p:pic>
        <p:nvPicPr>
          <p:cNvPr id="23" name="Picture 22" descr="2009121219003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3890698" cy="3238500"/>
          </a:xfrm>
          <a:prstGeom prst="rect">
            <a:avLst/>
          </a:prstGeom>
        </p:spPr>
      </p:pic>
      <p:pic>
        <p:nvPicPr>
          <p:cNvPr id="26" name="Picture 25" descr="2009121219084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056" y="2057400"/>
            <a:ext cx="5199944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0" y="6589712"/>
            <a:ext cx="2133600" cy="268288"/>
          </a:xfrm>
        </p:spPr>
        <p:txBody>
          <a:bodyPr/>
          <a:lstStyle/>
          <a:p>
            <a:r>
              <a:rPr lang="en-US" dirty="0" smtClean="0"/>
              <a:t>13-</a:t>
            </a:r>
            <a:r>
              <a:rPr lang="en-US" dirty="0" smtClean="0"/>
              <a:t>12-09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85800"/>
            <a:ext cx="8109762" cy="4862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-</a:t>
            </a:r>
            <a:r>
              <a:rPr lang="en-US" dirty="0" smtClean="0"/>
              <a:t>1</a:t>
            </a:r>
            <a:r>
              <a:rPr lang="en-US" dirty="0" smtClean="0"/>
              <a:t>9</a:t>
            </a:r>
            <a:r>
              <a:rPr lang="en-US" dirty="0" smtClean="0"/>
              <a:t>:</a:t>
            </a:r>
            <a:r>
              <a:rPr lang="en-US" dirty="0" smtClean="0"/>
              <a:t>0</a:t>
            </a:r>
            <a:r>
              <a:rPr lang="en-US" dirty="0" smtClean="0"/>
              <a:t>0</a:t>
            </a:r>
            <a:r>
              <a:rPr lang="en-US" dirty="0" smtClean="0"/>
              <a:t>: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D</a:t>
            </a:r>
            <a:r>
              <a:rPr lang="en-US" dirty="0" smtClean="0">
                <a:sym typeface="Wingdings"/>
              </a:rPr>
              <a:t>umped </a:t>
            </a:r>
            <a:r>
              <a:rPr lang="en-US" dirty="0" smtClean="0">
                <a:sym typeface="Wingdings"/>
              </a:rPr>
              <a:t>Beam1 before </a:t>
            </a:r>
            <a:r>
              <a:rPr lang="en-US" dirty="0" smtClean="0">
                <a:sym typeface="Wingdings"/>
              </a:rPr>
              <a:t>Beam2 </a:t>
            </a:r>
            <a:r>
              <a:rPr lang="en-US" dirty="0" err="1" smtClean="0">
                <a:solidFill>
                  <a:srgbClr val="FF6600"/>
                </a:solidFill>
                <a:sym typeface="Wingdings"/>
              </a:rPr>
              <a:t></a:t>
            </a:r>
            <a:r>
              <a:rPr lang="en-US" dirty="0" smtClean="0">
                <a:solidFill>
                  <a:srgbClr val="FF6600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FF6600"/>
                </a:solidFill>
                <a:sym typeface="Wingdings"/>
              </a:rPr>
              <a:t>no effect on Beam2 lifetime </a:t>
            </a:r>
            <a:endParaRPr lang="en-US" dirty="0" smtClean="0">
              <a:solidFill>
                <a:srgbClr val="FF6600"/>
              </a:solidFill>
            </a:endParaRPr>
          </a:p>
          <a:p>
            <a:pPr algn="l"/>
            <a:r>
              <a:rPr lang="en-US" dirty="0" smtClean="0"/>
              <a:t>-19:30: </a:t>
            </a:r>
            <a:r>
              <a:rPr lang="en-US" dirty="0" smtClean="0"/>
              <a:t>N</a:t>
            </a:r>
            <a:r>
              <a:rPr lang="en-US" dirty="0" smtClean="0"/>
              <a:t>ew </a:t>
            </a:r>
            <a:r>
              <a:rPr lang="en-US" dirty="0" smtClean="0"/>
              <a:t>fill new tunes for Beam2:</a:t>
            </a:r>
          </a:p>
          <a:p>
            <a:pPr algn="l"/>
            <a:r>
              <a:rPr lang="en-US" dirty="0" smtClean="0"/>
              <a:t>             </a:t>
            </a:r>
            <a:r>
              <a:rPr lang="en-US" dirty="0" smtClean="0"/>
              <a:t>B1</a:t>
            </a:r>
            <a:r>
              <a:rPr lang="en-US" dirty="0" smtClean="0"/>
              <a:t>: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x</a:t>
            </a:r>
            <a:r>
              <a:rPr lang="en-US" dirty="0" smtClean="0"/>
              <a:t> = 0.291,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y</a:t>
            </a:r>
            <a:r>
              <a:rPr lang="en-US" baseline="-25000" dirty="0" smtClean="0"/>
              <a:t> </a:t>
            </a:r>
            <a:r>
              <a:rPr lang="en-US" dirty="0" smtClean="0"/>
              <a:t>=0.268; lifetime ≈ 10 </a:t>
            </a:r>
            <a:r>
              <a:rPr lang="en-US" dirty="0" err="1" smtClean="0"/>
              <a:t>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B2</a:t>
            </a:r>
            <a:r>
              <a:rPr lang="en-US" dirty="0" smtClean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x</a:t>
            </a:r>
            <a:r>
              <a:rPr lang="en-US" dirty="0" smtClean="0"/>
              <a:t> = 0.311,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y</a:t>
            </a:r>
            <a:r>
              <a:rPr lang="en-US" baseline="-25000" dirty="0" smtClean="0"/>
              <a:t> </a:t>
            </a:r>
            <a:r>
              <a:rPr lang="en-US" dirty="0" smtClean="0"/>
              <a:t>=0.305; lifetime ≈ 10 </a:t>
            </a:r>
            <a:r>
              <a:rPr lang="en-US" dirty="0" err="1" smtClean="0"/>
              <a:t>h</a:t>
            </a:r>
            <a:r>
              <a:rPr lang="en-US" dirty="0" smtClean="0"/>
              <a:t> </a:t>
            </a:r>
          </a:p>
          <a:p>
            <a:pPr algn="l"/>
            <a:r>
              <a:rPr lang="en-US" dirty="0" smtClean="0"/>
              <a:t>-22:50: Beam lost due to </a:t>
            </a:r>
            <a:r>
              <a:rPr lang="en-US" dirty="0" err="1" smtClean="0"/>
              <a:t>cryo</a:t>
            </a:r>
            <a:r>
              <a:rPr lang="en-US" dirty="0" smtClean="0"/>
              <a:t> problem in S12</a:t>
            </a:r>
          </a:p>
          <a:p>
            <a:pPr algn="l"/>
            <a:r>
              <a:rPr lang="en-US" dirty="0" smtClean="0"/>
              <a:t>             Cold compressor off in sector 12	</a:t>
            </a:r>
          </a:p>
          <a:p>
            <a:pPr algn="l"/>
            <a:r>
              <a:rPr lang="en-US" dirty="0" smtClean="0"/>
              <a:t>	estimated time for recovery: 12 hours </a:t>
            </a:r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10am Sunday</a:t>
            </a:r>
          </a:p>
          <a:p>
            <a:pPr algn="l"/>
            <a:r>
              <a:rPr lang="en-US" dirty="0" smtClean="0">
                <a:sym typeface="Wingdings"/>
              </a:rPr>
              <a:t>	</a:t>
            </a:r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access ALICE</a:t>
            </a:r>
          </a:p>
          <a:p>
            <a:pPr algn="l"/>
            <a:r>
              <a:rPr lang="en-US" dirty="0" smtClean="0">
                <a:sym typeface="Wingdings"/>
              </a:rPr>
              <a:t>	</a:t>
            </a:r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RQ6.L6B1/2 tripped during switch on to </a:t>
            </a:r>
            <a:r>
              <a:rPr lang="en-US" dirty="0" smtClean="0"/>
              <a:t>STANDBY</a:t>
            </a:r>
          </a:p>
          <a:p>
            <a:pPr algn="l"/>
            <a:r>
              <a:rPr lang="en-US" dirty="0" smtClean="0"/>
              <a:t>-07:00: </a:t>
            </a:r>
            <a:r>
              <a:rPr lang="en-US" dirty="0" err="1" smtClean="0"/>
              <a:t>Cryo</a:t>
            </a:r>
            <a:r>
              <a:rPr lang="en-US" dirty="0" smtClean="0"/>
              <a:t> conditions OK preparing pre-cycle for S12 </a:t>
            </a:r>
          </a:p>
          <a:p>
            <a:pPr algn="l"/>
            <a:r>
              <a:rPr lang="en-US" dirty="0" smtClean="0"/>
              <a:t>	</a:t>
            </a:r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problems related to </a:t>
            </a:r>
            <a:r>
              <a:rPr lang="en-US" dirty="0" err="1" smtClean="0">
                <a:sym typeface="Wingdings"/>
              </a:rPr>
              <a:t>QPS</a:t>
            </a:r>
            <a:endParaRPr lang="en-US" dirty="0" smtClean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Summary of </a:t>
            </a:r>
            <a:r>
              <a:rPr lang="en-US" dirty="0" smtClean="0"/>
              <a:t>13.12.2009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dirty="0" smtClean="0"/>
              <a:t>13.12.2009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36578</TotalTime>
  <Words>1129</Words>
  <Application>Microsoft Macintosh PowerPoint</Application>
  <PresentationFormat>On-screen Show (4:3)</PresentationFormat>
  <Paragraphs>165</Paragraphs>
  <Slides>15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Pixel</vt:lpstr>
      <vt:lpstr>13.12.2009</vt:lpstr>
      <vt:lpstr>13.12.2009: First fill tunes</vt:lpstr>
      <vt:lpstr>13.12.2009: Transverse IP scans</vt:lpstr>
      <vt:lpstr>13.12.2009: Parasitic Wire Scans</vt:lpstr>
      <vt:lpstr>13.12.2009: Parasitic Wire Scans</vt:lpstr>
      <vt:lpstr>13.12.2009: Measured b-functions at IPs</vt:lpstr>
      <vt:lpstr>13.12.2009: Tune Adjustments for Beam2</vt:lpstr>
      <vt:lpstr>13.12.2009: New Tunes for Beam2</vt:lpstr>
      <vt:lpstr>13.12.2009</vt:lpstr>
      <vt:lpstr>13.12.2009: Last 24 hours - currents</vt:lpstr>
      <vt:lpstr>13.12.2009: Last 24 hours – light monitor</vt:lpstr>
      <vt:lpstr>13.12.2009: Last 2 Fills Lifetimes</vt:lpstr>
      <vt:lpstr>13.12.2009: Plan for the weekend:</vt:lpstr>
      <vt:lpstr>13.12.2009: Plan for the weekend:</vt:lpstr>
      <vt:lpstr>13.12.2009: First fill tunes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Oliver Bruning</cp:lastModifiedBy>
  <cp:revision>1531</cp:revision>
  <cp:lastPrinted>2009-11-18T21:56:36Z</cp:lastPrinted>
  <dcterms:created xsi:type="dcterms:W3CDTF">2009-12-12T08:20:16Z</dcterms:created>
  <dcterms:modified xsi:type="dcterms:W3CDTF">2009-12-13T07:50:04Z</dcterms:modified>
</cp:coreProperties>
</file>