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796" r:id="rId2"/>
    <p:sldId id="823" r:id="rId3"/>
    <p:sldId id="804" r:id="rId4"/>
    <p:sldId id="809" r:id="rId5"/>
    <p:sldId id="801" r:id="rId6"/>
    <p:sldId id="802" r:id="rId7"/>
    <p:sldId id="814" r:id="rId8"/>
    <p:sldId id="805" r:id="rId9"/>
    <p:sldId id="808" r:id="rId10"/>
    <p:sldId id="811" r:id="rId11"/>
    <p:sldId id="806" r:id="rId12"/>
    <p:sldId id="813" r:id="rId13"/>
    <p:sldId id="803" r:id="rId14"/>
    <p:sldId id="810" r:id="rId15"/>
    <p:sldId id="815" r:id="rId16"/>
    <p:sldId id="800" r:id="rId17"/>
    <p:sldId id="816" r:id="rId18"/>
    <p:sldId id="812" r:id="rId19"/>
    <p:sldId id="817" r:id="rId20"/>
    <p:sldId id="818" r:id="rId21"/>
    <p:sldId id="819" r:id="rId22"/>
    <p:sldId id="820" r:id="rId23"/>
    <p:sldId id="821" r:id="rId24"/>
    <p:sldId id="822" r:id="rId25"/>
    <p:sldId id="798" r:id="rId2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00"/>
    <a:srgbClr val="99FF99"/>
    <a:srgbClr val="FF0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998" autoAdjust="0"/>
    <p:restoredTop sz="95262" autoAdjust="0"/>
  </p:normalViewPr>
  <p:slideViewPr>
    <p:cSldViewPr>
      <p:cViewPr>
        <p:scale>
          <a:sx n="100" d="100"/>
          <a:sy n="100" d="100"/>
        </p:scale>
        <p:origin x="-696" y="-19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18-11-09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813911"/>
            <a:ext cx="889310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dirty="0" smtClean="0"/>
              <a:t>9</a:t>
            </a:r>
            <a:r>
              <a:rPr lang="en-US" dirty="0" smtClean="0"/>
              <a:t>:00</a:t>
            </a:r>
            <a:r>
              <a:rPr lang="en-US" dirty="0" smtClean="0"/>
              <a:t>: Test </a:t>
            </a:r>
            <a:r>
              <a:rPr lang="en-US" dirty="0" smtClean="0"/>
              <a:t>IP transverse adjustment (CMS) and optics verification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          Done in parallel:</a:t>
            </a:r>
          </a:p>
          <a:p>
            <a:pPr algn="l"/>
            <a:r>
              <a:rPr lang="en-US" dirty="0" smtClean="0"/>
              <a:t>           -First </a:t>
            </a:r>
            <a:r>
              <a:rPr lang="en-US" dirty="0" smtClean="0"/>
              <a:t>commissioning of Synchrotron light monitor (mirror adjustments)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	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/>
              <a:t> </a:t>
            </a:r>
            <a:r>
              <a:rPr lang="en-US" dirty="0" smtClean="0"/>
              <a:t>light for Beam2 now available</a:t>
            </a:r>
            <a:r>
              <a:rPr lang="en-US" dirty="0" smtClean="0"/>
              <a:t>!</a:t>
            </a:r>
          </a:p>
          <a:p>
            <a:pPr algn="l"/>
            <a:r>
              <a:rPr lang="en-US" dirty="0" smtClean="0"/>
              <a:t>	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abort gap monitor</a:t>
            </a:r>
            <a:endParaRPr lang="en-US" dirty="0" smtClean="0"/>
          </a:p>
          <a:p>
            <a:pPr algn="l"/>
            <a:r>
              <a:rPr lang="en-US" dirty="0" smtClean="0"/>
              <a:t>           -</a:t>
            </a:r>
            <a:r>
              <a:rPr lang="en-US" dirty="0" smtClean="0"/>
              <a:t>Optics measurements</a:t>
            </a:r>
            <a:r>
              <a:rPr lang="en-US" dirty="0" smtClean="0"/>
              <a:t> – verification (good optics reproducibility)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813911"/>
            <a:ext cx="87633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-10</a:t>
            </a:r>
            <a:r>
              <a:rPr lang="en-US" dirty="0" smtClean="0"/>
              <a:t>:00</a:t>
            </a:r>
            <a:r>
              <a:rPr lang="en-US" dirty="0" smtClean="0"/>
              <a:t>: Continue </a:t>
            </a:r>
            <a:r>
              <a:rPr lang="en-US" dirty="0" smtClean="0"/>
              <a:t>beam setup for higher </a:t>
            </a:r>
            <a:r>
              <a:rPr lang="en-US" dirty="0" smtClean="0"/>
              <a:t>intensities until ca. 19:00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TCSG/</a:t>
            </a:r>
            <a:r>
              <a:rPr lang="en-US" dirty="0" err="1" smtClean="0"/>
              <a:t>TCDQ</a:t>
            </a:r>
            <a:r>
              <a:rPr lang="en-US" dirty="0" smtClean="0"/>
              <a:t>; </a:t>
            </a:r>
            <a:r>
              <a:rPr lang="en-US" dirty="0" smtClean="0"/>
              <a:t>Transfer line collimators and </a:t>
            </a:r>
            <a:r>
              <a:rPr lang="en-US" dirty="0" err="1" smtClean="0"/>
              <a:t>TCDIs</a:t>
            </a:r>
            <a:r>
              <a:rPr lang="en-US" dirty="0" smtClean="0"/>
              <a:t>; ‘abort </a:t>
            </a:r>
            <a:r>
              <a:rPr lang="en-US" dirty="0" smtClean="0"/>
              <a:t>gap </a:t>
            </a:r>
            <a:r>
              <a:rPr lang="en-US" dirty="0" smtClean="0"/>
              <a:t>keeper’) 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	</a:t>
            </a:r>
            <a:r>
              <a:rPr lang="en-US" dirty="0" smtClean="0"/>
              <a:t>Done in parallel: </a:t>
            </a:r>
          </a:p>
          <a:p>
            <a:pPr lvl="2" algn="l"/>
            <a:r>
              <a:rPr lang="en-US" dirty="0" smtClean="0"/>
              <a:t>-Tune </a:t>
            </a:r>
            <a:r>
              <a:rPr lang="en-US" dirty="0" smtClean="0"/>
              <a:t>feedback commissioned for Beam1</a:t>
            </a:r>
            <a:r>
              <a:rPr lang="en-US" dirty="0" smtClean="0"/>
              <a:t>!</a:t>
            </a:r>
          </a:p>
          <a:p>
            <a:pPr lvl="2" algn="l"/>
            <a:r>
              <a:rPr lang="en-US" dirty="0" smtClean="0"/>
              <a:t>-Injection </a:t>
            </a:r>
            <a:r>
              <a:rPr lang="en-US" dirty="0" smtClean="0"/>
              <a:t>correction for Beam1.</a:t>
            </a:r>
            <a:endParaRPr lang="en-US" dirty="0" smtClean="0"/>
          </a:p>
          <a:p>
            <a:pPr lvl="2" algn="l"/>
            <a:r>
              <a:rPr lang="en-US" dirty="0" smtClean="0"/>
              <a:t>-</a:t>
            </a:r>
            <a:r>
              <a:rPr lang="en-US" dirty="0" err="1" smtClean="0"/>
              <a:t>RF</a:t>
            </a:r>
            <a:r>
              <a:rPr lang="en-US" dirty="0" smtClean="0"/>
              <a:t> phase loop studies</a:t>
            </a:r>
          </a:p>
          <a:p>
            <a:pPr lvl="2" algn="l"/>
            <a:r>
              <a:rPr lang="en-US" dirty="0" smtClean="0"/>
              <a:t>-dump test with new filling scheme (‘abort gap keeper’ compatible)</a:t>
            </a:r>
          </a:p>
          <a:p>
            <a:pPr lvl="2" algn="l"/>
            <a:r>
              <a:rPr lang="en-US" dirty="0" smtClean="0"/>
              <a:t>-study on losses in </a:t>
            </a:r>
            <a:r>
              <a:rPr lang="en-US" dirty="0" err="1" smtClean="0"/>
              <a:t>MQXA</a:t>
            </a:r>
            <a:r>
              <a:rPr lang="en-US" dirty="0" smtClean="0"/>
              <a:t> IP8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linked to beam on </a:t>
            </a:r>
            <a:r>
              <a:rPr lang="en-US" dirty="0" err="1" smtClean="0">
                <a:sym typeface="Wingdings"/>
              </a:rPr>
              <a:t>TDI</a:t>
            </a:r>
            <a:endParaRPr lang="en-US" dirty="0" smtClean="0">
              <a:sym typeface="Wingdings"/>
            </a:endParaRPr>
          </a:p>
          <a:p>
            <a:pPr lvl="2" algn="l"/>
            <a:r>
              <a:rPr lang="en-US" dirty="0" smtClean="0">
                <a:sym typeface="Wingdings"/>
              </a:rPr>
              <a:t>-lifetime optimization Beam2 by swapping horizontal &amp; vertical tunes</a:t>
            </a:r>
          </a:p>
          <a:p>
            <a:pPr lvl="2" algn="l"/>
            <a:r>
              <a:rPr lang="en-US" dirty="0" smtClean="0">
                <a:sym typeface="Wingdings"/>
              </a:rPr>
              <a:t>	(few hours to over 25 hours)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Tune Feedback Beam1</a:t>
            </a:r>
            <a:endParaRPr lang="en-US" dirty="0"/>
          </a:p>
        </p:txBody>
      </p:sp>
      <p:pic>
        <p:nvPicPr>
          <p:cNvPr id="9" name="Picture 8" descr="Tune feedback Be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09600"/>
            <a:ext cx="7239000" cy="60255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Injection Oscillation Correction</a:t>
            </a:r>
            <a:endParaRPr lang="en-US" dirty="0"/>
          </a:p>
        </p:txBody>
      </p:sp>
      <p:pic>
        <p:nvPicPr>
          <p:cNvPr id="7" name="Picture 6" descr="injection oscillation correction be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478339" cy="4953000"/>
          </a:xfrm>
          <a:prstGeom prst="rect">
            <a:avLst/>
          </a:prstGeom>
        </p:spPr>
      </p:pic>
      <p:pic>
        <p:nvPicPr>
          <p:cNvPr id="10" name="Picture 9" descr="injection oscillation correctionb bea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10992"/>
            <a:ext cx="4648200" cy="5237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364" y="6858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Beam1:                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Dump with new filling scheme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0364" y="685800"/>
            <a:ext cx="4802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Beam1:                                        Beam2:</a:t>
            </a:r>
          </a:p>
        </p:txBody>
      </p:sp>
      <p:pic>
        <p:nvPicPr>
          <p:cNvPr id="9" name="Picture 8" descr="beam dump with new filling sche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1143000"/>
            <a:ext cx="4927600" cy="3671746"/>
          </a:xfrm>
          <a:prstGeom prst="rect">
            <a:avLst/>
          </a:prstGeom>
        </p:spPr>
      </p:pic>
      <p:pic>
        <p:nvPicPr>
          <p:cNvPr id="7" name="Picture 6" descr="beam dump with new filling scheme B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95600"/>
            <a:ext cx="5253752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Losses on </a:t>
            </a:r>
            <a:r>
              <a:rPr lang="en-US" dirty="0" err="1" smtClean="0"/>
              <a:t>MQXA</a:t>
            </a:r>
            <a:r>
              <a:rPr lang="en-US" dirty="0" smtClean="0"/>
              <a:t> in IP8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4304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Over injection without injected beam</a:t>
            </a:r>
          </a:p>
        </p:txBody>
      </p:sp>
      <p:pic>
        <p:nvPicPr>
          <p:cNvPr id="7" name="Picture 6" descr="TDI_RS03_IP8_2009-12-10_11_25_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44310"/>
            <a:ext cx="8382000" cy="55850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Lifetime optimization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85954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Swapping horizontal and vertical tunes in Beam2:</a:t>
            </a:r>
          </a:p>
          <a:p>
            <a:pPr algn="l"/>
            <a:r>
              <a:rPr lang="en-US" dirty="0" smtClean="0"/>
              <a:t>No lifetime drop if horizontal tune is on noise bump (consistent with 8 kHz)</a:t>
            </a:r>
          </a:p>
        </p:txBody>
      </p:sp>
      <p:pic>
        <p:nvPicPr>
          <p:cNvPr id="9" name="Picture 8" descr="swapped tunes bea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0"/>
            <a:ext cx="4485746" cy="3733800"/>
          </a:xfrm>
          <a:prstGeom prst="rect">
            <a:avLst/>
          </a:prstGeom>
        </p:spPr>
      </p:pic>
      <p:pic>
        <p:nvPicPr>
          <p:cNvPr id="10" name="Picture 9" descr="tune on noise bu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16027"/>
            <a:ext cx="4495800" cy="374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05262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-1</a:t>
            </a:r>
            <a:r>
              <a:rPr lang="en-US" dirty="0" smtClean="0"/>
              <a:t>9:45: Injection </a:t>
            </a:r>
            <a:r>
              <a:rPr lang="en-US" dirty="0" smtClean="0"/>
              <a:t>test with higher bunch intensity (single bunch)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/>
              <a:t>SPS</a:t>
            </a:r>
            <a:r>
              <a:rPr lang="en-US" dirty="0" smtClean="0"/>
              <a:t> scrapers on!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losses at end of transfer lines OK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Wingdings"/>
              </a:rPr>
              <a:t>✔</a:t>
            </a:r>
          </a:p>
          <a:p>
            <a:pPr algn="l"/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Dump and post mortem OK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Wingdings"/>
              </a:rPr>
              <a:t>✔</a:t>
            </a:r>
            <a:endParaRPr lang="en-US" dirty="0" smtClean="0">
              <a:sym typeface="Wingdings"/>
            </a:endParaRPr>
          </a:p>
          <a:p>
            <a:pPr algn="l"/>
            <a:r>
              <a:rPr lang="en-US" dirty="0" smtClean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Change between high intensity - probe beam done via </a:t>
            </a:r>
            <a:r>
              <a:rPr lang="en-US" dirty="0" err="1" smtClean="0">
                <a:sym typeface="Wingdings"/>
              </a:rPr>
              <a:t>SPS</a:t>
            </a:r>
            <a:r>
              <a:rPr lang="en-US" dirty="0" smtClean="0">
                <a:sym typeface="Wingdings"/>
              </a:rPr>
              <a:t> scraper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Wingdings"/>
              </a:rPr>
              <a:t>✔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20:30: Collimator </a:t>
            </a:r>
            <a:r>
              <a:rPr lang="en-US" dirty="0" smtClean="0"/>
              <a:t>setup verification with higher intensities </a:t>
            </a:r>
            <a:r>
              <a:rPr lang="en-US" dirty="0" smtClean="0"/>
              <a:t>(2 10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/ bunch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          </a:t>
            </a:r>
          </a:p>
          <a:p>
            <a:pPr algn="l"/>
            <a:r>
              <a:rPr lang="en-US" dirty="0" smtClean="0"/>
              <a:t>20:</a:t>
            </a:r>
            <a:r>
              <a:rPr lang="en-US" dirty="0" smtClean="0"/>
              <a:t>5</a:t>
            </a:r>
            <a:r>
              <a:rPr lang="en-US" dirty="0" smtClean="0"/>
              <a:t>0: </a:t>
            </a:r>
            <a:r>
              <a:rPr lang="en-US" dirty="0" err="1" smtClean="0"/>
              <a:t>RF</a:t>
            </a:r>
            <a:r>
              <a:rPr lang="en-US" dirty="0" smtClean="0"/>
              <a:t> cavity loss for Beam1 (only 2 cavities running) </a:t>
            </a:r>
          </a:p>
          <a:p>
            <a:pPr algn="l"/>
            <a:r>
              <a:rPr lang="en-US" dirty="0" smtClean="0"/>
              <a:t>           reset requires intervention by </a:t>
            </a:r>
            <a:r>
              <a:rPr lang="en-US" dirty="0" err="1" smtClean="0"/>
              <a:t>RF</a:t>
            </a:r>
            <a:r>
              <a:rPr lang="en-US" dirty="0" smtClean="0"/>
              <a:t> experts [up again at 21:50]</a:t>
            </a:r>
          </a:p>
          <a:p>
            <a:pPr algn="l"/>
            <a:r>
              <a:rPr lang="en-US" dirty="0" smtClean="0"/>
              <a:t>21:30: Problems injecting Beam2</a:t>
            </a:r>
          </a:p>
          <a:p>
            <a:pPr algn="l"/>
            <a:r>
              <a:rPr lang="en-US" dirty="0" smtClean="0"/>
              <a:t>21:40: </a:t>
            </a:r>
            <a:r>
              <a:rPr lang="en-US" dirty="0" err="1" smtClean="0"/>
              <a:t>RF</a:t>
            </a:r>
            <a:r>
              <a:rPr lang="en-US" dirty="0" smtClean="0"/>
              <a:t> low level loss for Beam2 in 2 cavities </a:t>
            </a:r>
          </a:p>
          <a:p>
            <a:pPr algn="l"/>
            <a:r>
              <a:rPr lang="en-US" dirty="0" smtClean="0"/>
              <a:t>22:00: </a:t>
            </a:r>
            <a:r>
              <a:rPr lang="en-US" dirty="0" err="1" smtClean="0"/>
              <a:t>RF</a:t>
            </a:r>
            <a:r>
              <a:rPr lang="en-US" dirty="0" smtClean="0"/>
              <a:t> OK again (problem related to crow bar fault)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Dump of high intensity Beam1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369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Probe beam plus high intensity</a:t>
            </a:r>
          </a:p>
        </p:txBody>
      </p:sp>
      <p:pic>
        <p:nvPicPr>
          <p:cNvPr id="11" name="Picture 10" descr="dump of probe and high intensity be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7213600" cy="53751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850745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22:30: Continuing collimator setup verification</a:t>
            </a:r>
          </a:p>
          <a:p>
            <a:pPr algn="l"/>
            <a:r>
              <a:rPr lang="en-US" dirty="0" smtClean="0"/>
              <a:t>	-loss patter on 1/3 resonance</a:t>
            </a:r>
          </a:p>
          <a:p>
            <a:pPr algn="l"/>
            <a:r>
              <a:rPr lang="en-US" dirty="0" smtClean="0"/>
              <a:t>	-asynchronous </a:t>
            </a:r>
            <a:r>
              <a:rPr lang="en-US" dirty="0" smtClean="0"/>
              <a:t>dump with un-bunched </a:t>
            </a:r>
            <a:r>
              <a:rPr lang="en-US" dirty="0" smtClean="0"/>
              <a:t>beam</a:t>
            </a:r>
          </a:p>
          <a:p>
            <a:pPr algn="l"/>
            <a:r>
              <a:rPr lang="en-US" dirty="0" smtClean="0"/>
              <a:t>	-off momentum los studies</a:t>
            </a:r>
          </a:p>
          <a:p>
            <a:pPr algn="l"/>
            <a:r>
              <a:rPr lang="en-US" dirty="0" smtClean="0"/>
              <a:t>01:30: Stable </a:t>
            </a:r>
            <a:r>
              <a:rPr lang="en-US" dirty="0" smtClean="0"/>
              <a:t>beam collisions at 450 </a:t>
            </a:r>
            <a:r>
              <a:rPr lang="en-US" dirty="0" err="1" smtClean="0"/>
              <a:t>GeV</a:t>
            </a:r>
            <a:r>
              <a:rPr lang="en-US" dirty="0" smtClean="0"/>
              <a:t> with high bunch intensities: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4 </a:t>
            </a:r>
            <a:r>
              <a:rPr lang="en-US" dirty="0" err="1" smtClean="0"/>
              <a:t>x</a:t>
            </a:r>
            <a:r>
              <a:rPr lang="en-US" dirty="0" smtClean="0"/>
              <a:t> 2 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smtClean="0"/>
              <a:t>beam (plus one probe bunch per beam)</a:t>
            </a:r>
          </a:p>
          <a:p>
            <a:pPr algn="l"/>
            <a:r>
              <a:rPr lang="en-US" dirty="0" smtClean="0"/>
              <a:t>	problem of 4 bunch filling with ‘abort gap keeper’ solved with new</a:t>
            </a:r>
          </a:p>
          <a:p>
            <a:pPr algn="l"/>
            <a:r>
              <a:rPr lang="en-US" dirty="0" smtClean="0"/>
              <a:t>	filling scheme:    (1) – 1001 - 18821 – 22081 – 27731 Beam1</a:t>
            </a:r>
          </a:p>
          <a:p>
            <a:pPr algn="l"/>
            <a:r>
              <a:rPr lang="en-US" dirty="0" smtClean="0"/>
              <a:t>			 (1) – 1001 - 13141 – 18791 – 27731 Beam2</a:t>
            </a:r>
          </a:p>
          <a:p>
            <a:pPr algn="l"/>
            <a:r>
              <a:rPr lang="en-US" dirty="0" smtClean="0"/>
              <a:t>06:00: Beam </a:t>
            </a:r>
            <a:r>
              <a:rPr lang="en-US" dirty="0" smtClean="0"/>
              <a:t>lost due to a trip of the circuit RPMBA.UJ33.RQTL11.L3B2.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This </a:t>
            </a:r>
            <a:r>
              <a:rPr lang="en-US" dirty="0" smtClean="0"/>
              <a:t>caused an emergency beam dump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07:00: New fill after pre-cycle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Collimator Setting Beam2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3050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Losses on 1/3 resonance</a:t>
            </a:r>
          </a:p>
        </p:txBody>
      </p:sp>
      <p:pic>
        <p:nvPicPr>
          <p:cNvPr id="7" name="Picture 6" descr="losses on 1-3rd bea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86684"/>
            <a:ext cx="8839200" cy="5871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ScanY: CMS BX = 51</a:t>
            </a:r>
          </a:p>
        </p:txBody>
      </p:sp>
      <p:pic>
        <p:nvPicPr>
          <p:cNvPr id="19459" name="Picture 3" descr="vdm_scanY_BX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4853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1600200"/>
            <a:ext cx="6096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Collimator Setting Beam1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357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Injection losses high intensity:</a:t>
            </a:r>
          </a:p>
        </p:txBody>
      </p:sp>
      <p:pic>
        <p:nvPicPr>
          <p:cNvPr id="9" name="Picture 8" descr="injection loss pattern high intensity be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10" y="1066800"/>
            <a:ext cx="799169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Beam Dump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23091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Beam2: </a:t>
            </a:r>
          </a:p>
          <a:p>
            <a:pPr algn="l"/>
            <a:r>
              <a:rPr lang="en-US" dirty="0" smtClean="0"/>
              <a:t>4 high intensity </a:t>
            </a:r>
          </a:p>
          <a:p>
            <a:pPr algn="l"/>
            <a:r>
              <a:rPr lang="en-US" dirty="0" smtClean="0"/>
              <a:t>bunches plus pilot:</a:t>
            </a:r>
          </a:p>
        </p:txBody>
      </p:sp>
      <p:pic>
        <p:nvPicPr>
          <p:cNvPr id="7" name="Picture 6" descr="beam 2 4 high intensity bun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62000"/>
            <a:ext cx="5867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</a:t>
            </a:r>
            <a:r>
              <a:rPr lang="en-US" dirty="0" smtClean="0"/>
              <a:t>Asynchronous Beam Dump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0364" y="685800"/>
            <a:ext cx="74227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RF</a:t>
            </a:r>
            <a:r>
              <a:rPr lang="en-US" dirty="0" smtClean="0"/>
              <a:t> off – de-bunched beams - 4 high intensity bunches plus pilot             </a:t>
            </a:r>
          </a:p>
          <a:p>
            <a:pPr algn="l"/>
            <a:r>
              <a:rPr lang="en-US" dirty="0" smtClean="0"/>
              <a:t>Beam1:                                            Beam2:</a:t>
            </a:r>
          </a:p>
        </p:txBody>
      </p:sp>
      <p:pic>
        <p:nvPicPr>
          <p:cNvPr id="9" name="Picture 8" descr="asynchron beam dump be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4800036" cy="4876800"/>
          </a:xfrm>
          <a:prstGeom prst="rect">
            <a:avLst/>
          </a:prstGeom>
        </p:spPr>
      </p:pic>
      <p:pic>
        <p:nvPicPr>
          <p:cNvPr id="10" name="Picture 9" descr="asynchron beam dump bea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64" y="1676400"/>
            <a:ext cx="4800036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.12.2009: </a:t>
            </a:r>
            <a:r>
              <a:rPr lang="en-US" dirty="0" smtClean="0"/>
              <a:t>Stable Beams</a:t>
            </a:r>
            <a:endParaRPr lang="en-US" dirty="0"/>
          </a:p>
        </p:txBody>
      </p:sp>
      <p:pic>
        <p:nvPicPr>
          <p:cNvPr id="9" name="Picture 8" descr="Page 1 High Intensity Stable bea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010400" cy="5963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.12.2009: </a:t>
            </a:r>
            <a:r>
              <a:rPr lang="en-US" dirty="0" smtClean="0"/>
              <a:t>Stable Beams</a:t>
            </a:r>
            <a:endParaRPr lang="en-US" dirty="0"/>
          </a:p>
        </p:txBody>
      </p:sp>
      <p:pic>
        <p:nvPicPr>
          <p:cNvPr id="7" name="Picture 6" descr="stable beams intensity and life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685800"/>
            <a:ext cx="7374467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964" y="685800"/>
            <a:ext cx="8302273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-test transverse IP adjustments in all </a:t>
            </a:r>
            <a:r>
              <a:rPr lang="en-US" dirty="0" err="1" smtClean="0"/>
              <a:t>IPs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-need one hour for </a:t>
            </a:r>
            <a:r>
              <a:rPr lang="en-US" dirty="0" err="1" smtClean="0"/>
              <a:t>RF</a:t>
            </a:r>
            <a:r>
              <a:rPr lang="en-US" dirty="0" smtClean="0"/>
              <a:t> adjustments</a:t>
            </a:r>
          </a:p>
          <a:p>
            <a:pPr algn="l"/>
            <a:r>
              <a:rPr lang="en-US" dirty="0" smtClean="0"/>
              <a:t>-continue high beam intensity stable beams at 450 </a:t>
            </a:r>
            <a:r>
              <a:rPr lang="en-US" dirty="0" err="1" smtClean="0"/>
              <a:t>GeV</a:t>
            </a:r>
            <a:r>
              <a:rPr lang="en-US" dirty="0" smtClean="0"/>
              <a:t> until ???</a:t>
            </a:r>
          </a:p>
          <a:p>
            <a:pPr algn="l"/>
            <a:endParaRPr lang="en-US" dirty="0" smtClean="0"/>
          </a:p>
          <a:p>
            <a:pPr algn="l"/>
            <a:r>
              <a:rPr lang="en-US" u="sng" dirty="0" smtClean="0"/>
              <a:t>Other tasks on the agenda from the machine point of view:</a:t>
            </a:r>
            <a:endParaRPr lang="en-US" u="sng" dirty="0" smtClean="0"/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nQPS</a:t>
            </a:r>
            <a:r>
              <a:rPr lang="en-US" dirty="0" smtClean="0"/>
              <a:t> </a:t>
            </a:r>
            <a:r>
              <a:rPr lang="en-US" dirty="0" smtClean="0"/>
              <a:t>quench threshold test with beam </a:t>
            </a:r>
            <a:r>
              <a:rPr lang="en-US" dirty="0" smtClean="0"/>
              <a:t>(bunch intensity &lt; 2 10</a:t>
            </a:r>
            <a:r>
              <a:rPr lang="en-US" baseline="30000" dirty="0" smtClean="0"/>
              <a:t>9</a:t>
            </a:r>
            <a:r>
              <a:rPr lang="en-US" dirty="0" smtClean="0"/>
              <a:t>)</a:t>
            </a:r>
            <a:endParaRPr lang="en-US" dirty="0" smtClean="0"/>
          </a:p>
          <a:p>
            <a:pPr algn="l"/>
            <a:r>
              <a:rPr lang="en-US" dirty="0" smtClean="0"/>
              <a:t>-Ramp test: Orbit </a:t>
            </a:r>
            <a:r>
              <a:rPr lang="en-US" dirty="0" smtClean="0"/>
              <a:t>correction at end of ramp!</a:t>
            </a:r>
            <a:endParaRPr lang="en-US" dirty="0" smtClean="0"/>
          </a:p>
          <a:p>
            <a:pPr algn="l"/>
            <a:r>
              <a:rPr lang="en-US" dirty="0" smtClean="0"/>
              <a:t>	       MPS </a:t>
            </a:r>
            <a:r>
              <a:rPr lang="en-US" dirty="0" smtClean="0"/>
              <a:t>and beam dumping system at 1.1 </a:t>
            </a:r>
            <a:r>
              <a:rPr lang="en-US" dirty="0" err="1" smtClean="0"/>
              <a:t>TeV</a:t>
            </a:r>
            <a:r>
              <a:rPr lang="en-US" dirty="0" smtClean="0"/>
              <a:t> (end of ramp?)</a:t>
            </a:r>
            <a:endParaRPr lang="en-US" dirty="0" smtClean="0"/>
          </a:p>
          <a:p>
            <a:pPr algn="l"/>
            <a:r>
              <a:rPr lang="en-US" dirty="0" smtClean="0"/>
              <a:t>	       Protection </a:t>
            </a:r>
            <a:r>
              <a:rPr lang="en-US" dirty="0" smtClean="0"/>
              <a:t>devices and collimation system setup at 1.1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l"/>
            <a:r>
              <a:rPr lang="en-US" dirty="0" smtClean="0"/>
              <a:t>Other miscellaneous </a:t>
            </a:r>
            <a:r>
              <a:rPr lang="en-US" dirty="0" smtClean="0"/>
              <a:t>work:</a:t>
            </a:r>
          </a:p>
          <a:p>
            <a:pPr algn="l"/>
            <a:r>
              <a:rPr lang="en-US" dirty="0" smtClean="0"/>
              <a:t>-finish circuit polarity checks</a:t>
            </a:r>
          </a:p>
          <a:p>
            <a:pPr algn="l"/>
            <a:r>
              <a:rPr lang="en-US" dirty="0" smtClean="0"/>
              <a:t>-finish kick </a:t>
            </a:r>
            <a:r>
              <a:rPr lang="en-US" dirty="0" smtClean="0"/>
              <a:t>response</a:t>
            </a:r>
            <a:r>
              <a:rPr lang="en-US" dirty="0" smtClean="0"/>
              <a:t> measurements</a:t>
            </a:r>
          </a:p>
          <a:p>
            <a:pPr algn="l"/>
            <a:r>
              <a:rPr lang="en-US" dirty="0" smtClean="0"/>
              <a:t>-orbit feedback commissioning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</a:t>
            </a:r>
            <a:r>
              <a:rPr lang="en-US" dirty="0" smtClean="0"/>
              <a:t>: Plan for the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964" y="685800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 2: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Synchrotron </a:t>
            </a:r>
            <a:r>
              <a:rPr lang="en-US" dirty="0" smtClean="0"/>
              <a:t>Light Monitor</a:t>
            </a:r>
            <a:endParaRPr lang="en-US" dirty="0"/>
          </a:p>
        </p:txBody>
      </p:sp>
      <p:pic>
        <p:nvPicPr>
          <p:cNvPr id="12" name="Picture 11" descr="Expert Gui - synchrotron 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02121"/>
            <a:ext cx="7351442" cy="58637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964" y="685800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 2: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Synchrotron </a:t>
            </a:r>
            <a:r>
              <a:rPr lang="en-US" dirty="0" smtClean="0"/>
              <a:t>Light Monitor</a:t>
            </a:r>
            <a:endParaRPr lang="en-US" dirty="0"/>
          </a:p>
        </p:txBody>
      </p:sp>
      <p:pic>
        <p:nvPicPr>
          <p:cNvPr id="9" name="Picture 8" descr="synchrotron light monitor callibrated - bea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92513"/>
            <a:ext cx="7629526" cy="59130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7964" y="685800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 2: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Synchrotron </a:t>
            </a:r>
            <a:r>
              <a:rPr lang="en-US" dirty="0" smtClean="0"/>
              <a:t>Light Monitor</a:t>
            </a:r>
            <a:endParaRPr lang="en-US" dirty="0"/>
          </a:p>
        </p:txBody>
      </p:sp>
      <p:pic>
        <p:nvPicPr>
          <p:cNvPr id="7" name="Picture 6" descr="Hprofile_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92550"/>
            <a:ext cx="4465035" cy="2813050"/>
          </a:xfrm>
          <a:prstGeom prst="rect">
            <a:avLst/>
          </a:prstGeom>
        </p:spPr>
      </p:pic>
      <p:pic>
        <p:nvPicPr>
          <p:cNvPr id="9" name="Picture 8" descr="Vprofile_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160" y="3962400"/>
            <a:ext cx="4231640" cy="2667000"/>
          </a:xfrm>
          <a:prstGeom prst="rect">
            <a:avLst/>
          </a:prstGeom>
        </p:spPr>
      </p:pic>
      <p:pic>
        <p:nvPicPr>
          <p:cNvPr id="10" name="Picture 9" descr="Beam2-Bunch1-450GeV-Undulator400A-Cameragain2700mV_2_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685800"/>
            <a:ext cx="6210300" cy="2693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364" y="3486090"/>
            <a:ext cx="614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Horizontal profile:                              Vertical </a:t>
            </a:r>
            <a:r>
              <a:rPr lang="en-US" dirty="0" err="1" smtClean="0"/>
              <a:t>pprofile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Abort Gap Monitor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720566"/>
            <a:ext cx="15821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Beam2:</a:t>
            </a:r>
          </a:p>
          <a:p>
            <a:pPr algn="l"/>
            <a:r>
              <a:rPr lang="en-US" dirty="0" smtClean="0"/>
              <a:t>Bunch1</a:t>
            </a:r>
            <a:r>
              <a:rPr lang="en-US" dirty="0" smtClean="0"/>
              <a:t> – </a:t>
            </a:r>
          </a:p>
          <a:p>
            <a:pPr algn="l"/>
            <a:r>
              <a:rPr lang="en-US" dirty="0" smtClean="0"/>
              <a:t>bucket 1 </a:t>
            </a:r>
          </a:p>
          <a:p>
            <a:pPr algn="l"/>
            <a:r>
              <a:rPr lang="en-US" dirty="0" smtClean="0"/>
              <a:t>Bunch2 – </a:t>
            </a:r>
          </a:p>
          <a:p>
            <a:pPr algn="l"/>
            <a:r>
              <a:rPr lang="en-US" dirty="0" smtClean="0"/>
              <a:t>bucket 1201</a:t>
            </a:r>
          </a:p>
          <a:p>
            <a:pPr algn="l"/>
            <a:r>
              <a:rPr lang="en-US" dirty="0" smtClean="0"/>
              <a:t>separation </a:t>
            </a:r>
          </a:p>
          <a:p>
            <a:pPr algn="l"/>
            <a:r>
              <a:rPr lang="en-US" dirty="0" smtClean="0"/>
              <a:t>3microsec</a:t>
            </a:r>
            <a:endParaRPr lang="en-US" dirty="0" smtClean="0"/>
          </a:p>
        </p:txBody>
      </p:sp>
      <p:pic>
        <p:nvPicPr>
          <p:cNvPr id="13" name="Picture 12" descr="3microsecond delay between two bun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7340600" cy="593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.12.2009: Abort Gap Monitor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720566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Beam2:</a:t>
            </a:r>
          </a:p>
        </p:txBody>
      </p:sp>
      <p:pic>
        <p:nvPicPr>
          <p:cNvPr id="12" name="Picture 11" descr="AG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0"/>
            <a:ext cx="7308850" cy="582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11</a:t>
            </a:r>
            <a:r>
              <a:rPr lang="en-US" sz="2800" dirty="0" smtClean="0"/>
              <a:t>.12.2009: Optics reproducibility 3.12 &amp; 10.12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0364" y="685800"/>
            <a:ext cx="7925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Top: Horizontal beta-beat                          Bottom: Vertical beta-beat</a:t>
            </a:r>
          </a:p>
        </p:txBody>
      </p:sp>
      <p:pic>
        <p:nvPicPr>
          <p:cNvPr id="7" name="Picture 6" descr="beat-be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9" y="1143000"/>
            <a:ext cx="7655441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11.12.2009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11</a:t>
            </a:r>
            <a:r>
              <a:rPr lang="en-US" sz="2800" dirty="0" smtClean="0"/>
              <a:t>.12.2009: Optics reproducibility 5.12 &amp; 10.12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0364" y="685800"/>
            <a:ext cx="7925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Top: Horizontal beta-beat                          Bottom: Vertical beta-beat</a:t>
            </a:r>
          </a:p>
        </p:txBody>
      </p:sp>
      <p:pic>
        <p:nvPicPr>
          <p:cNvPr id="9" name="Picture 8" descr="beta-beat comp 5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1066800"/>
            <a:ext cx="7761767" cy="556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33687</TotalTime>
  <Words>999</Words>
  <Application>Microsoft Macintosh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11.12.2009</vt:lpstr>
      <vt:lpstr>ScanY: CMS BX = 51</vt:lpstr>
      <vt:lpstr>11.12.2009: Synchrotron Light Monitor</vt:lpstr>
      <vt:lpstr>11.12.2009: Synchrotron Light Monitor</vt:lpstr>
      <vt:lpstr>11.12.2009: Synchrotron Light Monitor</vt:lpstr>
      <vt:lpstr>11.12.2009: Abort Gap Monitor</vt:lpstr>
      <vt:lpstr>11.12.2009: Abort Gap Monitor</vt:lpstr>
      <vt:lpstr>11.12.2009: Optics reproducibility 3.12 &amp; 10.12</vt:lpstr>
      <vt:lpstr>11.12.2009: Optics reproducibility 5.12 &amp; 10.12</vt:lpstr>
      <vt:lpstr>11.12.2009</vt:lpstr>
      <vt:lpstr>11.12.2009: Tune Feedback Beam1</vt:lpstr>
      <vt:lpstr>11.12.2009: Injection Oscillation Correction</vt:lpstr>
      <vt:lpstr>11.12.2009: Dump with new filling scheme</vt:lpstr>
      <vt:lpstr>11.12.2009: Losses on MQXA in IP8</vt:lpstr>
      <vt:lpstr>11.12.2009: Lifetime optimization</vt:lpstr>
      <vt:lpstr>11.12.2009</vt:lpstr>
      <vt:lpstr>11.12.2009: Dump of high intensity Beam1</vt:lpstr>
      <vt:lpstr>11.12.2009: Summary</vt:lpstr>
      <vt:lpstr>11.12.2009: Collimator Setting Beam2</vt:lpstr>
      <vt:lpstr>11.12.2009: Collimator Setting Beam1</vt:lpstr>
      <vt:lpstr>11.12.2009: Beam Dump</vt:lpstr>
      <vt:lpstr>11.12.2009: Asynchronous Beam Dump </vt:lpstr>
      <vt:lpstr>12.12.2009: Stable Beams</vt:lpstr>
      <vt:lpstr>12.12.2009: Stable Beams</vt:lpstr>
      <vt:lpstr>11.12.2009: Plan for the day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Oliver Bruning</cp:lastModifiedBy>
  <cp:revision>1484</cp:revision>
  <cp:lastPrinted>2009-11-18T21:56:36Z</cp:lastPrinted>
  <dcterms:created xsi:type="dcterms:W3CDTF">2009-12-09T16:24:39Z</dcterms:created>
  <dcterms:modified xsi:type="dcterms:W3CDTF">2009-12-11T07:15:04Z</dcterms:modified>
</cp:coreProperties>
</file>