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484" r:id="rId2"/>
    <p:sldId id="1480" r:id="rId3"/>
    <p:sldId id="1481" r:id="rId4"/>
    <p:sldId id="1485" r:id="rId5"/>
    <p:sldId id="1486" r:id="rId6"/>
    <p:sldId id="1487" r:id="rId7"/>
    <p:sldId id="1482" r:id="rId8"/>
    <p:sldId id="1483" r:id="rId9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5267" autoAdjust="0"/>
  </p:normalViewPr>
  <p:slideViewPr>
    <p:cSldViewPr>
      <p:cViewPr varScale="1">
        <p:scale>
          <a:sx n="103" d="100"/>
          <a:sy n="103" d="100"/>
        </p:scale>
        <p:origin x="-240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9:00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26/01/2013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25</a:t>
            </a:r>
            <a:r>
              <a:rPr lang="en-GB" baseline="30000" dirty="0" smtClean="0"/>
              <a:t>th</a:t>
            </a:r>
            <a:r>
              <a:rPr lang="en-GB" dirty="0" smtClean="0"/>
              <a:t> and 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4104570"/>
          </a:xfrm>
        </p:spPr>
        <p:txBody>
          <a:bodyPr/>
          <a:lstStyle/>
          <a:p>
            <a:r>
              <a:rPr lang="en-US" sz="2000" dirty="0"/>
              <a:t>04:30 Stable beams fill 3490 Initial </a:t>
            </a:r>
            <a:r>
              <a:rPr lang="en-US" sz="2000" dirty="0" err="1"/>
              <a:t>lumi</a:t>
            </a:r>
            <a:r>
              <a:rPr lang="en-US" sz="2000" dirty="0"/>
              <a:t>: </a:t>
            </a:r>
            <a:r>
              <a:rPr lang="en-US" sz="2000" dirty="0" smtClean="0"/>
              <a:t>1e29 cm-2s-1</a:t>
            </a:r>
            <a:endParaRPr lang="en-US" sz="2000" dirty="0"/>
          </a:p>
          <a:p>
            <a:r>
              <a:rPr lang="en-US" sz="2000" dirty="0"/>
              <a:t>10:35 ALICE colliding head-on.</a:t>
            </a:r>
          </a:p>
          <a:p>
            <a:r>
              <a:rPr lang="en-US" sz="2000" dirty="0"/>
              <a:t>10:58 Beams dumped by BPMS. 1.4 nb-1 in 6h29m.</a:t>
            </a:r>
          </a:p>
          <a:p>
            <a:r>
              <a:rPr lang="en-US" sz="2000" dirty="0"/>
              <a:t>13:00 Injection steering and simultaneous tests of RF </a:t>
            </a:r>
            <a:r>
              <a:rPr lang="en-US" sz="2000" dirty="0" err="1"/>
              <a:t>bbb</a:t>
            </a:r>
            <a:r>
              <a:rPr lang="en-US" sz="2000" dirty="0"/>
              <a:t> blow-up to reduce transverse blow-up at injection</a:t>
            </a:r>
          </a:p>
          <a:p>
            <a:r>
              <a:rPr lang="en-US" sz="2000" dirty="0"/>
              <a:t>14:30 Start filling for physics... but PS POPS is down</a:t>
            </a:r>
          </a:p>
          <a:p>
            <a:r>
              <a:rPr lang="en-US" sz="2000" dirty="0"/>
              <a:t>17:30 Injecting again</a:t>
            </a:r>
          </a:p>
          <a:p>
            <a:r>
              <a:rPr lang="en-US" sz="2000" dirty="0"/>
              <a:t>19:49 Stable beams fill 3493, Initial lumi:1e29 </a:t>
            </a:r>
            <a:r>
              <a:rPr lang="en-US" sz="2000" dirty="0" smtClean="0"/>
              <a:t>cm-2s-1</a:t>
            </a:r>
          </a:p>
          <a:p>
            <a:r>
              <a:rPr lang="en-US" sz="2000" dirty="0" smtClean="0"/>
              <a:t>01:06 Dump due to BPMS after 5h17m, about 1 nb-1</a:t>
            </a:r>
          </a:p>
          <a:p>
            <a:r>
              <a:rPr lang="en-US" sz="2000" dirty="0" smtClean="0"/>
              <a:t>02:46 Injecting for physics</a:t>
            </a:r>
          </a:p>
          <a:p>
            <a:r>
              <a:rPr lang="en-US" sz="2000" dirty="0" smtClean="0"/>
              <a:t>04:46 Stable beams fill 3494, still hanging in…</a:t>
            </a:r>
            <a:endParaRPr lang="en-US" sz="20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26/01/2013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768" y="4653170"/>
            <a:ext cx="5785802" cy="1950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801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BPMS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5111750"/>
          </a:xfrm>
        </p:spPr>
        <p:txBody>
          <a:bodyPr/>
          <a:lstStyle/>
          <a:p>
            <a:r>
              <a:rPr lang="en-GB" sz="2000" dirty="0" smtClean="0"/>
              <a:t>Reasons of dumps</a:t>
            </a:r>
          </a:p>
          <a:p>
            <a:pPr lvl="1"/>
            <a:r>
              <a:rPr lang="en-GB" sz="1800" dirty="0" smtClean="0"/>
              <a:t>First 3 fills dumped due to noisy signal when ion intensity getting low (3 – 4 e9 charges) on </a:t>
            </a:r>
            <a:r>
              <a:rPr lang="en-US" sz="1800" dirty="0"/>
              <a:t>BPMSA.B4R6.B2 </a:t>
            </a:r>
            <a:endParaRPr lang="en-US" sz="1800" dirty="0" smtClean="0"/>
          </a:p>
          <a:p>
            <a:pPr lvl="2"/>
            <a:r>
              <a:rPr lang="en-US" sz="1600" dirty="0" smtClean="0"/>
              <a:t>On the BPMS increased interlock window from </a:t>
            </a:r>
            <a:r>
              <a:rPr lang="en-US" sz="1600" dirty="0"/>
              <a:t>500/100 to </a:t>
            </a:r>
            <a:r>
              <a:rPr lang="en-US" sz="1600" dirty="0" smtClean="0"/>
              <a:t>2000/100</a:t>
            </a:r>
          </a:p>
          <a:p>
            <a:pPr lvl="2"/>
            <a:r>
              <a:rPr lang="en-US" sz="1600" dirty="0" smtClean="0"/>
              <a:t>However, when signal becomes noisy, changing the interlock window not likely to be very effective</a:t>
            </a:r>
          </a:p>
          <a:p>
            <a:pPr lvl="1"/>
            <a:r>
              <a:rPr lang="en-US" sz="1800" dirty="0" smtClean="0"/>
              <a:t>Dump at 22:42 </a:t>
            </a:r>
            <a:r>
              <a:rPr lang="en-US" sz="1800" dirty="0"/>
              <a:t>of </a:t>
            </a:r>
            <a:r>
              <a:rPr lang="en-US" sz="1800" dirty="0" smtClean="0"/>
              <a:t>24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  <a:r>
              <a:rPr lang="en-US" sz="1800" dirty="0"/>
              <a:t>January. </a:t>
            </a:r>
            <a:r>
              <a:rPr lang="en-US" sz="1800" dirty="0" smtClean="0"/>
              <a:t>This </a:t>
            </a:r>
            <a:r>
              <a:rPr lang="en-US" sz="1800" dirty="0"/>
              <a:t>time it seems that the channel that triggered was a </a:t>
            </a:r>
            <a:r>
              <a:rPr lang="en-US" sz="1800" b="1" dirty="0">
                <a:solidFill>
                  <a:srgbClr val="FF0000"/>
                </a:solidFill>
              </a:rPr>
              <a:t>different</a:t>
            </a:r>
            <a:r>
              <a:rPr lang="en-US" sz="1800" dirty="0"/>
              <a:t> one: </a:t>
            </a:r>
            <a:br>
              <a:rPr lang="en-US" sz="1800" dirty="0"/>
            </a:br>
            <a:r>
              <a:rPr lang="en-US" sz="1800" dirty="0"/>
              <a:t>the BPMSB.B4L6.B2-horizontal but with smaller bunch </a:t>
            </a:r>
            <a:r>
              <a:rPr lang="en-US" sz="1800" dirty="0" smtClean="0"/>
              <a:t>charges: 2.85e9p/bunch.</a:t>
            </a:r>
          </a:p>
          <a:p>
            <a:pPr lvl="1"/>
            <a:r>
              <a:rPr lang="en-US" sz="1800" dirty="0" smtClean="0"/>
              <a:t>Dump at 10:58, 25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January, again </a:t>
            </a:r>
            <a:r>
              <a:rPr lang="en-GB" sz="1800" dirty="0" smtClean="0"/>
              <a:t>BPMSB.B4L6.B2 – same as previous dump. </a:t>
            </a:r>
          </a:p>
          <a:p>
            <a:r>
              <a:rPr lang="en-GB" sz="2000" dirty="0" smtClean="0"/>
              <a:t>Conclusion: after increasing the interlock count, the beam has been dumped on a different BPMS, but not clear if this is by chance or due to the change.</a:t>
            </a:r>
          </a:p>
          <a:p>
            <a:r>
              <a:rPr lang="en-GB" sz="2000" dirty="0" smtClean="0"/>
              <a:t>Dump bunch intensity has gone down from 4e10 to about 3e10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26/01/2013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1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RF batch-by-batch blow-up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520" y="980660"/>
            <a:ext cx="8229600" cy="3384185"/>
          </a:xfrm>
        </p:spPr>
        <p:txBody>
          <a:bodyPr/>
          <a:lstStyle/>
          <a:p>
            <a:r>
              <a:rPr lang="en-GB" dirty="0" smtClean="0"/>
              <a:t>At injection, to reduce increase of transverse </a:t>
            </a:r>
            <a:r>
              <a:rPr lang="en-GB" dirty="0" err="1" smtClean="0"/>
              <a:t>emittance</a:t>
            </a:r>
            <a:endParaRPr lang="en-GB" dirty="0" smtClean="0"/>
          </a:p>
          <a:p>
            <a:r>
              <a:rPr lang="en-GB" dirty="0" smtClean="0"/>
              <a:t>1.4 ns target</a:t>
            </a:r>
          </a:p>
          <a:p>
            <a:r>
              <a:rPr lang="en-GB" dirty="0" smtClean="0"/>
              <a:t>Worked after some testing during injection steering</a:t>
            </a:r>
          </a:p>
          <a:p>
            <a:r>
              <a:rPr lang="en-GB" dirty="0" smtClean="0"/>
              <a:t>Observables</a:t>
            </a:r>
          </a:p>
          <a:p>
            <a:pPr lvl="1"/>
            <a:r>
              <a:rPr lang="en-GB" dirty="0" smtClean="0"/>
              <a:t>Initial </a:t>
            </a:r>
            <a:r>
              <a:rPr lang="en-GB" dirty="0" err="1" smtClean="0"/>
              <a:t>lumi</a:t>
            </a:r>
            <a:r>
              <a:rPr lang="en-GB" dirty="0" smtClean="0"/>
              <a:t>: does not seem to be match larger. Not really gained.</a:t>
            </a:r>
          </a:p>
          <a:p>
            <a:pPr lvl="1"/>
            <a:r>
              <a:rPr lang="en-GB" dirty="0" smtClean="0"/>
              <a:t>BSRT / BGI: needs further analysis, no absolute calibration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26/01/2013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30" y="4039780"/>
            <a:ext cx="8748580" cy="2413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448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3493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1727955"/>
          </a:xfrm>
        </p:spPr>
        <p:txBody>
          <a:bodyPr/>
          <a:lstStyle/>
          <a:p>
            <a:r>
              <a:rPr lang="en-GB" dirty="0" smtClean="0"/>
              <a:t>RF </a:t>
            </a:r>
            <a:r>
              <a:rPr lang="en-GB" dirty="0" err="1" smtClean="0"/>
              <a:t>bbb</a:t>
            </a:r>
            <a:r>
              <a:rPr lang="en-GB" dirty="0" smtClean="0"/>
              <a:t> blow-up</a:t>
            </a:r>
          </a:p>
          <a:p>
            <a:r>
              <a:rPr lang="en-GB" dirty="0" smtClean="0"/>
              <a:t>IQC green for B1 after ‘pilot masking. B2 TL (?) latches.</a:t>
            </a:r>
          </a:p>
          <a:p>
            <a:r>
              <a:rPr lang="en-GB" dirty="0" smtClean="0"/>
              <a:t>Roman Pots moved in, both, with sequence</a:t>
            </a:r>
          </a:p>
          <a:p>
            <a:r>
              <a:rPr lang="en-GB" dirty="0" smtClean="0"/>
              <a:t>Many </a:t>
            </a:r>
            <a:r>
              <a:rPr lang="en-GB" dirty="0" err="1" smtClean="0"/>
              <a:t>dI</a:t>
            </a:r>
            <a:r>
              <a:rPr lang="en-GB" dirty="0" smtClean="0"/>
              <a:t>/</a:t>
            </a:r>
            <a:r>
              <a:rPr lang="en-GB" dirty="0" err="1" smtClean="0"/>
              <a:t>dt</a:t>
            </a:r>
            <a:r>
              <a:rPr lang="en-GB" dirty="0" smtClean="0"/>
              <a:t> plots by DB</a:t>
            </a:r>
          </a:p>
          <a:p>
            <a:pPr lvl="1"/>
            <a:r>
              <a:rPr lang="en-GB" dirty="0" smtClean="0"/>
              <a:t>Conclusion?</a:t>
            </a:r>
          </a:p>
          <a:p>
            <a:r>
              <a:rPr lang="en-GB" dirty="0" smtClean="0"/>
              <a:t>Dumped BPMS just above 3e9 intensity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26/01/2013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10" y="3847043"/>
            <a:ext cx="3433007" cy="2098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9" y="3635053"/>
            <a:ext cx="3526721" cy="2522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80613" y="5157240"/>
            <a:ext cx="731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?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06107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3494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5111750"/>
          </a:xfrm>
        </p:spPr>
        <p:txBody>
          <a:bodyPr/>
          <a:lstStyle/>
          <a:p>
            <a:r>
              <a:rPr lang="en-US" sz="2000" dirty="0"/>
              <a:t>S</a:t>
            </a:r>
            <a:r>
              <a:rPr lang="en-US" sz="2000" dirty="0" smtClean="0"/>
              <a:t>ome </a:t>
            </a:r>
            <a:r>
              <a:rPr lang="en-US" sz="2000" dirty="0"/>
              <a:t>problems with the BPM </a:t>
            </a:r>
            <a:r>
              <a:rPr lang="en-US" sz="2000" dirty="0" smtClean="0"/>
              <a:t>calibration before injection, </a:t>
            </a:r>
            <a:r>
              <a:rPr lang="en-US" sz="2000" dirty="0"/>
              <a:t>requiring a reboot of cfv-sr6-bpmint2</a:t>
            </a:r>
            <a:endParaRPr lang="en-GB" sz="2000" dirty="0" smtClean="0"/>
          </a:p>
          <a:p>
            <a:r>
              <a:rPr lang="en-GB" sz="2000" dirty="0" smtClean="0"/>
              <a:t>Losses MBB 9L7 and 11L7 during ramp and squeeze.</a:t>
            </a:r>
          </a:p>
          <a:p>
            <a:r>
              <a:rPr lang="en-GB" sz="2000" dirty="0"/>
              <a:t>RF </a:t>
            </a:r>
            <a:r>
              <a:rPr lang="en-GB" sz="2000" dirty="0" smtClean="0"/>
              <a:t>B2 increased </a:t>
            </a:r>
            <a:r>
              <a:rPr lang="en-GB" sz="2000" dirty="0"/>
              <a:t>to </a:t>
            </a:r>
            <a:r>
              <a:rPr lang="en-GB" sz="2000" dirty="0" smtClean="0"/>
              <a:t>14MV, as in previous fills, to improve lifetime </a:t>
            </a:r>
          </a:p>
          <a:p>
            <a:r>
              <a:rPr lang="en-GB" sz="2000" dirty="0" smtClean="0"/>
              <a:t>Lifetimes B2 in collision not very good</a:t>
            </a:r>
          </a:p>
          <a:p>
            <a:pPr lvl="1"/>
            <a:r>
              <a:rPr lang="en-GB" sz="1800" dirty="0" smtClean="0"/>
              <a:t>Improvement by tune trim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26/01/2013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20" y="3295890"/>
            <a:ext cx="6624920" cy="3251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 flipV="1">
            <a:off x="3275820" y="5229250"/>
            <a:ext cx="72010" cy="50407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27728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 nb-1 per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1728240"/>
          </a:xfrm>
        </p:spPr>
        <p:txBody>
          <a:bodyPr/>
          <a:lstStyle/>
          <a:p>
            <a:r>
              <a:rPr lang="en-GB" dirty="0" smtClean="0"/>
              <a:t>Will be a bit lower per fill from now on because of more burn-off by going head-on in ALICE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26/01/2013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50" y="1932668"/>
            <a:ext cx="6099500" cy="459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1246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111750"/>
          </a:xfrm>
        </p:spPr>
        <p:txBody>
          <a:bodyPr/>
          <a:lstStyle/>
          <a:p>
            <a:r>
              <a:rPr lang="en-US" dirty="0"/>
              <a:t>Wire scanners not to be used until checked in tunnel</a:t>
            </a:r>
          </a:p>
          <a:p>
            <a:r>
              <a:rPr lang="en-US" dirty="0" smtClean="0"/>
              <a:t>ALICE polarity change on Sunday</a:t>
            </a:r>
          </a:p>
          <a:p>
            <a:r>
              <a:rPr lang="en-US" dirty="0" smtClean="0"/>
              <a:t>V/d </a:t>
            </a:r>
            <a:r>
              <a:rPr lang="en-US" dirty="0"/>
              <a:t>Meer scans next week </a:t>
            </a:r>
            <a:r>
              <a:rPr lang="en-US" dirty="0" smtClean="0"/>
              <a:t>Mon/Tue</a:t>
            </a:r>
          </a:p>
          <a:p>
            <a:r>
              <a:rPr lang="en-US" dirty="0" err="1" smtClean="0"/>
              <a:t>LHCb</a:t>
            </a:r>
            <a:r>
              <a:rPr lang="en-US" dirty="0" smtClean="0"/>
              <a:t> polarity change after V/d </a:t>
            </a:r>
            <a:r>
              <a:rPr lang="en-US" smtClean="0"/>
              <a:t>Meer scans</a:t>
            </a:r>
            <a:endParaRPr lang="en-US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26/01/2013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32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 requests – getting long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smtClean="0"/>
              <a:t>Long list but </a:t>
            </a:r>
            <a:r>
              <a:rPr lang="en-US" dirty="0" smtClean="0"/>
              <a:t>none urgent</a:t>
            </a:r>
          </a:p>
          <a:p>
            <a:pPr lvl="1"/>
            <a:r>
              <a:rPr lang="en-US" dirty="0" smtClean="0"/>
              <a:t>Priority to accumulate </a:t>
            </a:r>
            <a:r>
              <a:rPr lang="en-US" dirty="0" err="1" smtClean="0"/>
              <a:t>lumi</a:t>
            </a:r>
            <a:r>
              <a:rPr lang="en-US" dirty="0" smtClean="0"/>
              <a:t> before polarity change</a:t>
            </a:r>
          </a:p>
          <a:p>
            <a:r>
              <a:rPr lang="en-US" dirty="0" smtClean="0"/>
              <a:t>Access </a:t>
            </a:r>
            <a:r>
              <a:rPr lang="en-US" dirty="0"/>
              <a:t>requests:</a:t>
            </a:r>
          </a:p>
          <a:p>
            <a:pPr lvl="1"/>
            <a:r>
              <a:rPr lang="en-US" sz="1800" dirty="0"/>
              <a:t>Wire scanner, </a:t>
            </a:r>
            <a:r>
              <a:rPr lang="en-US" sz="1800" dirty="0" err="1"/>
              <a:t>J.Emery</a:t>
            </a:r>
            <a:r>
              <a:rPr lang="en-US" sz="1800" dirty="0"/>
              <a:t>, point 4, 2 hours.</a:t>
            </a:r>
          </a:p>
          <a:p>
            <a:pPr lvl="1"/>
            <a:r>
              <a:rPr lang="en-US" sz="1800" dirty="0"/>
              <a:t>Collimators UJ33, test position sensors, M. di Castro, </a:t>
            </a:r>
            <a:r>
              <a:rPr lang="en-US" sz="1800" dirty="0" err="1"/>
              <a:t>A.Masi</a:t>
            </a:r>
            <a:r>
              <a:rPr lang="en-US" sz="1800" dirty="0"/>
              <a:t>, 20 minutes.</a:t>
            </a:r>
          </a:p>
          <a:p>
            <a:pPr lvl="1"/>
            <a:r>
              <a:rPr lang="en-US" sz="1800" dirty="0"/>
              <a:t>“Train”, </a:t>
            </a:r>
            <a:r>
              <a:rPr lang="en-US" sz="1800" dirty="0" err="1"/>
              <a:t>B.Feral</a:t>
            </a:r>
            <a:r>
              <a:rPr lang="en-US" sz="1800" dirty="0"/>
              <a:t>, D. </a:t>
            </a:r>
            <a:r>
              <a:rPr lang="en-US" sz="1800" dirty="0" err="1"/>
              <a:t>Paulic</a:t>
            </a:r>
            <a:r>
              <a:rPr lang="en-US" sz="1800" dirty="0"/>
              <a:t>, PM56/UL55, 1 h during working hours</a:t>
            </a:r>
          </a:p>
          <a:p>
            <a:pPr lvl="1"/>
            <a:r>
              <a:rPr lang="en-US" sz="1800" dirty="0"/>
              <a:t>BGI, </a:t>
            </a:r>
            <a:r>
              <a:rPr lang="en-US" sz="1800" dirty="0" err="1"/>
              <a:t>M.Sapinski</a:t>
            </a:r>
            <a:r>
              <a:rPr lang="en-US" sz="1800" dirty="0"/>
              <a:t>, R4, ½ h</a:t>
            </a:r>
          </a:p>
          <a:p>
            <a:pPr lvl="1"/>
            <a:r>
              <a:rPr lang="en-GB" sz="1800" dirty="0" err="1"/>
              <a:t>LHCf</a:t>
            </a:r>
            <a:r>
              <a:rPr lang="en-GB" sz="1800" dirty="0"/>
              <a:t> has a problem in a part of the frontend electronics placed in the tunnel, we would like to ask a two hours access at the next opportunity in the shadow of the other activity.  Takashi </a:t>
            </a:r>
            <a:r>
              <a:rPr lang="en-GB" sz="1800" dirty="0" err="1"/>
              <a:t>Sako</a:t>
            </a:r>
            <a:endParaRPr lang="en-GB" sz="1800" dirty="0"/>
          </a:p>
          <a:p>
            <a:pPr lvl="1"/>
            <a:r>
              <a:rPr lang="en-GB" sz="1800" dirty="0"/>
              <a:t>Quench Test on Q6.L8 – the scope is not yet in place, 1h in the UA. Mateusz  </a:t>
            </a:r>
            <a:r>
              <a:rPr lang="en-GB" sz="1800" dirty="0" err="1"/>
              <a:t>Bednarek</a:t>
            </a:r>
            <a:r>
              <a:rPr lang="en-GB" sz="1800" dirty="0"/>
              <a:t> </a:t>
            </a:r>
          </a:p>
          <a:p>
            <a:pPr lvl="1"/>
            <a:r>
              <a:rPr lang="en-GB" sz="1800" dirty="0"/>
              <a:t>CMS cryogenics – filter to be cleaned</a:t>
            </a:r>
          </a:p>
          <a:p>
            <a:pPr lvl="1"/>
            <a:r>
              <a:rPr lang="en-GB" sz="1800" dirty="0" err="1"/>
              <a:t>Ludovic</a:t>
            </a:r>
            <a:r>
              <a:rPr lang="en-GB" sz="1800" dirty="0"/>
              <a:t> </a:t>
            </a:r>
            <a:r>
              <a:rPr lang="en-GB" sz="1800" dirty="0" err="1"/>
              <a:t>Mourier</a:t>
            </a:r>
            <a:r>
              <a:rPr lang="en-GB" sz="1800" dirty="0"/>
              <a:t> 165232 Restore pump for QRL insulation vacuum in sector 45 (which has a leak</a:t>
            </a:r>
            <a:r>
              <a:rPr lang="en-GB" sz="1800" dirty="0" smtClean="0"/>
              <a:t>)</a:t>
            </a:r>
          </a:p>
          <a:p>
            <a:pPr lvl="1"/>
            <a:r>
              <a:rPr lang="en-GB" sz="1800" dirty="0" err="1" smtClean="0"/>
              <a:t>LHCb</a:t>
            </a:r>
            <a:r>
              <a:rPr lang="en-GB" sz="1800" dirty="0" smtClean="0"/>
              <a:t> – 3 hours</a:t>
            </a:r>
            <a:endParaRPr lang="en-GB" sz="18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26/01/2013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0765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58262</TotalTime>
  <Words>533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Friday 25th and night</vt:lpstr>
      <vt:lpstr>BPMS</vt:lpstr>
      <vt:lpstr>RF batch-by-batch blow-up</vt:lpstr>
      <vt:lpstr>Fill 3493</vt:lpstr>
      <vt:lpstr>Fill 3494</vt:lpstr>
      <vt:lpstr>2 nb-1 per day</vt:lpstr>
      <vt:lpstr>Various</vt:lpstr>
      <vt:lpstr>Access requests – getting long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Jan Uythoven</cp:lastModifiedBy>
  <cp:revision>3382</cp:revision>
  <dcterms:created xsi:type="dcterms:W3CDTF">2010-07-26T05:43:59Z</dcterms:created>
  <dcterms:modified xsi:type="dcterms:W3CDTF">2013-01-26T08:24:35Z</dcterms:modified>
</cp:coreProperties>
</file>