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0"/>
  </p:notesMasterIdLst>
  <p:handoutMasterIdLst>
    <p:handoutMasterId r:id="rId21"/>
  </p:handoutMasterIdLst>
  <p:sldIdLst>
    <p:sldId id="1103" r:id="rId2"/>
    <p:sldId id="1097" r:id="rId3"/>
    <p:sldId id="1087" r:id="rId4"/>
    <p:sldId id="1099" r:id="rId5"/>
    <p:sldId id="1091" r:id="rId6"/>
    <p:sldId id="1092" r:id="rId7"/>
    <p:sldId id="1093" r:id="rId8"/>
    <p:sldId id="1098" r:id="rId9"/>
    <p:sldId id="1088" r:id="rId10"/>
    <p:sldId id="1089" r:id="rId11"/>
    <p:sldId id="1101" r:id="rId12"/>
    <p:sldId id="1090" r:id="rId13"/>
    <p:sldId id="1100" r:id="rId14"/>
    <p:sldId id="1094" r:id="rId15"/>
    <p:sldId id="1095" r:id="rId16"/>
    <p:sldId id="1096" r:id="rId17"/>
    <p:sldId id="1102" r:id="rId18"/>
    <p:sldId id="1105" r:id="rId19"/>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99FF99"/>
    <a:srgbClr val="0000FF"/>
    <a:srgbClr val="FFCCCC"/>
    <a:srgbClr val="9FCAFF"/>
    <a:srgbClr val="DDDDDD"/>
    <a:srgbClr val="99FF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1" autoAdjust="0"/>
    <p:restoredTop sz="91575" autoAdjust="0"/>
  </p:normalViewPr>
  <p:slideViewPr>
    <p:cSldViewPr>
      <p:cViewPr varScale="1">
        <p:scale>
          <a:sx n="100" d="100"/>
          <a:sy n="100" d="100"/>
        </p:scale>
        <p:origin x="-198" y="-90"/>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12/17/2012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val="2391715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val="393561455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E94C69-A77A-4829-890D-081FF2A6740B}" type="slidenum">
              <a:rPr lang="en-US" smtClean="0"/>
              <a:pPr/>
              <a:t>1</a:t>
            </a:fld>
            <a:endParaRPr lang="en-US"/>
          </a:p>
        </p:txBody>
      </p:sp>
    </p:spTree>
    <p:extLst>
      <p:ext uri="{BB962C8B-B14F-4D97-AF65-F5344CB8AC3E}">
        <p14:creationId xmlns:p14="http://schemas.microsoft.com/office/powerpoint/2010/main" val="273789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rgbClr val="000000"/>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rgbClr val="000000"/>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solidFill>
                  <a:srgbClr val="000000"/>
                </a:solidFill>
              </a:rPr>
              <a:t>17-12-12</a:t>
            </a:r>
            <a:endParaRPr lang="en-US">
              <a:solidFill>
                <a:srgbClr val="000000"/>
              </a:solidFill>
            </a:endParaRPr>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solidFill>
                  <a:srgbClr val="000000"/>
                </a:solidFill>
              </a:rPr>
              <a:t>LHC status</a:t>
            </a:r>
            <a:endParaRPr lang="en-US">
              <a:solidFill>
                <a:srgbClr val="000000"/>
              </a:solidFill>
            </a:endParaRPr>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solidFill>
                  <a:srgbClr val="000000"/>
                </a:solidFill>
              </a:rPr>
              <a:pPr/>
              <a:t>‹#›</a:t>
            </a:fld>
            <a:endParaRPr lang="en-US">
              <a:solidFill>
                <a:srgbClr val="000000"/>
              </a:solidFill>
            </a:endParaRPr>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extLst>
      <p:ext uri="{BB962C8B-B14F-4D97-AF65-F5344CB8AC3E}">
        <p14:creationId xmlns:p14="http://schemas.microsoft.com/office/powerpoint/2010/main" val="222769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status</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303730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status</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45186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solidFill>
                  <a:srgbClr val="00007D"/>
                </a:solidFill>
              </a:rPr>
              <a:t>LHC status</a:t>
            </a:r>
            <a:endParaRPr lang="en-US">
              <a:solidFill>
                <a:srgbClr val="00007D"/>
              </a:solidFill>
            </a:endParaRPr>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117088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solidFill>
                  <a:srgbClr val="00007D"/>
                </a:solidFill>
              </a:rPr>
              <a:t>LHC status</a:t>
            </a:r>
            <a:endParaRPr lang="en-US">
              <a:solidFill>
                <a:srgbClr val="00007D"/>
              </a:solidFill>
            </a:endParaRPr>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176117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solidFill>
                  <a:srgbClr val="000000">
                    <a:tint val="75000"/>
                  </a:srgbClr>
                </a:solidFill>
              </a:rPr>
              <a:t>17-12-12</a:t>
            </a:r>
            <a:endParaRPr lang="en-US" dirty="0">
              <a:solidFill>
                <a:srgbClr val="000000">
                  <a:tint val="75000"/>
                </a:srgbClr>
              </a:solidFill>
            </a:endParaRPr>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a:solidFill>
                  <a:srgbClr val="000000">
                    <a:tint val="75000"/>
                  </a:srgbClr>
                </a:solidFill>
              </a:rPr>
              <a:t>LHC status</a:t>
            </a:r>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25211660"/>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17-12-12</a:t>
            </a:r>
            <a:endParaRPr lang="en-US" dirty="0">
              <a:solidFill>
                <a:srgbClr val="00007D"/>
              </a:solidFill>
            </a:endParaRPr>
          </a:p>
        </p:txBody>
      </p:sp>
    </p:spTree>
    <p:extLst>
      <p:ext uri="{BB962C8B-B14F-4D97-AF65-F5344CB8AC3E}">
        <p14:creationId xmlns:p14="http://schemas.microsoft.com/office/powerpoint/2010/main" val="422569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status</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377111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00007D"/>
                </a:solidFill>
              </a:rPr>
              <a:t>LHC status</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21468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00007D"/>
                </a:solidFill>
              </a:rPr>
              <a:t>LHC status</a:t>
            </a:r>
            <a:endParaRPr lang="en-US">
              <a:solidFill>
                <a:srgbClr val="00007D"/>
              </a:solidFill>
            </a:endParaRPr>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solidFill>
                  <a:srgbClr val="00007D"/>
                </a:solidFill>
              </a:rPr>
              <a:pPr/>
              <a:t>‹#›</a:t>
            </a:fld>
            <a:endParaRPr lang="en-US">
              <a:solidFill>
                <a:srgbClr val="00007D"/>
              </a:solidFill>
            </a:endParaRPr>
          </a:p>
        </p:txBody>
      </p:sp>
      <p:sp>
        <p:nvSpPr>
          <p:cNvPr id="9" name="Date Placeholder 8"/>
          <p:cNvSpPr>
            <a:spLocks noGrp="1"/>
          </p:cNvSpPr>
          <p:nvPr>
            <p:ph type="dt" sz="half" idx="12"/>
          </p:nvPr>
        </p:nvSpPr>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264349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00007D"/>
                </a:solidFill>
              </a:rPr>
              <a:t>LHC status</a:t>
            </a:r>
            <a:endParaRPr lang="en-US" dirty="0">
              <a:solidFill>
                <a:srgbClr val="00007D"/>
              </a:solidFill>
            </a:endParaRPr>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solidFill>
                  <a:srgbClr val="00007D"/>
                </a:solidFill>
              </a:rPr>
              <a:pPr/>
              <a:t>‹#›</a:t>
            </a:fld>
            <a:endParaRPr lang="en-US">
              <a:solidFill>
                <a:srgbClr val="00007D"/>
              </a:solidFill>
            </a:endParaRPr>
          </a:p>
        </p:txBody>
      </p:sp>
      <p:sp>
        <p:nvSpPr>
          <p:cNvPr id="5" name="Date Placeholder 4"/>
          <p:cNvSpPr>
            <a:spLocks noGrp="1"/>
          </p:cNvSpPr>
          <p:nvPr>
            <p:ph type="dt" sz="half" idx="12"/>
          </p:nvPr>
        </p:nvSpPr>
        <p:spPr/>
        <p:txBody>
          <a:bodyPr/>
          <a:lstStyle>
            <a:lvl1pPr>
              <a:defRPr/>
            </a:lvl1pPr>
          </a:lstStyle>
          <a:p>
            <a:r>
              <a:rPr lang="en-US" smtClean="0">
                <a:solidFill>
                  <a:srgbClr val="00007D"/>
                </a:solidFill>
              </a:rPr>
              <a:t>17-12-12</a:t>
            </a:r>
            <a:endParaRPr lang="en-US" dirty="0">
              <a:solidFill>
                <a:srgbClr val="00007D"/>
              </a:solidFill>
            </a:endParaRPr>
          </a:p>
        </p:txBody>
      </p:sp>
    </p:spTree>
    <p:extLst>
      <p:ext uri="{BB962C8B-B14F-4D97-AF65-F5344CB8AC3E}">
        <p14:creationId xmlns:p14="http://schemas.microsoft.com/office/powerpoint/2010/main" val="14763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00007D"/>
                </a:solidFill>
              </a:rPr>
              <a:t>LHC status</a:t>
            </a:r>
            <a:endParaRPr lang="en-US">
              <a:solidFill>
                <a:srgbClr val="00007D"/>
              </a:solidFill>
            </a:endParaRPr>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solidFill>
                  <a:srgbClr val="00007D"/>
                </a:solidFill>
              </a:rPr>
              <a:pPr/>
              <a:t>‹#›</a:t>
            </a:fld>
            <a:endParaRPr lang="en-US">
              <a:solidFill>
                <a:srgbClr val="00007D"/>
              </a:solidFill>
            </a:endParaRPr>
          </a:p>
        </p:txBody>
      </p:sp>
      <p:sp>
        <p:nvSpPr>
          <p:cNvPr id="4" name="Date Placeholder 3"/>
          <p:cNvSpPr>
            <a:spLocks noGrp="1"/>
          </p:cNvSpPr>
          <p:nvPr>
            <p:ph type="dt" sz="half" idx="12"/>
          </p:nvPr>
        </p:nvSpPr>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141966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7D"/>
                </a:solidFill>
              </a:rPr>
              <a:t>LHC status</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199282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7D"/>
                </a:solidFill>
              </a:rPr>
              <a:t>LHC status</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r>
              <a:rPr lang="en-US" smtClean="0">
                <a:solidFill>
                  <a:srgbClr val="00007D"/>
                </a:solidFill>
              </a:rPr>
              <a:t>17-12-12</a:t>
            </a:r>
            <a:endParaRPr lang="en-US">
              <a:solidFill>
                <a:srgbClr val="00007D"/>
              </a:solidFill>
            </a:endParaRPr>
          </a:p>
        </p:txBody>
      </p:sp>
    </p:spTree>
    <p:extLst>
      <p:ext uri="{BB962C8B-B14F-4D97-AF65-F5344CB8AC3E}">
        <p14:creationId xmlns:p14="http://schemas.microsoft.com/office/powerpoint/2010/main" val="29075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solidFill>
                  <a:srgbClr val="00007D"/>
                </a:solidFill>
              </a:rPr>
              <a:t>LHC status</a:t>
            </a:r>
            <a:endParaRPr lang="en-US" dirty="0">
              <a:solidFill>
                <a:srgbClr val="00007D"/>
              </a:solidFill>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solidFill>
                  <a:srgbClr val="00007D"/>
                </a:solidFill>
              </a:rPr>
              <a:pPr/>
              <a:t>‹#›</a:t>
            </a:fld>
            <a:endParaRPr lang="en-US">
              <a:solidFill>
                <a:srgbClr val="00007D"/>
              </a:solidFill>
            </a:endParaRPr>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solidFill>
                  <a:srgbClr val="00007D"/>
                </a:solidFill>
              </a:rPr>
              <a:t>17-12-12</a:t>
            </a:r>
            <a:endParaRPr lang="en-US" dirty="0">
              <a:solidFill>
                <a:srgbClr val="00007D"/>
              </a:solidFill>
            </a:endParaRPr>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solidFill>
                <a:srgbClr val="00007D"/>
              </a:solidFill>
            </a:endParaRPr>
          </a:p>
        </p:txBody>
      </p:sp>
      <p:pic>
        <p:nvPicPr>
          <p:cNvPr id="24594" name="Picture 18"/>
          <p:cNvPicPr>
            <a:picLocks noChangeAspect="1" noChangeArrowheads="1"/>
          </p:cNvPicPr>
          <p:nvPr userDrawn="1"/>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extLst>
      <p:ext uri="{BB962C8B-B14F-4D97-AF65-F5344CB8AC3E}">
        <p14:creationId xmlns:p14="http://schemas.microsoft.com/office/powerpoint/2010/main" val="311615895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Week 50 - Summary</a:t>
            </a:r>
            <a:endParaRPr lang="en-GB" dirty="0"/>
          </a:p>
        </p:txBody>
      </p:sp>
      <p:sp>
        <p:nvSpPr>
          <p:cNvPr id="7" name="Subtitle 6"/>
          <p:cNvSpPr>
            <a:spLocks noGrp="1"/>
          </p:cNvSpPr>
          <p:nvPr>
            <p:ph type="subTitle" idx="1"/>
          </p:nvPr>
        </p:nvSpPr>
        <p:spPr>
          <a:xfrm>
            <a:off x="1763610" y="4267200"/>
            <a:ext cx="7227990" cy="1898180"/>
          </a:xfrm>
        </p:spPr>
        <p:txBody>
          <a:bodyPr/>
          <a:lstStyle/>
          <a:p>
            <a:r>
              <a:rPr lang="en-GB" u="sng" dirty="0" smtClean="0"/>
              <a:t>Machine coordination:</a:t>
            </a:r>
          </a:p>
          <a:p>
            <a:r>
              <a:rPr lang="en-GB" dirty="0" smtClean="0"/>
              <a:t>Mike Lamont &amp; Bernhard </a:t>
            </a:r>
            <a:r>
              <a:rPr lang="en-GB" dirty="0" err="1" smtClean="0"/>
              <a:t>Holzer</a:t>
            </a:r>
            <a:endParaRPr lang="en-GB" dirty="0" smtClean="0"/>
          </a:p>
          <a:p>
            <a:r>
              <a:rPr lang="en-US" u="sng" dirty="0" smtClean="0"/>
              <a:t>Scrubbing/25 ns coordination:</a:t>
            </a:r>
          </a:p>
          <a:p>
            <a:r>
              <a:rPr lang="en-US" dirty="0"/>
              <a:t>G. </a:t>
            </a:r>
            <a:r>
              <a:rPr lang="en-US" dirty="0" err="1"/>
              <a:t>Arduini</a:t>
            </a:r>
            <a:r>
              <a:rPr lang="en-US" dirty="0"/>
              <a:t>, H. </a:t>
            </a:r>
            <a:r>
              <a:rPr lang="en-US" dirty="0" err="1"/>
              <a:t>Bartosik</a:t>
            </a:r>
            <a:r>
              <a:rPr lang="en-US" dirty="0"/>
              <a:t>, G. </a:t>
            </a:r>
            <a:r>
              <a:rPr lang="en-US" dirty="0" err="1"/>
              <a:t>Iadarola</a:t>
            </a:r>
            <a:r>
              <a:rPr lang="en-US" dirty="0"/>
              <a:t>, G. Rumolo</a:t>
            </a:r>
            <a:endParaRPr lang="en-US" dirty="0" smtClean="0"/>
          </a:p>
          <a:p>
            <a:endParaRPr lang="en-GB" dirty="0"/>
          </a:p>
        </p:txBody>
      </p:sp>
    </p:spTree>
    <p:extLst>
      <p:ext uri="{BB962C8B-B14F-4D97-AF65-F5344CB8AC3E}">
        <p14:creationId xmlns:p14="http://schemas.microsoft.com/office/powerpoint/2010/main" val="2999068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t>
            </a:r>
            <a:r>
              <a:rPr lang="en-GB" dirty="0"/>
              <a:t>RF </a:t>
            </a:r>
            <a:r>
              <a:rPr lang="en-GB" dirty="0" smtClean="0"/>
              <a:t>issues Thursday - Friday</a:t>
            </a:r>
            <a:r>
              <a:rPr lang="en-GB" dirty="0"/>
              <a:t/>
            </a:r>
            <a:br>
              <a:rPr lang="en-GB" dirty="0"/>
            </a:br>
            <a:endParaRPr lang="en-GB" dirty="0"/>
          </a:p>
        </p:txBody>
      </p:sp>
      <p:sp>
        <p:nvSpPr>
          <p:cNvPr id="3" name="Content Placeholder 2"/>
          <p:cNvSpPr>
            <a:spLocks noGrp="1"/>
          </p:cNvSpPr>
          <p:nvPr>
            <p:ph idx="1"/>
          </p:nvPr>
        </p:nvSpPr>
        <p:spPr>
          <a:xfrm>
            <a:off x="395420" y="836640"/>
            <a:ext cx="8229600" cy="5472760"/>
          </a:xfrm>
        </p:spPr>
        <p:txBody>
          <a:bodyPr/>
          <a:lstStyle/>
          <a:p>
            <a:r>
              <a:rPr lang="en-GB" sz="1800" dirty="0"/>
              <a:t>The first ramp was dumped by an arc in the circulator load of K6B1</a:t>
            </a:r>
          </a:p>
          <a:p>
            <a:r>
              <a:rPr lang="en-GB" sz="1800" dirty="0"/>
              <a:t>The second ramp was dumped (after short while at 4 </a:t>
            </a:r>
            <a:r>
              <a:rPr lang="en-GB" sz="1800" dirty="0" err="1"/>
              <a:t>TeV</a:t>
            </a:r>
            <a:r>
              <a:rPr lang="en-GB" sz="1800" dirty="0"/>
              <a:t>) by an arc in circulator load K8B1.</a:t>
            </a:r>
          </a:p>
          <a:p>
            <a:r>
              <a:rPr lang="en-GB" sz="1800" dirty="0">
                <a:solidFill>
                  <a:srgbClr val="FF0000"/>
                </a:solidFill>
              </a:rPr>
              <a:t>These faults are linked to the increased RF power needed (160-180 kW</a:t>
            </a:r>
            <a:r>
              <a:rPr lang="en-GB" sz="1800" dirty="0" smtClean="0">
                <a:solidFill>
                  <a:srgbClr val="FF0000"/>
                </a:solidFill>
              </a:rPr>
              <a:t>) for </a:t>
            </a:r>
            <a:r>
              <a:rPr lang="en-GB" sz="1800" dirty="0">
                <a:solidFill>
                  <a:srgbClr val="FF0000"/>
                </a:solidFill>
              </a:rPr>
              <a:t>25 ns operation with nominal intensity (peaked as soon as the RF has 2 </a:t>
            </a:r>
            <a:r>
              <a:rPr lang="en-GB" sz="1800" dirty="0" err="1">
                <a:solidFill>
                  <a:srgbClr val="FF0000"/>
                </a:solidFill>
              </a:rPr>
              <a:t>microsec</a:t>
            </a:r>
            <a:r>
              <a:rPr lang="en-GB" sz="1800" dirty="0">
                <a:solidFill>
                  <a:srgbClr val="FF0000"/>
                </a:solidFill>
              </a:rPr>
              <a:t> batch, 25 ns spacing).</a:t>
            </a:r>
            <a:r>
              <a:rPr lang="en-GB" sz="1800" dirty="0"/>
              <a:t> </a:t>
            </a:r>
            <a:endParaRPr lang="en-GB" sz="1800" dirty="0" smtClean="0"/>
          </a:p>
          <a:p>
            <a:pPr lvl="1"/>
            <a:r>
              <a:rPr lang="en-GB" sz="1400" dirty="0" smtClean="0"/>
              <a:t>To </a:t>
            </a:r>
            <a:r>
              <a:rPr lang="en-GB" sz="1400" dirty="0"/>
              <a:t>reduce the problem on the third ramp, we reduced total voltage to 9 MV (was 10 MV), increased HV to 54 kV at start ramp (instead of 58 kV for first ramp), change QL to 50k (was 60 k). We also fine-adjusted the tuners to minimize power at 4 </a:t>
            </a:r>
            <a:r>
              <a:rPr lang="en-GB" sz="1400" dirty="0" err="1"/>
              <a:t>TeV</a:t>
            </a:r>
            <a:r>
              <a:rPr lang="en-GB" sz="1400" dirty="0" smtClean="0"/>
              <a:t>.</a:t>
            </a:r>
            <a:endParaRPr lang="en-GB" sz="1400" dirty="0"/>
          </a:p>
          <a:p>
            <a:r>
              <a:rPr lang="en-GB" sz="1800" dirty="0"/>
              <a:t>Good result at 4 </a:t>
            </a:r>
            <a:r>
              <a:rPr lang="en-GB" sz="1800" dirty="0" err="1"/>
              <a:t>TeV</a:t>
            </a:r>
            <a:r>
              <a:rPr lang="en-GB" sz="1800" dirty="0"/>
              <a:t>. However the power during ramp is not smooth. That could improve after the adjustments done at 4 </a:t>
            </a:r>
            <a:r>
              <a:rPr lang="en-GB" sz="1800" dirty="0" err="1"/>
              <a:t>TeV</a:t>
            </a:r>
            <a:r>
              <a:rPr lang="en-GB" sz="1800" dirty="0"/>
              <a:t>. However the situation must be looked at by the RF power experts</a:t>
            </a:r>
            <a:r>
              <a:rPr lang="en-GB" sz="1800" dirty="0" smtClean="0"/>
              <a:t>.</a:t>
            </a:r>
            <a:endParaRPr lang="en-GB" sz="1800" dirty="0"/>
          </a:p>
          <a:p>
            <a:r>
              <a:rPr lang="en-GB" sz="1800" dirty="0"/>
              <a:t>The longitudinal blow-up was not very good, but suffered probably from klystron saturation. we wait for next ramp to confirm</a:t>
            </a:r>
            <a:r>
              <a:rPr lang="en-GB" sz="1800" dirty="0" smtClean="0"/>
              <a:t>.</a:t>
            </a:r>
            <a:endParaRPr lang="en-GB" sz="1800" dirty="0"/>
          </a:p>
          <a:p>
            <a:pPr lvl="1"/>
            <a:r>
              <a:rPr lang="en-GB" sz="1400" dirty="0"/>
              <a:t>Note1: The circulator loads and the klystrons are designed for operation at 300 kW CW max, but have been operated at much reduced level so far. Conditioning may be necessary</a:t>
            </a:r>
            <a:r>
              <a:rPr lang="en-GB" sz="1400" dirty="0" smtClean="0"/>
              <a:t>.</a:t>
            </a:r>
            <a:endParaRPr lang="en-GB" sz="1400" dirty="0"/>
          </a:p>
          <a:p>
            <a:pPr lvl="1"/>
            <a:r>
              <a:rPr lang="en-GB" sz="1400" dirty="0"/>
              <a:t>Note2: Injecting spaced 72b batches should not change the picture. A bit more power </a:t>
            </a:r>
            <a:r>
              <a:rPr lang="en-GB" sz="1400" dirty="0" smtClean="0"/>
              <a:t>might </a:t>
            </a:r>
            <a:r>
              <a:rPr lang="en-GB" sz="1400" dirty="0"/>
              <a:t>be necessary with 144b batch or longer. To be tested this year! An alternative solution would be to use the Cavity Phase Modulation algorithm, as done during last MD. </a:t>
            </a:r>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10</a:t>
            </a:fld>
            <a:endParaRPr lang="en-US"/>
          </a:p>
        </p:txBody>
      </p:sp>
      <p:sp>
        <p:nvSpPr>
          <p:cNvPr id="6" name="Date Placeholder 5"/>
          <p:cNvSpPr>
            <a:spLocks noGrp="1"/>
          </p:cNvSpPr>
          <p:nvPr>
            <p:ph type="dt" sz="half" idx="12"/>
          </p:nvPr>
        </p:nvSpPr>
        <p:spPr/>
        <p:txBody>
          <a:bodyPr/>
          <a:lstStyle/>
          <a:p>
            <a:r>
              <a:rPr lang="en-US" smtClean="0"/>
              <a:t>17-12-12</a:t>
            </a:r>
            <a:endParaRPr lang="en-US" dirty="0"/>
          </a:p>
        </p:txBody>
      </p:sp>
      <p:sp>
        <p:nvSpPr>
          <p:cNvPr id="8" name="TextBox 7"/>
          <p:cNvSpPr txBox="1"/>
          <p:nvPr/>
        </p:nvSpPr>
        <p:spPr>
          <a:xfrm>
            <a:off x="4860040" y="6109345"/>
            <a:ext cx="3960550" cy="400110"/>
          </a:xfrm>
          <a:prstGeom prst="rect">
            <a:avLst/>
          </a:prstGeom>
          <a:noFill/>
        </p:spPr>
        <p:txBody>
          <a:bodyPr wrap="square" rtlCol="0">
            <a:spAutoFit/>
          </a:bodyPr>
          <a:lstStyle/>
          <a:p>
            <a:r>
              <a:rPr lang="en-GB" dirty="0" smtClean="0"/>
              <a:t>Themis </a:t>
            </a:r>
            <a:r>
              <a:rPr lang="en-GB" dirty="0"/>
              <a:t>and </a:t>
            </a:r>
            <a:r>
              <a:rPr lang="en-GB" dirty="0" smtClean="0"/>
              <a:t>Philippe (at 5:40)</a:t>
            </a:r>
            <a:endParaRPr lang="en-GB" dirty="0"/>
          </a:p>
        </p:txBody>
      </p:sp>
    </p:spTree>
    <p:extLst>
      <p:ext uri="{BB962C8B-B14F-4D97-AF65-F5344CB8AC3E}">
        <p14:creationId xmlns:p14="http://schemas.microsoft.com/office/powerpoint/2010/main" val="419214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RF clock issue </a:t>
            </a:r>
            <a:endParaRPr lang="en-GB" dirty="0"/>
          </a:p>
        </p:txBody>
      </p:sp>
      <p:sp>
        <p:nvSpPr>
          <p:cNvPr id="3" name="Content Placeholder 2"/>
          <p:cNvSpPr>
            <a:spLocks noGrp="1"/>
          </p:cNvSpPr>
          <p:nvPr>
            <p:ph idx="1"/>
          </p:nvPr>
        </p:nvSpPr>
        <p:spPr>
          <a:xfrm>
            <a:off x="251400" y="764630"/>
            <a:ext cx="8229600" cy="5760800"/>
          </a:xfrm>
        </p:spPr>
        <p:txBody>
          <a:bodyPr/>
          <a:lstStyle/>
          <a:p>
            <a:r>
              <a:rPr lang="en-GB" dirty="0"/>
              <a:t>The 4-buckets jump observed last night was traced to the SPS-LHC RF synchronization system (phase shifter</a:t>
            </a:r>
            <a:r>
              <a:rPr lang="en-GB" dirty="0" smtClean="0"/>
              <a:t>).</a:t>
            </a:r>
          </a:p>
          <a:p>
            <a:pPr lvl="1"/>
            <a:r>
              <a:rPr lang="en-GB" dirty="0" smtClean="0"/>
              <a:t>To </a:t>
            </a:r>
            <a:r>
              <a:rPr lang="en-GB" dirty="0"/>
              <a:t>cure it a </a:t>
            </a:r>
            <a:r>
              <a:rPr lang="en-GB" dirty="0" smtClean="0"/>
              <a:t>“reset” </a:t>
            </a:r>
            <a:r>
              <a:rPr lang="en-GB" dirty="0"/>
              <a:t>of the system was done around 6:30 this morning. This was followed by injection of pilots that showed that the SPS-LHC synchronization problem had indeed been cured. As the SPS went down we could not proceed to 12b injection till 08:38 and that resulted in the Transverse Damper driving the beam unstable</a:t>
            </a:r>
            <a:r>
              <a:rPr lang="en-GB" dirty="0" smtClean="0"/>
              <a:t>.</a:t>
            </a:r>
            <a:endParaRPr lang="en-GB" dirty="0"/>
          </a:p>
          <a:p>
            <a:r>
              <a:rPr lang="en-GB" dirty="0"/>
              <a:t>Explanation: after the </a:t>
            </a:r>
            <a:r>
              <a:rPr lang="en-GB" dirty="0" smtClean="0"/>
              <a:t>“reset” </a:t>
            </a:r>
            <a:r>
              <a:rPr lang="en-GB" dirty="0"/>
              <a:t>done at 6:30, all RF clocks should have been re-synchronized but I forgot and, as we had no 12b injection, I did not see the </a:t>
            </a:r>
            <a:r>
              <a:rPr lang="en-GB" dirty="0" smtClean="0"/>
              <a:t>consequences.</a:t>
            </a:r>
          </a:p>
          <a:p>
            <a:pPr lvl="1"/>
            <a:r>
              <a:rPr lang="en-GB" dirty="0" smtClean="0"/>
              <a:t>Among </a:t>
            </a:r>
            <a:r>
              <a:rPr lang="en-GB" dirty="0"/>
              <a:t>these clocks is the 40 MHz bunch frequency that is thereby aligned on the bucket reference. That is essential for the ADT and Beam Control electronics. The resynchronization is normally done by the Sequencer in the task </a:t>
            </a:r>
            <a:r>
              <a:rPr lang="en-GB" dirty="0" err="1" smtClean="0"/>
              <a:t>Resynchronize_RF_Beam_Control</a:t>
            </a:r>
            <a:r>
              <a:rPr lang="en-GB" dirty="0" smtClean="0"/>
              <a:t> </a:t>
            </a:r>
            <a:r>
              <a:rPr lang="en-GB" dirty="0"/>
              <a:t>This task was not run until 10:30. That cured the problem. </a:t>
            </a:r>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11</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sp>
        <p:nvSpPr>
          <p:cNvPr id="7" name="TextBox 6"/>
          <p:cNvSpPr txBox="1"/>
          <p:nvPr/>
        </p:nvSpPr>
        <p:spPr>
          <a:xfrm>
            <a:off x="5796170" y="116540"/>
            <a:ext cx="3240450" cy="400110"/>
          </a:xfrm>
          <a:prstGeom prst="rect">
            <a:avLst/>
          </a:prstGeom>
          <a:noFill/>
        </p:spPr>
        <p:txBody>
          <a:bodyPr wrap="square" rtlCol="0">
            <a:spAutoFit/>
          </a:bodyPr>
          <a:lstStyle/>
          <a:p>
            <a:r>
              <a:rPr lang="en-GB" dirty="0" smtClean="0"/>
              <a:t>Philippe </a:t>
            </a:r>
            <a:r>
              <a:rPr lang="en-GB" dirty="0" err="1" smtClean="0"/>
              <a:t>Baudrenghien</a:t>
            </a:r>
            <a:endParaRPr lang="en-GB" dirty="0"/>
          </a:p>
        </p:txBody>
      </p:sp>
    </p:spTree>
    <p:extLst>
      <p:ext uri="{BB962C8B-B14F-4D97-AF65-F5344CB8AC3E}">
        <p14:creationId xmlns:p14="http://schemas.microsoft.com/office/powerpoint/2010/main" val="124470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TDI realignment</a:t>
            </a:r>
            <a:endParaRPr lang="en-GB" dirty="0"/>
          </a:p>
        </p:txBody>
      </p:sp>
      <p:sp>
        <p:nvSpPr>
          <p:cNvPr id="3" name="Content Placeholder 2"/>
          <p:cNvSpPr>
            <a:spLocks noGrp="1"/>
          </p:cNvSpPr>
          <p:nvPr>
            <p:ph idx="1"/>
          </p:nvPr>
        </p:nvSpPr>
        <p:spPr>
          <a:xfrm>
            <a:off x="251400" y="764630"/>
            <a:ext cx="8229600" cy="5111750"/>
          </a:xfrm>
        </p:spPr>
        <p:txBody>
          <a:bodyPr/>
          <a:lstStyle/>
          <a:p>
            <a:r>
              <a:rPr lang="en-GB" dirty="0"/>
              <a:t>Following the TDI.P2 upper jaw exceeding the inner position dump limit on 11/12/2012 and a drift of the LVDT reading over the last few days we rechecked the alignment with beam.</a:t>
            </a:r>
          </a:p>
          <a:p>
            <a:r>
              <a:rPr lang="en-GB" dirty="0" smtClean="0"/>
              <a:t>Settings </a:t>
            </a:r>
            <a:r>
              <a:rPr lang="en-GB" dirty="0"/>
              <a:t>changed by 120 um for upstream corner and 240 um for the downstream corner.</a:t>
            </a:r>
          </a:p>
          <a:p>
            <a:r>
              <a:rPr lang="en-GB" dirty="0"/>
              <a:t>trimmed in the new settings and set the position interlock thresholds of +/- 200 um around the new </a:t>
            </a:r>
            <a:r>
              <a:rPr lang="en-GB" dirty="0" smtClean="0"/>
              <a:t>values</a:t>
            </a:r>
          </a:p>
          <a:p>
            <a:r>
              <a:rPr lang="en-GB" dirty="0" smtClean="0"/>
              <a:t>... validation</a:t>
            </a:r>
            <a:endParaRPr lang="en-GB" dirty="0"/>
          </a:p>
          <a:p>
            <a:endParaRPr lang="en-GB" dirty="0"/>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12</a:t>
            </a:fld>
            <a:endParaRPr lang="en-US" dirty="0">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550" y="3936480"/>
            <a:ext cx="5260469" cy="293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1400" y="5229250"/>
            <a:ext cx="2520350" cy="400110"/>
          </a:xfrm>
          <a:prstGeom prst="rect">
            <a:avLst/>
          </a:prstGeom>
          <a:noFill/>
        </p:spPr>
        <p:txBody>
          <a:bodyPr wrap="square" rtlCol="0">
            <a:spAutoFit/>
          </a:bodyPr>
          <a:lstStyle/>
          <a:p>
            <a:endParaRPr lang="en-GB" dirty="0"/>
          </a:p>
        </p:txBody>
      </p:sp>
      <p:sp>
        <p:nvSpPr>
          <p:cNvPr id="10" name="TextBox 9"/>
          <p:cNvSpPr txBox="1"/>
          <p:nvPr/>
        </p:nvSpPr>
        <p:spPr>
          <a:xfrm>
            <a:off x="251400" y="5059206"/>
            <a:ext cx="2952410" cy="1785104"/>
          </a:xfrm>
          <a:prstGeom prst="rect">
            <a:avLst/>
          </a:prstGeom>
          <a:noFill/>
        </p:spPr>
        <p:txBody>
          <a:bodyPr wrap="square" rtlCol="0">
            <a:spAutoFit/>
          </a:bodyPr>
          <a:lstStyle/>
          <a:p>
            <a:pPr algn="l"/>
            <a:r>
              <a:rPr lang="en-GB" dirty="0" smtClean="0"/>
              <a:t>Chiara Bracco</a:t>
            </a:r>
          </a:p>
          <a:p>
            <a:pPr algn="l"/>
            <a:r>
              <a:rPr lang="en-GB" dirty="0" smtClean="0"/>
              <a:t>Wolfgang Bartmann</a:t>
            </a:r>
          </a:p>
          <a:p>
            <a:pPr algn="l"/>
            <a:r>
              <a:rPr lang="en-GB" dirty="0" smtClean="0"/>
              <a:t>Jan </a:t>
            </a:r>
            <a:r>
              <a:rPr lang="en-GB" dirty="0" err="1" smtClean="0"/>
              <a:t>Uythoven</a:t>
            </a:r>
            <a:endParaRPr lang="en-GB" dirty="0" smtClean="0"/>
          </a:p>
          <a:p>
            <a:pPr algn="l"/>
            <a:endParaRPr lang="en-GB" dirty="0"/>
          </a:p>
        </p:txBody>
      </p:sp>
    </p:spTree>
    <p:extLst>
      <p:ext uri="{BB962C8B-B14F-4D97-AF65-F5344CB8AC3E}">
        <p14:creationId xmlns:p14="http://schemas.microsoft.com/office/powerpoint/2010/main" val="130602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MISC</a:t>
            </a:r>
            <a:endParaRPr lang="en-GB" dirty="0"/>
          </a:p>
        </p:txBody>
      </p:sp>
      <p:sp>
        <p:nvSpPr>
          <p:cNvPr id="8" name="Text Placeholder 7"/>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13</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spTree>
    <p:extLst>
      <p:ext uri="{BB962C8B-B14F-4D97-AF65-F5344CB8AC3E}">
        <p14:creationId xmlns:p14="http://schemas.microsoft.com/office/powerpoint/2010/main" val="280329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Summary of multiband instability monitor tests</a:t>
            </a:r>
            <a:r>
              <a:rPr lang="en-GB" sz="2400" dirty="0" smtClean="0"/>
              <a:t>:</a:t>
            </a:r>
            <a:endParaRPr lang="en-GB" dirty="0"/>
          </a:p>
        </p:txBody>
      </p:sp>
      <p:sp>
        <p:nvSpPr>
          <p:cNvPr id="3" name="Content Placeholder 2"/>
          <p:cNvSpPr>
            <a:spLocks noGrp="1"/>
          </p:cNvSpPr>
          <p:nvPr>
            <p:ph idx="1"/>
          </p:nvPr>
        </p:nvSpPr>
        <p:spPr>
          <a:xfrm>
            <a:off x="395420" y="908650"/>
            <a:ext cx="8229600" cy="5111750"/>
          </a:xfrm>
        </p:spPr>
        <p:txBody>
          <a:bodyPr/>
          <a:lstStyle/>
          <a:p>
            <a:r>
              <a:rPr lang="en-GB" sz="1600" dirty="0" smtClean="0">
                <a:solidFill>
                  <a:srgbClr val="FF0000"/>
                </a:solidFill>
              </a:rPr>
              <a:t>The </a:t>
            </a:r>
            <a:r>
              <a:rPr lang="en-GB" sz="1600" dirty="0">
                <a:solidFill>
                  <a:srgbClr val="FF0000"/>
                </a:solidFill>
              </a:rPr>
              <a:t>aim of this tests was to assess whether low-power excitation at 0.4, 0.8, 1.2 and 1.6 GHz create intra-bunch beam modes with sufficient amplitudes.</a:t>
            </a:r>
            <a:r>
              <a:rPr lang="en-GB" sz="1600" dirty="0"/>
              <a:t> The excitation (few Watts) were applied using the BQK strip-lines and the corresponding growth and damping signal measured using the multi-band instability monitor.</a:t>
            </a:r>
          </a:p>
          <a:p>
            <a:endParaRPr lang="en-GB" sz="1600" dirty="0"/>
          </a:p>
          <a:p>
            <a:r>
              <a:rPr lang="en-GB" sz="1600" dirty="0"/>
              <a:t>The requested bunch intensities were about 1.7-1.8e11 ppb in order to be close to the single bunch instability threshold. The measured bunch length was about 1.5 ns. The </a:t>
            </a:r>
            <a:r>
              <a:rPr lang="en-GB" sz="1600" dirty="0" err="1"/>
              <a:t>octupoles</a:t>
            </a:r>
            <a:r>
              <a:rPr lang="en-GB" sz="1600" dirty="0"/>
              <a:t> strength were changed between -0.5 and 0 to see a change in growth/damping time that are indicative of the stability margin.</a:t>
            </a:r>
          </a:p>
          <a:p>
            <a:endParaRPr lang="en-GB" sz="1600" dirty="0"/>
          </a:p>
          <a:p>
            <a:r>
              <a:rPr lang="en-GB" sz="1600" dirty="0"/>
              <a:t>Preliminary results seem to confirm that the dominant excitation is inside the bunch (i.e. intra-bunch motion being stronger than the coherent bunch oscillation). Further, some of the excited instability pattern seem to be similar to the beam driven instabilities seen during earlier physics fills. The used power levels were about sufficient to excite modes in the 400 and 800 MHz band at 450 </a:t>
            </a:r>
            <a:r>
              <a:rPr lang="en-GB" sz="1600" dirty="0" err="1"/>
              <a:t>GeV</a:t>
            </a:r>
            <a:r>
              <a:rPr lang="en-GB" sz="1600" dirty="0"/>
              <a:t> but would need to be scaled for higher order modes and particularly for the targeted use at flat-top </a:t>
            </a:r>
            <a:r>
              <a:rPr lang="en-GB" sz="1600"/>
              <a:t>energies</a:t>
            </a:r>
            <a:r>
              <a:rPr lang="en-GB" sz="1600" smtClean="0"/>
              <a:t>.</a:t>
            </a:r>
            <a:endParaRPr lang="en-GB" sz="1600" dirty="0"/>
          </a:p>
          <a:p>
            <a:endParaRPr lang="en-GB" sz="1600" dirty="0"/>
          </a:p>
          <a:p>
            <a:r>
              <a:rPr lang="en-GB" sz="1600" dirty="0" err="1"/>
              <a:t>Marek</a:t>
            </a:r>
            <a:r>
              <a:rPr lang="en-GB" sz="1600" dirty="0"/>
              <a:t> and Ralph </a:t>
            </a:r>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14</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spTree>
    <p:extLst>
      <p:ext uri="{BB962C8B-B14F-4D97-AF65-F5344CB8AC3E}">
        <p14:creationId xmlns:p14="http://schemas.microsoft.com/office/powerpoint/2010/main" val="420828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15</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660" y="764630"/>
            <a:ext cx="6771593" cy="541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9085" y="3284980"/>
            <a:ext cx="4176580" cy="3170099"/>
          </a:xfrm>
          <a:prstGeom prst="rect">
            <a:avLst/>
          </a:prstGeom>
          <a:solidFill>
            <a:schemeClr val="bg1"/>
          </a:solidFill>
          <a:ln>
            <a:solidFill>
              <a:schemeClr val="tx1"/>
            </a:solidFill>
          </a:ln>
        </p:spPr>
        <p:txBody>
          <a:bodyPr wrap="square" rtlCol="0">
            <a:spAutoFit/>
          </a:bodyPr>
          <a:lstStyle/>
          <a:p>
            <a:r>
              <a:rPr lang="en-GB" dirty="0"/>
              <a:t>400 MHz (contour plot, top to bottom): diagonal line showing the beam-</a:t>
            </a:r>
            <a:r>
              <a:rPr lang="en-GB" dirty="0" err="1"/>
              <a:t>tranfer</a:t>
            </a:r>
            <a:r>
              <a:rPr lang="en-GB" dirty="0"/>
              <a:t>-function </a:t>
            </a:r>
            <a:r>
              <a:rPr lang="en-GB" dirty="0" err="1"/>
              <a:t>accross</a:t>
            </a:r>
            <a:r>
              <a:rPr lang="en-GB" dirty="0"/>
              <a:t> the vertical tune line, first two scans with nominal </a:t>
            </a:r>
            <a:r>
              <a:rPr lang="en-GB" dirty="0" err="1"/>
              <a:t>octupoles</a:t>
            </a:r>
            <a:r>
              <a:rPr lang="en-GB" dirty="0"/>
              <a:t>, than two scans with reduced </a:t>
            </a:r>
            <a:r>
              <a:rPr lang="en-GB" dirty="0" err="1"/>
              <a:t>octupoles</a:t>
            </a:r>
            <a:r>
              <a:rPr lang="en-GB" dirty="0"/>
              <a:t> and again nominal. The increased intra-bunch activity with the reduced </a:t>
            </a:r>
            <a:r>
              <a:rPr lang="en-GB" dirty="0" err="1"/>
              <a:t>octupole</a:t>
            </a:r>
            <a:r>
              <a:rPr lang="en-GB" dirty="0"/>
              <a:t> settings (lack of landau damping) is visible. </a:t>
            </a:r>
          </a:p>
        </p:txBody>
      </p:sp>
    </p:spTree>
    <p:extLst>
      <p:ext uri="{BB962C8B-B14F-4D97-AF65-F5344CB8AC3E}">
        <p14:creationId xmlns:p14="http://schemas.microsoft.com/office/powerpoint/2010/main" val="222032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Longitudinal </a:t>
            </a:r>
            <a:r>
              <a:rPr lang="en-GB" dirty="0" smtClean="0"/>
              <a:t>damper</a:t>
            </a:r>
            <a:endParaRPr lang="en-GB" dirty="0"/>
          </a:p>
        </p:txBody>
      </p:sp>
      <p:sp>
        <p:nvSpPr>
          <p:cNvPr id="7" name="Content Placeholder 6"/>
          <p:cNvSpPr>
            <a:spLocks noGrp="1"/>
          </p:cNvSpPr>
          <p:nvPr>
            <p:ph idx="1"/>
          </p:nvPr>
        </p:nvSpPr>
        <p:spPr/>
        <p:txBody>
          <a:bodyPr/>
          <a:lstStyle/>
          <a:p>
            <a:r>
              <a:rPr lang="en-GB" dirty="0" smtClean="0"/>
              <a:t>First </a:t>
            </a:r>
            <a:r>
              <a:rPr lang="en-GB" dirty="0"/>
              <a:t>hour spent to align the kick with the beam in cavity1B2 first, then 2B2.</a:t>
            </a:r>
          </a:p>
          <a:p>
            <a:r>
              <a:rPr lang="en-GB" dirty="0"/>
              <a:t>Then injected a series of 6b batches and observed transients (see plot). </a:t>
            </a:r>
            <a:endParaRPr lang="en-GB" dirty="0" smtClean="0"/>
          </a:p>
          <a:p>
            <a:pPr lvl="1"/>
            <a:r>
              <a:rPr lang="en-GB" dirty="0" smtClean="0"/>
              <a:t>Although </a:t>
            </a:r>
            <a:r>
              <a:rPr lang="en-GB" dirty="0"/>
              <a:t>the kicks were acting on the bunches (visible from scope), we did not measure difference in damping when inverting the gain. No time to investigate further. The reason may be insufficient kick strength as we used one cavity only. The observed damping rate must be explained. Is it just </a:t>
            </a:r>
            <a:r>
              <a:rPr lang="en-GB" dirty="0" err="1"/>
              <a:t>filamentation</a:t>
            </a:r>
            <a:r>
              <a:rPr lang="en-GB" dirty="0"/>
              <a:t>? Looks a bit fast.</a:t>
            </a:r>
          </a:p>
          <a:p>
            <a:endParaRPr lang="en-GB" dirty="0"/>
          </a:p>
          <a:p>
            <a:r>
              <a:rPr lang="en-GB" dirty="0"/>
              <a:t>Daniel, John, Themis, Phil </a:t>
            </a:r>
          </a:p>
        </p:txBody>
      </p:sp>
      <p:sp>
        <p:nvSpPr>
          <p:cNvPr id="3" name="Footer Placeholder 2"/>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4" name="Slide Number Placeholder 3"/>
          <p:cNvSpPr>
            <a:spLocks noGrp="1"/>
          </p:cNvSpPr>
          <p:nvPr>
            <p:ph type="sldNum" sz="quarter" idx="11"/>
          </p:nvPr>
        </p:nvSpPr>
        <p:spPr/>
        <p:txBody>
          <a:bodyPr/>
          <a:lstStyle/>
          <a:p>
            <a:fld id="{20D66058-8582-419F-AA3B-A79C8D77E78A}" type="slidenum">
              <a:rPr lang="en-US" smtClean="0">
                <a:solidFill>
                  <a:srgbClr val="00007D"/>
                </a:solidFill>
              </a:rPr>
              <a:pPr/>
              <a:t>16</a:t>
            </a:fld>
            <a:endParaRPr lang="en-US">
              <a:solidFill>
                <a:srgbClr val="00007D"/>
              </a:solidFill>
            </a:endParaRPr>
          </a:p>
        </p:txBody>
      </p:sp>
      <p:sp>
        <p:nvSpPr>
          <p:cNvPr id="5" name="Date Placeholder 4"/>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spTree>
    <p:extLst>
      <p:ext uri="{BB962C8B-B14F-4D97-AF65-F5344CB8AC3E}">
        <p14:creationId xmlns:p14="http://schemas.microsoft.com/office/powerpoint/2010/main" val="70940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Longitudinal damper</a:t>
            </a:r>
            <a:endParaRPr lang="en-GB" dirty="0"/>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17</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16" y="1196690"/>
            <a:ext cx="8879384" cy="363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84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4" name="Slide Number Placeholder 3"/>
          <p:cNvSpPr>
            <a:spLocks noGrp="1"/>
          </p:cNvSpPr>
          <p:nvPr>
            <p:ph type="sldNum" sz="quarter" idx="11"/>
          </p:nvPr>
        </p:nvSpPr>
        <p:spPr/>
        <p:txBody>
          <a:bodyPr/>
          <a:lstStyle/>
          <a:p>
            <a:fld id="{20D66058-8582-419F-AA3B-A79C8D77E78A}" type="slidenum">
              <a:rPr lang="en-US" smtClean="0">
                <a:solidFill>
                  <a:srgbClr val="00007D"/>
                </a:solidFill>
              </a:rPr>
              <a:pPr/>
              <a:t>18</a:t>
            </a:fld>
            <a:endParaRPr lang="en-US">
              <a:solidFill>
                <a:srgbClr val="00007D"/>
              </a:solidFill>
            </a:endParaRPr>
          </a:p>
        </p:txBody>
      </p:sp>
      <p:sp>
        <p:nvSpPr>
          <p:cNvPr id="5" name="Date Placeholder 4"/>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337100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W50</a:t>
            </a:r>
            <a:endParaRPr lang="en-GB" dirty="0"/>
          </a:p>
        </p:txBody>
      </p:sp>
      <p:sp>
        <p:nvSpPr>
          <p:cNvPr id="3" name="Footer Placeholder 2"/>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4" name="Slide Number Placeholder 3"/>
          <p:cNvSpPr>
            <a:spLocks noGrp="1"/>
          </p:cNvSpPr>
          <p:nvPr>
            <p:ph type="sldNum" sz="quarter" idx="11"/>
          </p:nvPr>
        </p:nvSpPr>
        <p:spPr/>
        <p:txBody>
          <a:bodyPr/>
          <a:lstStyle/>
          <a:p>
            <a:fld id="{20D66058-8582-419F-AA3B-A79C8D77E78A}" type="slidenum">
              <a:rPr lang="en-US" smtClean="0">
                <a:solidFill>
                  <a:srgbClr val="00007D"/>
                </a:solidFill>
              </a:rPr>
              <a:pPr/>
              <a:t>2</a:t>
            </a:fld>
            <a:endParaRPr lang="en-US">
              <a:solidFill>
                <a:srgbClr val="00007D"/>
              </a:solidFill>
            </a:endParaRPr>
          </a:p>
        </p:txBody>
      </p:sp>
      <p:sp>
        <p:nvSpPr>
          <p:cNvPr id="5" name="Date Placeholder 4"/>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1" y="1196690"/>
            <a:ext cx="9030789" cy="468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03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W50</a:t>
            </a:r>
            <a:endParaRPr lang="en-GB" dirty="0"/>
          </a:p>
        </p:txBody>
      </p:sp>
      <p:sp>
        <p:nvSpPr>
          <p:cNvPr id="3" name="Content Placeholder 2"/>
          <p:cNvSpPr>
            <a:spLocks noGrp="1"/>
          </p:cNvSpPr>
          <p:nvPr>
            <p:ph idx="1"/>
          </p:nvPr>
        </p:nvSpPr>
        <p:spPr>
          <a:xfrm>
            <a:off x="395420" y="836640"/>
            <a:ext cx="8229600" cy="5616780"/>
          </a:xfrm>
        </p:spPr>
        <p:txBody>
          <a:bodyPr/>
          <a:lstStyle/>
          <a:p>
            <a:r>
              <a:rPr lang="en-GB" dirty="0" smtClean="0"/>
              <a:t>25 ns ramp, squeeze, collide to beta* = 1 m with relaxed collimator settings</a:t>
            </a:r>
          </a:p>
          <a:p>
            <a:pPr lvl="1"/>
            <a:r>
              <a:rPr lang="en-GB" dirty="0"/>
              <a:t> </a:t>
            </a:r>
            <a:r>
              <a:rPr lang="en-GB" dirty="0" smtClean="0"/>
              <a:t>including ADT and BBQ set-up</a:t>
            </a:r>
          </a:p>
          <a:p>
            <a:r>
              <a:rPr lang="en-GB" dirty="0" smtClean="0"/>
              <a:t>Loss maps</a:t>
            </a:r>
          </a:p>
          <a:p>
            <a:r>
              <a:rPr lang="en-GB" dirty="0" smtClean="0"/>
              <a:t>Loss maps revisited</a:t>
            </a:r>
            <a:endParaRPr lang="en-GB" dirty="0"/>
          </a:p>
          <a:p>
            <a:r>
              <a:rPr lang="en-GB" dirty="0" smtClean="0"/>
              <a:t>25 ns tests:</a:t>
            </a:r>
          </a:p>
          <a:p>
            <a:pPr lvl="1"/>
            <a:r>
              <a:rPr lang="en-GB" dirty="0" smtClean="0"/>
              <a:t>Long-range MD</a:t>
            </a:r>
          </a:p>
          <a:p>
            <a:pPr lvl="1"/>
            <a:r>
              <a:rPr lang="en-GB" dirty="0" smtClean="0"/>
              <a:t>25 ns beam on flat top – up to 804 bunches</a:t>
            </a:r>
          </a:p>
          <a:p>
            <a:pPr lvl="1"/>
            <a:r>
              <a:rPr lang="en-GB" dirty="0" smtClean="0"/>
              <a:t>Scrubbing/e-cloud calibration at 450 </a:t>
            </a:r>
            <a:r>
              <a:rPr lang="en-GB" dirty="0" err="1" smtClean="0"/>
              <a:t>GeV</a:t>
            </a:r>
            <a:endParaRPr lang="en-GB" dirty="0" smtClean="0"/>
          </a:p>
          <a:p>
            <a:r>
              <a:rPr lang="en-GB" dirty="0" smtClean="0"/>
              <a:t>25 ns physics (up to 400 bunches)</a:t>
            </a:r>
          </a:p>
          <a:p>
            <a:pPr lvl="1"/>
            <a:r>
              <a:rPr lang="en-GB" dirty="0" smtClean="0"/>
              <a:t>Unsuccessful 800 b attempt to finished</a:t>
            </a:r>
          </a:p>
          <a:p>
            <a:r>
              <a:rPr lang="en-GB" dirty="0" smtClean="0"/>
              <a:t>Operation development </a:t>
            </a:r>
          </a:p>
          <a:p>
            <a:pPr lvl="1"/>
            <a:r>
              <a:rPr lang="en-GB" dirty="0" smtClean="0"/>
              <a:t>Instability monitor; longitudinal damper; </a:t>
            </a:r>
          </a:p>
          <a:p>
            <a:pPr lvl="1"/>
            <a:r>
              <a:rPr lang="en-GB" dirty="0" err="1" smtClean="0"/>
              <a:t>pA</a:t>
            </a:r>
            <a:r>
              <a:rPr lang="en-GB" dirty="0" smtClean="0"/>
              <a:t> MD cancelled </a:t>
            </a:r>
          </a:p>
          <a:p>
            <a:pPr lvl="1"/>
            <a:endParaRPr lang="en-GB" dirty="0" smtClean="0"/>
          </a:p>
          <a:p>
            <a:pPr lvl="1"/>
            <a:endParaRPr lang="en-GB" dirty="0" smtClean="0"/>
          </a:p>
          <a:p>
            <a:endParaRPr lang="en-GB" dirty="0"/>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3</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sp>
        <p:nvSpPr>
          <p:cNvPr id="7" name="Right Brace 6"/>
          <p:cNvSpPr/>
          <p:nvPr/>
        </p:nvSpPr>
        <p:spPr bwMode="auto">
          <a:xfrm>
            <a:off x="6228230" y="2996940"/>
            <a:ext cx="288040" cy="1440200"/>
          </a:xfrm>
          <a:prstGeom prst="rightBrace">
            <a:avLst/>
          </a:prstGeom>
          <a:no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bg2"/>
              </a:solidFill>
              <a:effectLst/>
              <a:latin typeface="Arial" charset="0"/>
            </a:endParaRPr>
          </a:p>
        </p:txBody>
      </p:sp>
      <p:sp>
        <p:nvSpPr>
          <p:cNvPr id="9" name="TextBox 8"/>
          <p:cNvSpPr txBox="1"/>
          <p:nvPr/>
        </p:nvSpPr>
        <p:spPr>
          <a:xfrm>
            <a:off x="6642800" y="3516985"/>
            <a:ext cx="1512210" cy="400110"/>
          </a:xfrm>
          <a:prstGeom prst="rect">
            <a:avLst/>
          </a:prstGeom>
          <a:noFill/>
        </p:spPr>
        <p:txBody>
          <a:bodyPr wrap="square" rtlCol="0">
            <a:spAutoFit/>
          </a:bodyPr>
          <a:lstStyle/>
          <a:p>
            <a:r>
              <a:rPr lang="en-GB" dirty="0" smtClean="0"/>
              <a:t>Giovanni</a:t>
            </a:r>
            <a:endParaRPr lang="en-GB" dirty="0"/>
          </a:p>
        </p:txBody>
      </p:sp>
    </p:spTree>
    <p:extLst>
      <p:ext uri="{BB962C8B-B14F-4D97-AF65-F5344CB8AC3E}">
        <p14:creationId xmlns:p14="http://schemas.microsoft.com/office/powerpoint/2010/main" val="375521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25 </a:t>
            </a:r>
            <a:r>
              <a:rPr lang="en-GB" cap="none" dirty="0" smtClean="0"/>
              <a:t>ns</a:t>
            </a:r>
            <a:r>
              <a:rPr lang="en-GB" dirty="0" smtClean="0"/>
              <a:t> physics</a:t>
            </a:r>
            <a:endParaRPr lang="en-GB" dirty="0"/>
          </a:p>
        </p:txBody>
      </p:sp>
      <p:sp>
        <p:nvSpPr>
          <p:cNvPr id="8" name="Text Placeholder 7"/>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4</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spTree>
    <p:extLst>
      <p:ext uri="{BB962C8B-B14F-4D97-AF65-F5344CB8AC3E}">
        <p14:creationId xmlns:p14="http://schemas.microsoft.com/office/powerpoint/2010/main" val="140817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25 ns physics</a:t>
            </a:r>
            <a:endParaRPr lang="en-GB" dirty="0"/>
          </a:p>
        </p:txBody>
      </p:sp>
      <p:sp>
        <p:nvSpPr>
          <p:cNvPr id="3" name="Content Placeholder 2"/>
          <p:cNvSpPr>
            <a:spLocks noGrp="1"/>
          </p:cNvSpPr>
          <p:nvPr>
            <p:ph idx="1"/>
          </p:nvPr>
        </p:nvSpPr>
        <p:spPr/>
        <p:txBody>
          <a:bodyPr/>
          <a:lstStyle/>
          <a:p>
            <a:r>
              <a:rPr lang="en-GB" dirty="0" smtClean="0"/>
              <a:t>Low </a:t>
            </a:r>
            <a:r>
              <a:rPr lang="en-GB" dirty="0" err="1" smtClean="0"/>
              <a:t>emittance</a:t>
            </a:r>
            <a:r>
              <a:rPr lang="en-GB" dirty="0" smtClean="0"/>
              <a:t> </a:t>
            </a:r>
            <a:r>
              <a:rPr lang="en-GB" dirty="0"/>
              <a:t> </a:t>
            </a:r>
            <a:r>
              <a:rPr lang="en-GB" dirty="0" smtClean="0"/>
              <a:t>PS option </a:t>
            </a:r>
          </a:p>
          <a:p>
            <a:pPr lvl="1"/>
            <a:r>
              <a:rPr lang="en-GB" dirty="0" smtClean="0"/>
              <a:t>BCMS </a:t>
            </a:r>
            <a:r>
              <a:rPr lang="en-GB" dirty="0"/>
              <a:t>(Batch Compression, Merging, and </a:t>
            </a:r>
            <a:r>
              <a:rPr lang="en-GB" dirty="0" err="1"/>
              <a:t>Splittings</a:t>
            </a:r>
            <a:r>
              <a:rPr lang="en-GB" dirty="0"/>
              <a:t>)</a:t>
            </a:r>
            <a:r>
              <a:rPr lang="en-GB" dirty="0" smtClean="0"/>
              <a:t> </a:t>
            </a:r>
          </a:p>
          <a:p>
            <a:pPr lvl="1"/>
            <a:r>
              <a:rPr lang="en-GB" dirty="0" smtClean="0"/>
              <a:t>AKA h=9</a:t>
            </a:r>
          </a:p>
          <a:p>
            <a:pPr lvl="1"/>
            <a:endParaRPr lang="en-GB" dirty="0"/>
          </a:p>
          <a:p>
            <a:pPr lvl="1"/>
            <a:endParaRPr lang="en-GB" dirty="0" smtClean="0"/>
          </a:p>
          <a:p>
            <a:r>
              <a:rPr lang="en-GB" dirty="0" smtClean="0"/>
              <a:t>Saturday 15:00:</a:t>
            </a:r>
          </a:p>
          <a:p>
            <a:pPr lvl="1"/>
            <a:r>
              <a:rPr lang="en-GB" dirty="0" smtClean="0"/>
              <a:t> </a:t>
            </a:r>
            <a:r>
              <a:rPr lang="en-GB" dirty="0"/>
              <a:t>12+2*48 </a:t>
            </a:r>
            <a:r>
              <a:rPr lang="en-GB" dirty="0" smtClean="0"/>
              <a:t>bunches</a:t>
            </a:r>
          </a:p>
          <a:p>
            <a:r>
              <a:rPr lang="en-GB" dirty="0" smtClean="0"/>
              <a:t>Saturday 20:00:</a:t>
            </a:r>
          </a:p>
          <a:p>
            <a:pPr lvl="1"/>
            <a:r>
              <a:rPr lang="en-GB" dirty="0" smtClean="0"/>
              <a:t>12+4*48 </a:t>
            </a:r>
            <a:r>
              <a:rPr lang="en-GB" dirty="0"/>
              <a:t>bunches </a:t>
            </a:r>
            <a:endParaRPr lang="en-GB" dirty="0" smtClean="0"/>
          </a:p>
          <a:p>
            <a:r>
              <a:rPr lang="en-GB" dirty="0" smtClean="0"/>
              <a:t>Sunday 11:00</a:t>
            </a:r>
          </a:p>
          <a:p>
            <a:pPr lvl="1"/>
            <a:r>
              <a:rPr lang="en-GB" dirty="0" smtClean="0"/>
              <a:t>After a struggle with the RF clocks</a:t>
            </a:r>
          </a:p>
          <a:p>
            <a:pPr lvl="1"/>
            <a:r>
              <a:rPr lang="en-GB" dirty="0" smtClean="0"/>
              <a:t>12+4*96 bunches</a:t>
            </a:r>
            <a:endParaRPr lang="en-GB" dirty="0"/>
          </a:p>
          <a:p>
            <a:endParaRPr lang="en-GB" dirty="0"/>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5</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sp>
        <p:nvSpPr>
          <p:cNvPr id="7" name="TextBox 6"/>
          <p:cNvSpPr txBox="1"/>
          <p:nvPr/>
        </p:nvSpPr>
        <p:spPr>
          <a:xfrm>
            <a:off x="1187530" y="2564880"/>
            <a:ext cx="7777080" cy="400110"/>
          </a:xfrm>
          <a:prstGeom prst="rect">
            <a:avLst/>
          </a:prstGeom>
          <a:noFill/>
        </p:spPr>
        <p:txBody>
          <a:bodyPr wrap="square" rtlCol="0">
            <a:spAutoFit/>
          </a:bodyPr>
          <a:lstStyle/>
          <a:p>
            <a:r>
              <a:rPr lang="en-GB" dirty="0" smtClean="0"/>
              <a:t>Steve Hancock, Heiko Damerau, Simone </a:t>
            </a:r>
            <a:r>
              <a:rPr lang="en-GB" dirty="0" err="1" smtClean="0"/>
              <a:t>Gilardoni</a:t>
            </a:r>
            <a:r>
              <a:rPr lang="en-GB" dirty="0" smtClean="0"/>
              <a:t> et al</a:t>
            </a:r>
            <a:endParaRPr lang="en-GB" dirty="0"/>
          </a:p>
        </p:txBody>
      </p:sp>
    </p:spTree>
    <p:extLst>
      <p:ext uri="{BB962C8B-B14F-4D97-AF65-F5344CB8AC3E}">
        <p14:creationId xmlns:p14="http://schemas.microsoft.com/office/powerpoint/2010/main" val="275670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25 ns physics</a:t>
            </a:r>
            <a:endParaRPr lang="en-GB" dirty="0"/>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6</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30972983"/>
              </p:ext>
            </p:extLst>
          </p:nvPr>
        </p:nvGraphicFramePr>
        <p:xfrm>
          <a:off x="107380" y="980660"/>
          <a:ext cx="8785219" cy="2206299"/>
        </p:xfrm>
        <a:graphic>
          <a:graphicData uri="http://schemas.openxmlformats.org/drawingml/2006/table">
            <a:tbl>
              <a:tblPr firstRow="1" bandRow="1">
                <a:tableStyleId>{5C22544A-7EE6-4342-B048-85BDC9FD1C3A}</a:tableStyleId>
              </a:tblPr>
              <a:tblGrid>
                <a:gridCol w="720100"/>
                <a:gridCol w="1080150"/>
                <a:gridCol w="864120"/>
                <a:gridCol w="792110"/>
                <a:gridCol w="1584220"/>
                <a:gridCol w="1080150"/>
                <a:gridCol w="1296180"/>
                <a:gridCol w="1368189"/>
              </a:tblGrid>
              <a:tr h="522073">
                <a:tc>
                  <a:txBody>
                    <a:bodyPr/>
                    <a:lstStyle/>
                    <a:p>
                      <a:r>
                        <a:rPr lang="en-GB" sz="1400" dirty="0" smtClean="0"/>
                        <a:t>Fill</a:t>
                      </a:r>
                      <a:endParaRPr lang="en-GB" sz="1400" dirty="0"/>
                    </a:p>
                  </a:txBody>
                  <a:tcPr/>
                </a:tc>
                <a:tc>
                  <a:txBody>
                    <a:bodyPr/>
                    <a:lstStyle/>
                    <a:p>
                      <a:endParaRPr lang="en-GB" sz="1400" dirty="0"/>
                    </a:p>
                  </a:txBody>
                  <a:tcPr/>
                </a:tc>
                <a:tc>
                  <a:txBody>
                    <a:bodyPr/>
                    <a:lstStyle/>
                    <a:p>
                      <a:r>
                        <a:rPr lang="en-GB" sz="1400" dirty="0" err="1" smtClean="0"/>
                        <a:t>Nb</a:t>
                      </a:r>
                      <a:endParaRPr lang="en-GB" sz="1400" dirty="0"/>
                    </a:p>
                  </a:txBody>
                  <a:tcPr/>
                </a:tc>
                <a:tc>
                  <a:txBody>
                    <a:bodyPr/>
                    <a:lstStyle/>
                    <a:p>
                      <a:r>
                        <a:rPr lang="en-GB" sz="1400" dirty="0" err="1" smtClean="0"/>
                        <a:t>Nc</a:t>
                      </a:r>
                      <a:endParaRPr lang="en-GB" sz="1400" dirty="0"/>
                    </a:p>
                  </a:txBody>
                  <a:tcPr/>
                </a:tc>
                <a:tc>
                  <a:txBody>
                    <a:bodyPr/>
                    <a:lstStyle/>
                    <a:p>
                      <a:r>
                        <a:rPr lang="en-GB" sz="1400" dirty="0" smtClean="0"/>
                        <a:t>Mean bunch current</a:t>
                      </a:r>
                      <a:endParaRPr lang="en-GB" sz="1400" dirty="0"/>
                    </a:p>
                  </a:txBody>
                  <a:tcPr/>
                </a:tc>
                <a:tc>
                  <a:txBody>
                    <a:bodyPr/>
                    <a:lstStyle/>
                    <a:p>
                      <a:r>
                        <a:rPr lang="en-GB" sz="1400" dirty="0" smtClean="0"/>
                        <a:t>Peak </a:t>
                      </a:r>
                      <a:r>
                        <a:rPr lang="en-GB" sz="1400" dirty="0" err="1" smtClean="0"/>
                        <a:t>lumi</a:t>
                      </a:r>
                      <a:endParaRPr lang="en-GB" sz="1400" dirty="0"/>
                    </a:p>
                  </a:txBody>
                  <a:tcPr/>
                </a:tc>
                <a:tc>
                  <a:txBody>
                    <a:bodyPr/>
                    <a:lstStyle/>
                    <a:p>
                      <a:r>
                        <a:rPr lang="en-GB" sz="1400" dirty="0" smtClean="0"/>
                        <a:t>Peak</a:t>
                      </a:r>
                    </a:p>
                    <a:p>
                      <a:r>
                        <a:rPr lang="en-GB" sz="1400" dirty="0" smtClean="0"/>
                        <a:t>&lt;Pile-up&gt;</a:t>
                      </a:r>
                      <a:endParaRPr lang="en-GB" sz="1400" dirty="0"/>
                    </a:p>
                  </a:txBody>
                  <a:tcPr/>
                </a:tc>
                <a:tc>
                  <a:txBody>
                    <a:bodyPr/>
                    <a:lstStyle/>
                    <a:p>
                      <a:r>
                        <a:rPr lang="en-GB" sz="1400" dirty="0" err="1" smtClean="0"/>
                        <a:t>Emittance</a:t>
                      </a:r>
                      <a:endParaRPr lang="en-GB" sz="1400" dirty="0"/>
                    </a:p>
                  </a:txBody>
                  <a:tcPr/>
                </a:tc>
              </a:tr>
              <a:tr h="522073">
                <a:tc>
                  <a:txBody>
                    <a:bodyPr/>
                    <a:lstStyle/>
                    <a:p>
                      <a:r>
                        <a:rPr lang="en-GB" dirty="0" smtClean="0"/>
                        <a:t>3441</a:t>
                      </a:r>
                      <a:endParaRPr lang="en-GB" dirty="0"/>
                    </a:p>
                  </a:txBody>
                  <a:tcPr/>
                </a:tc>
                <a:tc>
                  <a:txBody>
                    <a:bodyPr/>
                    <a:lstStyle/>
                    <a:p>
                      <a:r>
                        <a:rPr lang="en-GB" dirty="0" smtClean="0"/>
                        <a:t>12+2*48</a:t>
                      </a:r>
                      <a:endParaRPr lang="en-GB" dirty="0"/>
                    </a:p>
                  </a:txBody>
                  <a:tcPr/>
                </a:tc>
                <a:tc>
                  <a:txBody>
                    <a:bodyPr/>
                    <a:lstStyle/>
                    <a:p>
                      <a:r>
                        <a:rPr lang="en-GB" dirty="0" smtClean="0"/>
                        <a:t>108</a:t>
                      </a:r>
                      <a:endParaRPr lang="en-GB" dirty="0"/>
                    </a:p>
                  </a:txBody>
                  <a:tcPr/>
                </a:tc>
                <a:tc>
                  <a:txBody>
                    <a:bodyPr/>
                    <a:lstStyle/>
                    <a:p>
                      <a:r>
                        <a:rPr lang="en-GB" dirty="0" smtClean="0"/>
                        <a:t>97</a:t>
                      </a:r>
                      <a:endParaRPr lang="en-GB" dirty="0"/>
                    </a:p>
                  </a:txBody>
                  <a:tcPr/>
                </a:tc>
                <a:tc>
                  <a:txBody>
                    <a:bodyPr/>
                    <a:lstStyle/>
                    <a:p>
                      <a:r>
                        <a:rPr lang="en-GB" dirty="0" smtClean="0"/>
                        <a:t>1.03e11</a:t>
                      </a:r>
                      <a:endParaRPr lang="en-GB" dirty="0"/>
                    </a:p>
                  </a:txBody>
                  <a:tcPr/>
                </a:tc>
                <a:tc>
                  <a:txBody>
                    <a:bodyPr/>
                    <a:lstStyle/>
                    <a:p>
                      <a:r>
                        <a:rPr lang="en-GB" dirty="0" smtClean="0"/>
                        <a:t>1.7e32</a:t>
                      </a:r>
                      <a:endParaRPr lang="en-GB" dirty="0"/>
                    </a:p>
                  </a:txBody>
                  <a:tcPr/>
                </a:tc>
                <a:tc>
                  <a:txBody>
                    <a:bodyPr/>
                    <a:lstStyle/>
                    <a:p>
                      <a:r>
                        <a:rPr lang="en-GB" dirty="0" smtClean="0"/>
                        <a:t>11.38</a:t>
                      </a:r>
                      <a:endParaRPr lang="en-GB" dirty="0"/>
                    </a:p>
                  </a:txBody>
                  <a:tcPr/>
                </a:tc>
                <a:tc>
                  <a:txBody>
                    <a:bodyPr/>
                    <a:lstStyle/>
                    <a:p>
                      <a:r>
                        <a:rPr lang="en-GB" dirty="0" smtClean="0"/>
                        <a:t>~1.85</a:t>
                      </a:r>
                      <a:endParaRPr lang="en-GB" dirty="0"/>
                    </a:p>
                  </a:txBody>
                  <a:tcPr/>
                </a:tc>
              </a:tr>
              <a:tr h="522073">
                <a:tc>
                  <a:txBody>
                    <a:bodyPr/>
                    <a:lstStyle/>
                    <a:p>
                      <a:r>
                        <a:rPr lang="en-GB" dirty="0" smtClean="0"/>
                        <a:t>3442</a:t>
                      </a:r>
                      <a:endParaRPr lang="en-GB" dirty="0"/>
                    </a:p>
                  </a:txBody>
                  <a:tcPr/>
                </a:tc>
                <a:tc>
                  <a:txBody>
                    <a:bodyPr/>
                    <a:lstStyle/>
                    <a:p>
                      <a:r>
                        <a:rPr lang="en-GB" dirty="0" smtClean="0"/>
                        <a:t>12+4*48</a:t>
                      </a:r>
                      <a:endParaRPr lang="en-GB" dirty="0"/>
                    </a:p>
                  </a:txBody>
                  <a:tcPr/>
                </a:tc>
                <a:tc>
                  <a:txBody>
                    <a:bodyPr/>
                    <a:lstStyle/>
                    <a:p>
                      <a:r>
                        <a:rPr lang="en-GB" dirty="0" smtClean="0"/>
                        <a:t>208</a:t>
                      </a:r>
                      <a:endParaRPr lang="en-GB" dirty="0"/>
                    </a:p>
                  </a:txBody>
                  <a:tcPr/>
                </a:tc>
                <a:tc>
                  <a:txBody>
                    <a:bodyPr/>
                    <a:lstStyle/>
                    <a:p>
                      <a:r>
                        <a:rPr lang="en-GB" dirty="0" smtClean="0"/>
                        <a:t>187</a:t>
                      </a:r>
                      <a:endParaRPr lang="en-GB" dirty="0"/>
                    </a:p>
                  </a:txBody>
                  <a:tcPr/>
                </a:tc>
                <a:tc>
                  <a:txBody>
                    <a:bodyPr/>
                    <a:lstStyle/>
                    <a:p>
                      <a:r>
                        <a:rPr lang="en-GB" dirty="0" smtClean="0"/>
                        <a:t>1.04e11</a:t>
                      </a:r>
                      <a:endParaRPr lang="en-GB" dirty="0"/>
                    </a:p>
                  </a:txBody>
                  <a:tcPr/>
                </a:tc>
                <a:tc>
                  <a:txBody>
                    <a:bodyPr/>
                    <a:lstStyle/>
                    <a:p>
                      <a:r>
                        <a:rPr lang="en-GB" dirty="0" smtClean="0"/>
                        <a:t>3.44e32</a:t>
                      </a:r>
                      <a:endParaRPr lang="en-GB" dirty="0"/>
                    </a:p>
                  </a:txBody>
                  <a:tcPr/>
                </a:tc>
                <a:tc>
                  <a:txBody>
                    <a:bodyPr/>
                    <a:lstStyle/>
                    <a:p>
                      <a:r>
                        <a:rPr lang="en-GB" dirty="0" smtClean="0"/>
                        <a:t>12.02</a:t>
                      </a:r>
                      <a:endParaRPr lang="en-GB" dirty="0"/>
                    </a:p>
                  </a:txBody>
                  <a:tcPr/>
                </a:tc>
                <a:tc>
                  <a:txBody>
                    <a:bodyPr/>
                    <a:lstStyle/>
                    <a:p>
                      <a:r>
                        <a:rPr lang="en-GB" dirty="0" smtClean="0"/>
                        <a:t>~1.87</a:t>
                      </a:r>
                      <a:endParaRPr lang="en-GB" dirty="0"/>
                    </a:p>
                  </a:txBody>
                  <a:tcPr/>
                </a:tc>
              </a:tr>
              <a:tr h="522073">
                <a:tc>
                  <a:txBody>
                    <a:bodyPr/>
                    <a:lstStyle/>
                    <a:p>
                      <a:r>
                        <a:rPr lang="en-GB" dirty="0" smtClean="0"/>
                        <a:t>3445</a:t>
                      </a:r>
                      <a:endParaRPr lang="en-GB" dirty="0"/>
                    </a:p>
                  </a:txBody>
                  <a:tcPr/>
                </a:tc>
                <a:tc>
                  <a:txBody>
                    <a:bodyPr/>
                    <a:lstStyle/>
                    <a:p>
                      <a:r>
                        <a:rPr lang="en-GB" dirty="0" smtClean="0"/>
                        <a:t>12+4*96</a:t>
                      </a:r>
                      <a:endParaRPr lang="en-GB" dirty="0"/>
                    </a:p>
                  </a:txBody>
                  <a:tcPr/>
                </a:tc>
                <a:tc>
                  <a:txBody>
                    <a:bodyPr/>
                    <a:lstStyle/>
                    <a:p>
                      <a:r>
                        <a:rPr lang="en-GB" dirty="0" smtClean="0"/>
                        <a:t>396</a:t>
                      </a:r>
                      <a:endParaRPr lang="en-GB" dirty="0"/>
                    </a:p>
                  </a:txBody>
                  <a:tcPr/>
                </a:tc>
                <a:tc>
                  <a:txBody>
                    <a:bodyPr/>
                    <a:lstStyle/>
                    <a:p>
                      <a:r>
                        <a:rPr lang="en-GB" dirty="0" smtClean="0"/>
                        <a:t>372</a:t>
                      </a:r>
                      <a:endParaRPr lang="en-GB" dirty="0"/>
                    </a:p>
                  </a:txBody>
                  <a:tcPr/>
                </a:tc>
                <a:tc>
                  <a:txBody>
                    <a:bodyPr/>
                    <a:lstStyle/>
                    <a:p>
                      <a:r>
                        <a:rPr lang="en-GB" dirty="0" smtClean="0"/>
                        <a:t>1.02e11</a:t>
                      </a:r>
                      <a:endParaRPr lang="en-GB" dirty="0"/>
                    </a:p>
                  </a:txBody>
                  <a:tcPr/>
                </a:tc>
                <a:tc>
                  <a:txBody>
                    <a:bodyPr/>
                    <a:lstStyle/>
                    <a:p>
                      <a:r>
                        <a:rPr lang="en-GB" dirty="0" smtClean="0"/>
                        <a:t>5.83e32</a:t>
                      </a:r>
                    </a:p>
                    <a:p>
                      <a:r>
                        <a:rPr lang="en-GB" b="1" dirty="0" smtClean="0">
                          <a:solidFill>
                            <a:schemeClr val="bg2">
                              <a:lumMod val="40000"/>
                              <a:lumOff val="60000"/>
                            </a:schemeClr>
                          </a:solidFill>
                        </a:rPr>
                        <a:t>6.15e32</a:t>
                      </a:r>
                      <a:endParaRPr lang="en-GB" b="1" dirty="0">
                        <a:solidFill>
                          <a:schemeClr val="bg2">
                            <a:lumMod val="40000"/>
                            <a:lumOff val="60000"/>
                          </a:schemeClr>
                        </a:solidFill>
                      </a:endParaRPr>
                    </a:p>
                  </a:txBody>
                  <a:tcPr/>
                </a:tc>
                <a:tc>
                  <a:txBody>
                    <a:bodyPr/>
                    <a:lstStyle/>
                    <a:p>
                      <a:r>
                        <a:rPr lang="en-GB" dirty="0" smtClean="0"/>
                        <a:t>10.17</a:t>
                      </a:r>
                    </a:p>
                    <a:p>
                      <a:r>
                        <a:rPr lang="en-GB" b="1" dirty="0" smtClean="0">
                          <a:solidFill>
                            <a:schemeClr val="bg2">
                              <a:lumMod val="40000"/>
                              <a:lumOff val="60000"/>
                            </a:schemeClr>
                          </a:solidFill>
                        </a:rPr>
                        <a:t>10.2</a:t>
                      </a:r>
                      <a:endParaRPr lang="en-GB" b="1" dirty="0">
                        <a:solidFill>
                          <a:schemeClr val="bg2">
                            <a:lumMod val="40000"/>
                            <a:lumOff val="60000"/>
                          </a:schemeClr>
                        </a:solidFill>
                      </a:endParaRPr>
                    </a:p>
                  </a:txBody>
                  <a:tcPr/>
                </a:tc>
                <a:tc>
                  <a:txBody>
                    <a:bodyPr/>
                    <a:lstStyle/>
                    <a:p>
                      <a:r>
                        <a:rPr lang="en-GB" dirty="0" smtClean="0"/>
                        <a:t>~2.15</a:t>
                      </a:r>
                    </a:p>
                    <a:p>
                      <a:r>
                        <a:rPr lang="en-GB" b="1" dirty="0" smtClean="0">
                          <a:solidFill>
                            <a:schemeClr val="bg2">
                              <a:lumMod val="40000"/>
                              <a:lumOff val="60000"/>
                            </a:schemeClr>
                          </a:solidFill>
                        </a:rPr>
                        <a:t>~2.03</a:t>
                      </a:r>
                      <a:endParaRPr lang="en-GB" b="1" dirty="0">
                        <a:solidFill>
                          <a:schemeClr val="bg2">
                            <a:lumMod val="40000"/>
                            <a:lumOff val="60000"/>
                          </a:schemeClr>
                        </a:solidFill>
                      </a:endParaRPr>
                    </a:p>
                  </a:txBody>
                  <a:tcPr/>
                </a:tc>
              </a:tr>
            </a:tbl>
          </a:graphicData>
        </a:graphic>
      </p:graphicFrame>
      <p:sp>
        <p:nvSpPr>
          <p:cNvPr id="9" name="TextBox 8"/>
          <p:cNvSpPr txBox="1"/>
          <p:nvPr/>
        </p:nvSpPr>
        <p:spPr>
          <a:xfrm>
            <a:off x="323410" y="3789050"/>
            <a:ext cx="8065120" cy="1169551"/>
          </a:xfrm>
          <a:prstGeom prst="rect">
            <a:avLst/>
          </a:prstGeom>
          <a:noFill/>
        </p:spPr>
        <p:txBody>
          <a:bodyPr wrap="square" rtlCol="0">
            <a:spAutoFit/>
          </a:bodyPr>
          <a:lstStyle/>
          <a:p>
            <a:pPr marL="342900" indent="-342900" algn="l">
              <a:buFont typeface="Arial" pitchFamily="34" charset="0"/>
              <a:buChar char="•"/>
            </a:pPr>
            <a:r>
              <a:rPr lang="en-GB" dirty="0" err="1" smtClean="0"/>
              <a:t>Octupoles</a:t>
            </a:r>
            <a:r>
              <a:rPr lang="en-GB" dirty="0" smtClean="0"/>
              <a:t> down to 350 A at end ramp</a:t>
            </a:r>
          </a:p>
          <a:p>
            <a:pPr marL="342900" indent="-342900" algn="l">
              <a:buFont typeface="Arial" pitchFamily="34" charset="0"/>
              <a:buChar char="•"/>
            </a:pPr>
            <a:r>
              <a:rPr lang="en-GB" dirty="0" smtClean="0"/>
              <a:t>Lifetime going into collision down to 3 hours – improved by tweaking down chromaticity/</a:t>
            </a:r>
            <a:r>
              <a:rPr lang="en-GB" dirty="0" err="1" smtClean="0"/>
              <a:t>octupoles</a:t>
            </a:r>
            <a:r>
              <a:rPr lang="en-GB" dirty="0" smtClean="0"/>
              <a:t> even further </a:t>
            </a:r>
            <a:endParaRPr lang="en-GB" dirty="0"/>
          </a:p>
        </p:txBody>
      </p:sp>
    </p:spTree>
    <p:extLst>
      <p:ext uri="{BB962C8B-B14F-4D97-AF65-F5344CB8AC3E}">
        <p14:creationId xmlns:p14="http://schemas.microsoft.com/office/powerpoint/2010/main" val="192277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Bunch </a:t>
            </a:r>
            <a:r>
              <a:rPr lang="en-GB" dirty="0" err="1" smtClean="0"/>
              <a:t>emittances</a:t>
            </a:r>
            <a:r>
              <a:rPr lang="en-GB" dirty="0" smtClean="0"/>
              <a:t>: fill </a:t>
            </a:r>
            <a:endParaRPr lang="en-GB" dirty="0"/>
          </a:p>
        </p:txBody>
      </p:sp>
      <p:sp>
        <p:nvSpPr>
          <p:cNvPr id="3" name="Footer Placeholder 2"/>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4" name="Slide Number Placeholder 3"/>
          <p:cNvSpPr>
            <a:spLocks noGrp="1"/>
          </p:cNvSpPr>
          <p:nvPr>
            <p:ph type="sldNum" sz="quarter" idx="11"/>
          </p:nvPr>
        </p:nvSpPr>
        <p:spPr/>
        <p:txBody>
          <a:bodyPr/>
          <a:lstStyle/>
          <a:p>
            <a:fld id="{20D66058-8582-419F-AA3B-A79C8D77E78A}" type="slidenum">
              <a:rPr lang="en-US" smtClean="0">
                <a:solidFill>
                  <a:srgbClr val="00007D"/>
                </a:solidFill>
              </a:rPr>
              <a:pPr/>
              <a:t>7</a:t>
            </a:fld>
            <a:endParaRPr lang="en-US">
              <a:solidFill>
                <a:srgbClr val="00007D"/>
              </a:solidFill>
            </a:endParaRPr>
          </a:p>
        </p:txBody>
      </p:sp>
      <p:sp>
        <p:nvSpPr>
          <p:cNvPr id="5" name="Date Placeholder 4"/>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0" y="692620"/>
            <a:ext cx="5112710" cy="328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810" y="3140960"/>
            <a:ext cx="5279190" cy="339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9490" y="836640"/>
            <a:ext cx="2208265" cy="400110"/>
          </a:xfrm>
          <a:prstGeom prst="rect">
            <a:avLst/>
          </a:prstGeom>
          <a:noFill/>
        </p:spPr>
        <p:txBody>
          <a:bodyPr wrap="square" rtlCol="0">
            <a:spAutoFit/>
          </a:bodyPr>
          <a:lstStyle/>
          <a:p>
            <a:r>
              <a:rPr lang="en-GB" dirty="0" smtClean="0"/>
              <a:t>Fill 3442:12+4*48</a:t>
            </a:r>
            <a:endParaRPr lang="en-GB" dirty="0"/>
          </a:p>
        </p:txBody>
      </p:sp>
      <p:sp>
        <p:nvSpPr>
          <p:cNvPr id="9" name="TextBox 8"/>
          <p:cNvSpPr txBox="1"/>
          <p:nvPr/>
        </p:nvSpPr>
        <p:spPr>
          <a:xfrm>
            <a:off x="6504405" y="5157240"/>
            <a:ext cx="2208265" cy="400110"/>
          </a:xfrm>
          <a:prstGeom prst="rect">
            <a:avLst/>
          </a:prstGeom>
          <a:noFill/>
        </p:spPr>
        <p:txBody>
          <a:bodyPr wrap="square" rtlCol="0">
            <a:spAutoFit/>
          </a:bodyPr>
          <a:lstStyle/>
          <a:p>
            <a:r>
              <a:rPr lang="en-GB" dirty="0" smtClean="0"/>
              <a:t>Fill 3453:12+4*96</a:t>
            </a:r>
            <a:endParaRPr lang="en-GB" dirty="0"/>
          </a:p>
        </p:txBody>
      </p:sp>
    </p:spTree>
    <p:extLst>
      <p:ext uri="{BB962C8B-B14F-4D97-AF65-F5344CB8AC3E}">
        <p14:creationId xmlns:p14="http://schemas.microsoft.com/office/powerpoint/2010/main" val="414858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ISSUES</a:t>
            </a:r>
            <a:endParaRPr lang="en-GB" dirty="0"/>
          </a:p>
        </p:txBody>
      </p:sp>
      <p:sp>
        <p:nvSpPr>
          <p:cNvPr id="7" name="Text Placeholder 6"/>
          <p:cNvSpPr>
            <a:spLocks noGrp="1"/>
          </p:cNvSpPr>
          <p:nvPr>
            <p:ph type="body" idx="1"/>
          </p:nvPr>
        </p:nvSpPr>
        <p:spPr/>
        <p:txBody>
          <a:bodyPr/>
          <a:lstStyle/>
          <a:p>
            <a:endParaRPr lang="en-GB"/>
          </a:p>
        </p:txBody>
      </p:sp>
      <p:sp>
        <p:nvSpPr>
          <p:cNvPr id="3" name="Footer Placeholder 2"/>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4" name="Slide Number Placeholder 3"/>
          <p:cNvSpPr>
            <a:spLocks noGrp="1"/>
          </p:cNvSpPr>
          <p:nvPr>
            <p:ph type="sldNum" sz="quarter" idx="11"/>
          </p:nvPr>
        </p:nvSpPr>
        <p:spPr/>
        <p:txBody>
          <a:bodyPr/>
          <a:lstStyle/>
          <a:p>
            <a:fld id="{20D66058-8582-419F-AA3B-A79C8D77E78A}" type="slidenum">
              <a:rPr lang="en-US" smtClean="0">
                <a:solidFill>
                  <a:srgbClr val="00007D"/>
                </a:solidFill>
              </a:rPr>
              <a:pPr/>
              <a:t>8</a:t>
            </a:fld>
            <a:endParaRPr lang="en-US">
              <a:solidFill>
                <a:srgbClr val="00007D"/>
              </a:solidFill>
            </a:endParaRPr>
          </a:p>
        </p:txBody>
      </p:sp>
      <p:sp>
        <p:nvSpPr>
          <p:cNvPr id="5" name="Date Placeholder 4"/>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spTree>
    <p:extLst>
      <p:ext uri="{BB962C8B-B14F-4D97-AF65-F5344CB8AC3E}">
        <p14:creationId xmlns:p14="http://schemas.microsoft.com/office/powerpoint/2010/main" val="331542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a:t>
            </a:r>
            <a:endParaRPr lang="en-GB" dirty="0"/>
          </a:p>
        </p:txBody>
      </p:sp>
      <p:sp>
        <p:nvSpPr>
          <p:cNvPr id="3" name="Content Placeholder 2"/>
          <p:cNvSpPr>
            <a:spLocks noGrp="1"/>
          </p:cNvSpPr>
          <p:nvPr>
            <p:ph idx="1"/>
          </p:nvPr>
        </p:nvSpPr>
        <p:spPr/>
        <p:txBody>
          <a:bodyPr/>
          <a:lstStyle/>
          <a:p>
            <a:r>
              <a:rPr lang="en-GB" dirty="0" smtClean="0"/>
              <a:t>Cryogenic heat wave</a:t>
            </a:r>
          </a:p>
          <a:p>
            <a:pPr lvl="1"/>
            <a:r>
              <a:rPr lang="en-GB" dirty="0" smtClean="0"/>
              <a:t>Understood – some aggressive 25 ns settings in place for low intensity beam</a:t>
            </a:r>
          </a:p>
          <a:p>
            <a:r>
              <a:rPr lang="en-GB" dirty="0" smtClean="0"/>
              <a:t>Injection of BCMS</a:t>
            </a:r>
          </a:p>
          <a:p>
            <a:pPr lvl="1"/>
            <a:r>
              <a:rPr lang="en-GB" dirty="0" smtClean="0"/>
              <a:t>Couple of 48b injections straight on to TDI</a:t>
            </a:r>
          </a:p>
          <a:p>
            <a:pPr lvl="1"/>
            <a:r>
              <a:rPr lang="en-GB" dirty="0" smtClean="0"/>
              <a:t>SPS RF reference on local for given SPS cycle </a:t>
            </a:r>
          </a:p>
          <a:p>
            <a:pPr lvl="2"/>
            <a:r>
              <a:rPr lang="en-GB" dirty="0" smtClean="0"/>
              <a:t>first12b on a different SPS cycle</a:t>
            </a:r>
          </a:p>
          <a:p>
            <a:pPr lvl="1"/>
            <a:r>
              <a:rPr lang="en-GB" dirty="0" smtClean="0"/>
              <a:t>Understood – mitigation measures in place.</a:t>
            </a:r>
          </a:p>
        </p:txBody>
      </p:sp>
      <p:sp>
        <p:nvSpPr>
          <p:cNvPr id="4" name="Footer Placeholder 3"/>
          <p:cNvSpPr>
            <a:spLocks noGrp="1"/>
          </p:cNvSpPr>
          <p:nvPr>
            <p:ph type="ftr" sz="quarter" idx="10"/>
          </p:nvPr>
        </p:nvSpPr>
        <p:spPr/>
        <p:txBody>
          <a:bodyPr/>
          <a:lstStyle/>
          <a:p>
            <a:r>
              <a:rPr lang="en-US" smtClean="0">
                <a:solidFill>
                  <a:srgbClr val="00007D"/>
                </a:solidFill>
              </a:rPr>
              <a:t>LHC status</a:t>
            </a:r>
            <a:endParaRPr lang="en-US" dirty="0">
              <a:solidFill>
                <a:srgbClr val="00007D"/>
              </a:solidFill>
            </a:endParaRPr>
          </a:p>
        </p:txBody>
      </p:sp>
      <p:sp>
        <p:nvSpPr>
          <p:cNvPr id="5" name="Slide Number Placeholder 4"/>
          <p:cNvSpPr>
            <a:spLocks noGrp="1"/>
          </p:cNvSpPr>
          <p:nvPr>
            <p:ph type="sldNum" sz="quarter" idx="11"/>
          </p:nvPr>
        </p:nvSpPr>
        <p:spPr/>
        <p:txBody>
          <a:bodyPr/>
          <a:lstStyle/>
          <a:p>
            <a:fld id="{57C3E7D3-E8A8-4E1B-881E-DBC7929F1526}" type="slidenum">
              <a:rPr lang="en-US" smtClean="0">
                <a:solidFill>
                  <a:srgbClr val="00007D"/>
                </a:solidFill>
              </a:rPr>
              <a:pPr/>
              <a:t>9</a:t>
            </a:fld>
            <a:endParaRPr lang="en-US">
              <a:solidFill>
                <a:srgbClr val="00007D"/>
              </a:solidFill>
            </a:endParaRPr>
          </a:p>
        </p:txBody>
      </p:sp>
      <p:sp>
        <p:nvSpPr>
          <p:cNvPr id="6" name="Date Placeholder 5"/>
          <p:cNvSpPr>
            <a:spLocks noGrp="1"/>
          </p:cNvSpPr>
          <p:nvPr>
            <p:ph type="dt" sz="half" idx="12"/>
          </p:nvPr>
        </p:nvSpPr>
        <p:spPr/>
        <p:txBody>
          <a:bodyPr/>
          <a:lstStyle/>
          <a:p>
            <a:r>
              <a:rPr lang="en-US" smtClean="0">
                <a:solidFill>
                  <a:srgbClr val="00007D"/>
                </a:solidFill>
              </a:rPr>
              <a:t>17-12-12</a:t>
            </a:r>
            <a:endParaRPr lang="en-US" dirty="0">
              <a:solidFill>
                <a:srgbClr val="00007D"/>
              </a:solidFill>
            </a:endParaRPr>
          </a:p>
        </p:txBody>
      </p:sp>
    </p:spTree>
    <p:extLst>
      <p:ext uri="{BB962C8B-B14F-4D97-AF65-F5344CB8AC3E}">
        <p14:creationId xmlns:p14="http://schemas.microsoft.com/office/powerpoint/2010/main" val="4270662694"/>
      </p:ext>
    </p:extLst>
  </p:cSld>
  <p:clrMapOvr>
    <a:masterClrMapping/>
  </p:clrMapOvr>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61210</TotalTime>
  <Words>1269</Words>
  <Application>Microsoft Office PowerPoint</Application>
  <PresentationFormat>On-screen Show (4:3)</PresentationFormat>
  <Paragraphs>180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1_Pixel</vt:lpstr>
      <vt:lpstr>Week 50 - Summary</vt:lpstr>
      <vt:lpstr>W50</vt:lpstr>
      <vt:lpstr>W50</vt:lpstr>
      <vt:lpstr>25 ns physics</vt:lpstr>
      <vt:lpstr>25 ns physics</vt:lpstr>
      <vt:lpstr>25 ns physics</vt:lpstr>
      <vt:lpstr>Bunch emittances: fill </vt:lpstr>
      <vt:lpstr>ISSUES</vt:lpstr>
      <vt:lpstr>Issues</vt:lpstr>
      <vt:lpstr>  RF issues Thursday - Friday </vt:lpstr>
      <vt:lpstr>RF clock issue </vt:lpstr>
      <vt:lpstr>TDI realignment</vt:lpstr>
      <vt:lpstr>MISC</vt:lpstr>
      <vt:lpstr>Summary of multiband instability monitor tests:</vt:lpstr>
      <vt:lpstr>PowerPoint Presentation</vt:lpstr>
      <vt:lpstr>Longitudinal damper</vt:lpstr>
      <vt:lpstr>Longitudinal damper</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Mike Lamont</dc:creator>
  <cp:lastModifiedBy>Mike Lamont</cp:lastModifiedBy>
  <cp:revision>2754</cp:revision>
  <dcterms:created xsi:type="dcterms:W3CDTF">2010-04-04T19:37:12Z</dcterms:created>
  <dcterms:modified xsi:type="dcterms:W3CDTF">2012-12-17T10:44:00Z</dcterms:modified>
</cp:coreProperties>
</file>