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Default Extension="png" ContentType="image/pn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Default Extension="rels" ContentType="application/vnd.openxmlformats-package.relationships+xml"/>
  <Default Extension="gif" ContentType="image/gif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  <p:sldMasterId id="2147483660" r:id="rId2"/>
  </p:sldMasterIdLst>
  <p:notesMasterIdLst>
    <p:notesMasterId r:id="rId8"/>
  </p:notesMasterIdLst>
  <p:sldIdLst>
    <p:sldId id="995" r:id="rId3"/>
    <p:sldId id="1037" r:id="rId4"/>
    <p:sldId id="1071" r:id="rId5"/>
    <p:sldId id="1074" r:id="rId6"/>
    <p:sldId id="1076" r:id="rId7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0000"/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7012" autoAdjust="0"/>
    <p:restoredTop sz="94706" autoAdjust="0"/>
  </p:normalViewPr>
  <p:slideViewPr>
    <p:cSldViewPr>
      <p:cViewPr>
        <p:scale>
          <a:sx n="100" d="100"/>
          <a:sy n="100" d="100"/>
        </p:scale>
        <p:origin x="-1056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192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slide" Target="slides/slide2.xml"/><Relationship Id="rId7" Type="http://schemas.openxmlformats.org/officeDocument/2006/relationships/slide" Target="slides/slide5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10" Type="http://schemas.openxmlformats.org/officeDocument/2006/relationships/presProps" Target="presProps.xml"/><Relationship Id="rId5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9" Type="http://schemas.openxmlformats.org/officeDocument/2006/relationships/printerSettings" Target="printerSettings/printerSettings1.bin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fld id="{03DA86B3-7CAA-4832-AFD6-354CBE3B41A6}" type="datetime1">
              <a:rPr lang="en-US" smtClean="0">
                <a:solidFill>
                  <a:srgbClr val="00007D"/>
                </a:solidFill>
              </a:rPr>
              <a:pPr/>
              <a:t>12/13/12</a:t>
            </a:fld>
            <a:endParaRPr lang="en-US" dirty="0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12/13/12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 algn="ctr"/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95F9E222-69AD-4C86-9C76-3A8367C452D1}" type="datetime1">
              <a:rPr lang="en-US" smtClean="0">
                <a:solidFill>
                  <a:srgbClr val="00007D"/>
                </a:solidFill>
              </a:rPr>
              <a:pPr/>
              <a:t>12/13/12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7D"/>
              </a:solidFill>
            </a:endParaRPr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Subtitle 3"/>
          <p:cNvSpPr txBox="1">
            <a:spLocks/>
          </p:cNvSpPr>
          <p:nvPr/>
        </p:nvSpPr>
        <p:spPr bwMode="auto">
          <a:xfrm>
            <a:off x="533400" y="152400"/>
            <a:ext cx="81534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Fri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day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Morning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1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4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-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Dec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Bernhard Holzer, </a:t>
            </a:r>
            <a:r>
              <a:rPr lang="en-GB" sz="1900" kern="0" noProof="0" dirty="0" smtClean="0">
                <a:solidFill>
                  <a:schemeClr val="tx2"/>
                </a:solidFill>
                <a:latin typeface="+mn-lt"/>
              </a:rPr>
              <a:t>Mike Lamont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212109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Planning:</a:t>
            </a: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endParaRPr lang="en-GB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b="1" i="1" dirty="0" smtClean="0">
              <a:latin typeface="Times New Roman"/>
              <a:cs typeface="Times New Roman"/>
            </a:endParaRPr>
          </a:p>
          <a:p>
            <a:r>
              <a:rPr lang="en-US" b="1" i="1" dirty="0" smtClean="0">
                <a:latin typeface="Times New Roman"/>
                <a:cs typeface="Times New Roman"/>
              </a:rPr>
              <a:t> </a:t>
            </a:r>
          </a:p>
          <a:p>
            <a:endParaRPr lang="en-US" b="1" i="1" dirty="0" smtClean="0"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latin typeface="Times New Roman"/>
              <a:cs typeface="Times New Roman"/>
            </a:endParaRPr>
          </a:p>
          <a:p>
            <a:pPr lvl="0"/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85799" y="1600197"/>
          <a:ext cx="8149468" cy="5181604"/>
        </p:xfrm>
        <a:graphic>
          <a:graphicData uri="http://schemas.openxmlformats.org/drawingml/2006/table">
            <a:tbl>
              <a:tblPr/>
              <a:tblGrid>
                <a:gridCol w="585910"/>
                <a:gridCol w="1260593"/>
                <a:gridCol w="1260593"/>
                <a:gridCol w="1260593"/>
                <a:gridCol w="1260593"/>
                <a:gridCol w="1260593"/>
                <a:gridCol w="1260593"/>
              </a:tblGrid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WEDNESDAY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THURSDAY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FRIDAY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SATURDAY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SUNDAY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MONDAY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tests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69292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LOSS MAPS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25 ns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 RANGE MD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PHYSICS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CYCLE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TDI checks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e-cloud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 GeV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DAMPER SETUP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ns at flat-top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calibration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Injection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Injection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e-cloud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25 ns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RAMP DOWN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Injection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 GeV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PHYSICS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ACCESS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calibration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CYCLING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 tests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533400" y="1981200"/>
            <a:ext cx="2514600" cy="1906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96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3"/>
          <p:cNvSpPr txBox="1">
            <a:spLocks/>
          </p:cNvSpPr>
          <p:nvPr/>
        </p:nvSpPr>
        <p:spPr bwMode="auto">
          <a:xfrm>
            <a:off x="609600" y="0"/>
            <a:ext cx="8153400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LHC Status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609600"/>
            <a:ext cx="2971800" cy="20390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990600"/>
            <a:ext cx="7353420" cy="104644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Thursday Morning:</a:t>
            </a:r>
          </a:p>
          <a:p>
            <a:pPr lvl="0"/>
            <a:r>
              <a:rPr lang="en-GB" sz="2400" b="1" i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.</a:t>
            </a:r>
            <a:r>
              <a:rPr lang="en-GB" sz="2000" b="1" i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.. 8:30h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long range beam beam in 25ns </a:t>
            </a:r>
          </a:p>
          <a:p>
            <a:pPr lvl="0"/>
            <a:r>
              <a:rPr lang="en-GB" sz="2000" b="1" i="1" kern="0" dirty="0" smtClean="0">
                <a:latin typeface="Times New Roman"/>
                <a:cs typeface="Times New Roman"/>
              </a:rPr>
              <a:t>	varying crossing angle 145 </a:t>
            </a:r>
            <a:r>
              <a:rPr lang="en-GB" sz="2000" b="1" i="1" kern="0" dirty="0" err="1" smtClean="0">
                <a:latin typeface="Times New Roman"/>
                <a:cs typeface="Times New Roman"/>
              </a:rPr>
              <a:t>μrad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 ... 72μrad</a:t>
            </a: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09:</a:t>
            </a:r>
            <a:r>
              <a:rPr lang="en-GB" sz="2000" b="1" i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30h</a:t>
            </a:r>
            <a:r>
              <a:rPr lang="en-GB" sz="2000" b="1" i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injection 12 bunches,</a:t>
            </a:r>
          </a:p>
          <a:p>
            <a:pPr lvl="0"/>
            <a:r>
              <a:rPr lang="en-GB" sz="2000" b="1" i="1" kern="0" dirty="0" smtClean="0">
                <a:latin typeface="Times New Roman"/>
                <a:cs typeface="Times New Roman"/>
              </a:rPr>
              <a:t>	again: </a:t>
            </a:r>
            <a:r>
              <a:rPr lang="en-GB" sz="2000" b="1" i="1" kern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loss maps at flat top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(strange peak observed in IR7)</a:t>
            </a:r>
          </a:p>
          <a:p>
            <a:pPr lvl="0"/>
            <a:r>
              <a:rPr lang="en-GB" sz="2000" b="1" i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10:50h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,</a:t>
            </a:r>
            <a:r>
              <a:rPr lang="en-GB" sz="2000" b="1" i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latin typeface="Times New Roman"/>
                <a:cs typeface="Times New Roman"/>
              </a:rPr>
              <a:t>Orbit </a:t>
            </a:r>
            <a:r>
              <a:rPr lang="en-US" sz="2000" b="1" i="1" dirty="0" smtClean="0">
                <a:latin typeface="Times New Roman"/>
                <a:cs typeface="Times New Roman"/>
              </a:rPr>
              <a:t>excursion interlock (</a:t>
            </a:r>
            <a:r>
              <a:rPr lang="en-US" sz="2000" b="1" i="1" dirty="0" err="1" smtClean="0">
                <a:latin typeface="Times New Roman"/>
                <a:cs typeface="Times New Roman"/>
              </a:rPr>
              <a:t>BPMs</a:t>
            </a:r>
            <a:r>
              <a:rPr lang="en-US" sz="2000" b="1" i="1" dirty="0" smtClean="0">
                <a:latin typeface="Times New Roman"/>
                <a:cs typeface="Times New Roman"/>
              </a:rPr>
              <a:t> in IR6</a:t>
            </a:r>
            <a:r>
              <a:rPr lang="en-US" sz="2000" b="1" i="1" dirty="0" smtClean="0">
                <a:latin typeface="Times New Roman"/>
                <a:cs typeface="Times New Roman"/>
              </a:rPr>
              <a:t>)</a:t>
            </a:r>
          </a:p>
          <a:p>
            <a:pPr lvl="0"/>
            <a:endParaRPr lang="en-US" sz="2000" b="1" i="1" dirty="0" smtClean="0"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11:50h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injection for 25ns ramp &amp; </a:t>
            </a:r>
            <a:r>
              <a:rPr lang="en-GB" sz="2000" b="1" i="1" kern="0" dirty="0" err="1" smtClean="0">
                <a:latin typeface="Times New Roman"/>
                <a:cs typeface="Times New Roman"/>
              </a:rPr>
              <a:t>e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-cloud observation</a:t>
            </a:r>
          </a:p>
          <a:p>
            <a:pPr lvl="0"/>
            <a:r>
              <a:rPr lang="en-GB" sz="2000" b="1" i="1" kern="0" dirty="0" smtClean="0">
                <a:latin typeface="Times New Roman"/>
                <a:cs typeface="Times New Roman"/>
              </a:rPr>
              <a:t>	12 + 2*72 bunches</a:t>
            </a: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latin typeface="Times New Roman"/>
                <a:cs typeface="Times New Roman"/>
              </a:rPr>
              <a:t>				</a:t>
            </a:r>
            <a:r>
              <a:rPr lang="en-GB" sz="1600" b="1" i="1" kern="0" dirty="0" smtClean="0">
                <a:latin typeface="Times New Roman"/>
                <a:cs typeface="Times New Roman"/>
              </a:rPr>
              <a:t>losses before ramp  </a:t>
            </a:r>
          </a:p>
          <a:p>
            <a:pPr lvl="0"/>
            <a:endParaRPr lang="en-GB" sz="16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16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1600" b="1" i="1" kern="0" dirty="0" smtClean="0">
              <a:latin typeface="Times New Roman"/>
              <a:cs typeface="Times New Roman"/>
            </a:endParaRPr>
          </a:p>
          <a:p>
            <a:pPr lvl="0"/>
            <a:r>
              <a:rPr lang="en-GB" sz="1600" b="1" i="1" kern="0" dirty="0" smtClean="0">
                <a:latin typeface="Times New Roman"/>
                <a:cs typeface="Times New Roman"/>
              </a:rPr>
              <a:t>				  losses after </a:t>
            </a:r>
            <a:r>
              <a:rPr lang="en-GB" sz="1600" b="1" i="1" kern="0" dirty="0" smtClean="0">
                <a:latin typeface="Times New Roman"/>
                <a:cs typeface="Times New Roman"/>
              </a:rPr>
              <a:t>ramp</a:t>
            </a:r>
            <a:endParaRPr lang="en-US" sz="1600" b="1" i="1" dirty="0" smtClean="0">
              <a:latin typeface="Times New Roman"/>
              <a:cs typeface="Times New Roman"/>
            </a:endParaRPr>
          </a:p>
          <a:p>
            <a:pPr lvl="0"/>
            <a:endParaRPr lang="en-US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</a:t>
            </a:r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t="51793" r="20112" b="12332"/>
          <a:stretch>
            <a:fillRect/>
          </a:stretch>
        </p:blipFill>
        <p:spPr>
          <a:xfrm>
            <a:off x="5621042" y="4038600"/>
            <a:ext cx="3446758" cy="11137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 t="52615" r="21295" b="10687"/>
          <a:stretch>
            <a:fillRect/>
          </a:stretch>
        </p:blipFill>
        <p:spPr>
          <a:xfrm>
            <a:off x="5638800" y="5257800"/>
            <a:ext cx="3407028" cy="11430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2676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762000"/>
            <a:ext cx="6858000" cy="8925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Thursday </a:t>
            </a:r>
            <a:r>
              <a:rPr lang="en-GB" sz="28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Morning</a:t>
            </a:r>
            <a:r>
              <a:rPr lang="en-GB" sz="28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</a:p>
          <a:p>
            <a:pPr lvl="0"/>
            <a:endParaRPr lang="en-GB" sz="8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12:40h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12 + 2*72 bunche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: observation of vacuum </a:t>
            </a: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&amp; heat load</a:t>
            </a: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Details: </a:t>
            </a:r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Gianluigi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13:14h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go on towards squeeze</a:t>
            </a: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-&gt;  again problems with collimator hierarchy</a:t>
            </a: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-&gt; go on towards adjust:</a:t>
            </a:r>
          </a:p>
          <a:p>
            <a:pPr lvl="0"/>
            <a:r>
              <a:rPr lang="en-GB" sz="2000" b="1" i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13</a:t>
            </a:r>
            <a:r>
              <a:rPr lang="en-GB" sz="2000" b="1" i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:40h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dump, </a:t>
            </a:r>
            <a:r>
              <a:rPr lang="en-US" sz="2000" b="1" i="1" dirty="0" smtClean="0">
                <a:latin typeface="Times New Roman"/>
                <a:cs typeface="Times New Roman"/>
              </a:rPr>
              <a:t>PC </a:t>
            </a:r>
            <a:r>
              <a:rPr lang="en-US" sz="2000" b="1" i="1" dirty="0" smtClean="0">
                <a:latin typeface="Times New Roman"/>
                <a:cs typeface="Times New Roman"/>
              </a:rPr>
              <a:t>Interlock, </a:t>
            </a:r>
            <a:r>
              <a:rPr lang="en-US" sz="2000" b="1" i="1" dirty="0" smtClean="0">
                <a:latin typeface="Times New Roman"/>
                <a:cs typeface="Times New Roman"/>
              </a:rPr>
              <a:t>Supervision was not </a:t>
            </a:r>
            <a:r>
              <a:rPr lang="en-US" sz="2000" b="1" i="1" dirty="0" smtClean="0">
                <a:latin typeface="Times New Roman"/>
                <a:cs typeface="Times New Roman"/>
              </a:rPr>
              <a:t>sent</a:t>
            </a:r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i="1" dirty="0" smtClean="0">
              <a:solidFill>
                <a:srgbClr val="000000"/>
              </a:solidFill>
            </a:endParaRPr>
          </a:p>
          <a:p>
            <a:endParaRPr lang="en-US" b="1" i="1" dirty="0" smtClean="0">
              <a:latin typeface="Times New Roman"/>
              <a:cs typeface="Times New Roman"/>
            </a:endParaRPr>
          </a:p>
          <a:p>
            <a:r>
              <a:rPr lang="en-GB" b="1" i="1" dirty="0" smtClean="0">
                <a:latin typeface="Times New Roman"/>
                <a:cs typeface="Times New Roman"/>
              </a:rPr>
              <a:t>	</a:t>
            </a:r>
          </a:p>
          <a:p>
            <a:endParaRPr lang="en-GB" sz="2000" b="1" i="1" dirty="0" smtClean="0">
              <a:latin typeface="Times New Roman"/>
              <a:cs typeface="Times New Roman"/>
            </a:endParaRPr>
          </a:p>
          <a:p>
            <a:endParaRPr lang="en-GB" sz="8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b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5" name="Subtitle 3"/>
          <p:cNvSpPr txBox="1">
            <a:spLocks/>
          </p:cNvSpPr>
          <p:nvPr/>
        </p:nvSpPr>
        <p:spPr bwMode="auto">
          <a:xfrm>
            <a:off x="685800" y="76200"/>
            <a:ext cx="8153400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LHC Status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22320"/>
          <a:stretch>
            <a:fillRect/>
          </a:stretch>
        </p:blipFill>
        <p:spPr>
          <a:xfrm>
            <a:off x="6705600" y="2971800"/>
            <a:ext cx="2290800" cy="1462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017041"/>
            <a:ext cx="2209800" cy="144304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2676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>
                <a:solidFill>
                  <a:srgbClr val="00007D"/>
                </a:solidFill>
              </a:rPr>
              <a:pPr/>
              <a:t>12/13/12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914400"/>
            <a:ext cx="2588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Thursday </a:t>
            </a:r>
            <a:r>
              <a:rPr lang="en-GB" sz="28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La</a:t>
            </a:r>
            <a:r>
              <a:rPr lang="en-GB" sz="28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te:</a:t>
            </a:r>
            <a:endParaRPr lang="en-GB" sz="28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676400"/>
            <a:ext cx="5482181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5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:00h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new injection,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12 + 5*72 bunches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15:20h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ramp &amp; stay at flat top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measure heat load &amp; vac &amp; losses etc etc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17:50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beam dump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19:50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injection: 12 + 4*72</a:t>
            </a:r>
          </a:p>
          <a:p>
            <a:r>
              <a:rPr lang="en-GB" sz="2000" b="1" i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		waiting for </a:t>
            </a:r>
            <a:r>
              <a:rPr lang="en-GB" sz="2000" b="1" i="1" kern="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cryo</a:t>
            </a:r>
            <a:r>
              <a:rPr lang="en-GB" sz="2000" b="1" i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          injection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: 12 +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 8*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72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		waiting for </a:t>
            </a:r>
            <a:r>
              <a:rPr lang="en-GB" sz="2000" b="1" i="1" kern="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cryo</a:t>
            </a:r>
            <a:r>
              <a:rPr lang="en-GB" sz="2000" b="1" i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          injection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: 12 +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 11*72</a:t>
            </a:r>
          </a:p>
          <a:p>
            <a:endParaRPr lang="en-GB" sz="2000" b="1" i="1" kern="0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20:31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ramp</a:t>
            </a:r>
            <a:endParaRPr lang="en-GB" sz="2000" b="1" i="1" kern="0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 </a:t>
            </a:r>
            <a:endParaRPr lang="en-GB" sz="2000" b="1" i="1" kern="0" dirty="0" smtClean="0">
              <a:latin typeface="Times New Roman"/>
              <a:cs typeface="Times New Roman"/>
            </a:endParaRPr>
          </a:p>
        </p:txBody>
      </p:sp>
      <p:sp>
        <p:nvSpPr>
          <p:cNvPr id="10" name="Subtitle 3"/>
          <p:cNvSpPr txBox="1">
            <a:spLocks/>
          </p:cNvSpPr>
          <p:nvPr/>
        </p:nvSpPr>
        <p:spPr bwMode="auto">
          <a:xfrm>
            <a:off x="685800" y="76200"/>
            <a:ext cx="8153400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LHC Status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l="1657" t="14533" r="2209" b="44291"/>
          <a:stretch>
            <a:fillRect/>
          </a:stretch>
        </p:blipFill>
        <p:spPr>
          <a:xfrm>
            <a:off x="5678137" y="1776488"/>
            <a:ext cx="1713263" cy="5857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l="2209" t="15917" r="1657" b="41523"/>
          <a:stretch>
            <a:fillRect/>
          </a:stretch>
        </p:blipFill>
        <p:spPr>
          <a:xfrm>
            <a:off x="1981200" y="5257800"/>
            <a:ext cx="1699484" cy="6005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rcRect t="9386" b="39109"/>
          <a:stretch>
            <a:fillRect/>
          </a:stretch>
        </p:blipFill>
        <p:spPr>
          <a:xfrm>
            <a:off x="5181600" y="4800600"/>
            <a:ext cx="3645657" cy="16516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>
                <a:solidFill>
                  <a:srgbClr val="00007D"/>
                </a:solidFill>
              </a:rPr>
              <a:pPr/>
              <a:t>12/14/12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914400"/>
            <a:ext cx="2768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Thursday Night:</a:t>
            </a:r>
            <a:endParaRPr lang="en-GB" sz="28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676400"/>
            <a:ext cx="807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... until 6:00h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keep the 804 bunches at flat top for </a:t>
            </a:r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-cloud </a:t>
            </a:r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conditoning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 </a:t>
            </a:r>
            <a:endParaRPr lang="en-GB" sz="2000" b="1" i="1" kern="0" dirty="0" smtClean="0">
              <a:latin typeface="Times New Roman"/>
              <a:cs typeface="Times New Roman"/>
            </a:endParaRPr>
          </a:p>
        </p:txBody>
      </p:sp>
      <p:sp>
        <p:nvSpPr>
          <p:cNvPr id="10" name="Subtitle 3"/>
          <p:cNvSpPr txBox="1">
            <a:spLocks/>
          </p:cNvSpPr>
          <p:nvPr/>
        </p:nvSpPr>
        <p:spPr bwMode="auto">
          <a:xfrm>
            <a:off x="685800" y="76200"/>
            <a:ext cx="8153400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LHC Status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rcRect t="36909" b="28605"/>
          <a:stretch>
            <a:fillRect/>
          </a:stretch>
        </p:blipFill>
        <p:spPr>
          <a:xfrm>
            <a:off x="238793" y="2514600"/>
            <a:ext cx="8676607" cy="2362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0" y="5181600"/>
            <a:ext cx="119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156 </a:t>
            </a:r>
            <a:r>
              <a:rPr lang="en-US" dirty="0" err="1" smtClean="0"/>
              <a:t>x</a:t>
            </a:r>
            <a:r>
              <a:rPr lang="en-US" dirty="0" smtClean="0"/>
              <a:t> 156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81400" y="5040868"/>
            <a:ext cx="119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372 </a:t>
            </a:r>
            <a:r>
              <a:rPr lang="en-US" dirty="0" err="1" smtClean="0"/>
              <a:t>x</a:t>
            </a:r>
            <a:r>
              <a:rPr lang="en-US" dirty="0" smtClean="0"/>
              <a:t> 372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43600" y="4876800"/>
            <a:ext cx="119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804 </a:t>
            </a:r>
            <a:r>
              <a:rPr lang="en-US" dirty="0" err="1" smtClean="0"/>
              <a:t>x</a:t>
            </a:r>
            <a:r>
              <a:rPr lang="en-US" dirty="0" smtClean="0"/>
              <a:t> 804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46732</TotalTime>
  <Words>571</Words>
  <Application>Microsoft Macintosh PowerPoint</Application>
  <PresentationFormat>On-screen Show (4:3)</PresentationFormat>
  <Paragraphs>278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LHCpresentations</vt:lpstr>
      <vt:lpstr>Pixel</vt:lpstr>
      <vt:lpstr>Slide 1</vt:lpstr>
      <vt:lpstr>Slide 2</vt:lpstr>
      <vt:lpstr>Slide 3</vt:lpstr>
      <vt:lpstr>Slide 4</vt:lpstr>
      <vt:lpstr>Slide 5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2380</cp:revision>
  <cp:lastPrinted>2012-10-22T05:51:34Z</cp:lastPrinted>
  <dcterms:created xsi:type="dcterms:W3CDTF">2012-12-13T18:00:56Z</dcterms:created>
  <dcterms:modified xsi:type="dcterms:W3CDTF">2012-12-14T04:56:14Z</dcterms:modified>
</cp:coreProperties>
</file>