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8"/>
  </p:notesMasterIdLst>
  <p:handoutMasterIdLst>
    <p:handoutMasterId r:id="rId9"/>
  </p:handoutMasterIdLst>
  <p:sldIdLst>
    <p:sldId id="1230" r:id="rId2"/>
    <p:sldId id="1235" r:id="rId3"/>
    <p:sldId id="1223" r:id="rId4"/>
    <p:sldId id="1232" r:id="rId5"/>
    <p:sldId id="1233" r:id="rId6"/>
    <p:sldId id="1234" r:id="rId7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99"/>
    <a:srgbClr val="CC0066"/>
    <a:srgbClr val="008000"/>
    <a:srgbClr val="0000FF"/>
    <a:srgbClr val="FFCC99"/>
    <a:srgbClr val="FF5050"/>
    <a:srgbClr val="CC0000"/>
    <a:srgbClr val="FF33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71" autoAdjust="0"/>
    <p:restoredTop sz="95262" autoAdjust="0"/>
  </p:normalViewPr>
  <p:slideViewPr>
    <p:cSldViewPr>
      <p:cViewPr>
        <p:scale>
          <a:sx n="70" d="100"/>
          <a:sy n="70" d="100"/>
        </p:scale>
        <p:origin x="-1368" y="-222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8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12/4/2012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12/4/2012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12/4/2012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12/4/2012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12/4/2012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12/4/2012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12/4/2012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12/4/2012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12/4/2012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12/4/2012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12/4/2012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12/4/2012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12/4/2012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12/4/2012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12/4/2012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79" y="25400"/>
            <a:ext cx="8086333" cy="523875"/>
          </a:xfrm>
        </p:spPr>
        <p:txBody>
          <a:bodyPr/>
          <a:lstStyle/>
          <a:p>
            <a:r>
              <a:rPr lang="en-US" dirty="0" smtClean="0"/>
              <a:t>Monday morning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320600"/>
          </a:xfrm>
        </p:spPr>
        <p:txBody>
          <a:bodyPr/>
          <a:lstStyle/>
          <a:p>
            <a:r>
              <a:rPr lang="en-US" dirty="0" smtClean="0"/>
              <a:t>11:00 Dump fill #3363. 167 pb-1.</a:t>
            </a:r>
          </a:p>
          <a:p>
            <a:r>
              <a:rPr lang="en-US" dirty="0" smtClean="0"/>
              <a:t>Preparing for ATLAS access (with special procedure for TI2 TED).</a:t>
            </a:r>
          </a:p>
          <a:p>
            <a:r>
              <a:rPr lang="en-US" dirty="0" err="1" smtClean="0"/>
              <a:t>LHCb</a:t>
            </a:r>
            <a:r>
              <a:rPr lang="en-US" dirty="0" smtClean="0"/>
              <a:t> polarity change.</a:t>
            </a:r>
          </a:p>
          <a:p>
            <a:r>
              <a:rPr lang="en-US" dirty="0" smtClean="0"/>
              <a:t>During ramp down the upper jaw of TDI in Pt2 fell across the beam onto the lower jaw (on one side). A ‘</a:t>
            </a:r>
            <a:r>
              <a:rPr lang="en-US" dirty="0" err="1" smtClean="0"/>
              <a:t>goupille</a:t>
            </a:r>
            <a:r>
              <a:rPr lang="en-US" dirty="0" smtClean="0"/>
              <a:t>’ fell off and liberate the jaw from </a:t>
            </a:r>
            <a:r>
              <a:rPr lang="en-US" smtClean="0"/>
              <a:t>its support, </a:t>
            </a:r>
            <a:r>
              <a:rPr lang="en-US" dirty="0" smtClean="0"/>
              <a:t>probably following a large number of movement cycles.</a:t>
            </a:r>
          </a:p>
          <a:p>
            <a:pPr lvl="1"/>
            <a:r>
              <a:rPr lang="en-US" dirty="0" smtClean="0"/>
              <a:t>Intervention by A. </a:t>
            </a:r>
            <a:r>
              <a:rPr lang="en-US" dirty="0" err="1" smtClean="0"/>
              <a:t>Masi</a:t>
            </a:r>
            <a:r>
              <a:rPr lang="en-US" dirty="0" smtClean="0"/>
              <a:t>, first remote, then locally in the tunnel.</a:t>
            </a:r>
          </a:p>
          <a:p>
            <a:pPr lvl="1"/>
            <a:r>
              <a:rPr lang="en-US" dirty="0" smtClean="0"/>
              <a:t>The jaw positions are lost </a:t>
            </a:r>
            <a:r>
              <a:rPr lang="en-US" dirty="0" smtClean="0">
                <a:sym typeface="Wingdings" pitchFamily="2" charset="2"/>
              </a:rPr>
              <a:t> alignment with beam required.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93197&amp;type=png&amp;fname=2012092808131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2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Goupille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12/4/2012</a:t>
            </a:fld>
            <a:endParaRPr lang="en-US" dirty="0"/>
          </a:p>
        </p:txBody>
      </p:sp>
      <p:pic>
        <p:nvPicPr>
          <p:cNvPr id="1026" name="Picture 2" descr="C:\Users\jwenning\AppData\Local\Temp\f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4127"/>
            <a:ext cx="51435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991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79" y="25400"/>
            <a:ext cx="8086333" cy="523875"/>
          </a:xfrm>
        </p:spPr>
        <p:txBody>
          <a:bodyPr/>
          <a:lstStyle/>
          <a:p>
            <a:r>
              <a:rPr lang="en-US" dirty="0" smtClean="0"/>
              <a:t>TDI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93197&amp;type=png&amp;fname=2012092808131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4" y="1774653"/>
            <a:ext cx="9107813" cy="3658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>
            <a:off x="7181691" y="942605"/>
            <a:ext cx="1008112" cy="2272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5"/>
          <p:cNvSpPr txBox="1"/>
          <p:nvPr/>
        </p:nvSpPr>
        <p:spPr>
          <a:xfrm>
            <a:off x="4955190" y="573273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Normal injection position left up jaw</a:t>
            </a:r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989003" y="1414613"/>
            <a:ext cx="576064" cy="26642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8"/>
          <p:cNvSpPr txBox="1"/>
          <p:nvPr/>
        </p:nvSpPr>
        <p:spPr>
          <a:xfrm>
            <a:off x="268923" y="982565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When moving to injection position, the upper jaw ‘fell through the beam’</a:t>
            </a:r>
            <a:endParaRPr lang="en-GB" dirty="0"/>
          </a:p>
        </p:txBody>
      </p:sp>
      <p:sp>
        <p:nvSpPr>
          <p:cNvPr id="13" name="TextBox 9"/>
          <p:cNvSpPr txBox="1"/>
          <p:nvPr/>
        </p:nvSpPr>
        <p:spPr>
          <a:xfrm>
            <a:off x="6228230" y="5733320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Normal injection position left down</a:t>
            </a:r>
            <a:endParaRPr lang="en-GB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7164360" y="4150917"/>
            <a:ext cx="1241467" cy="15824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4949443" y="3070797"/>
            <a:ext cx="3528392" cy="198022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067930" y="4870997"/>
            <a:ext cx="1601593" cy="8623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268923" y="3675932"/>
            <a:ext cx="8856984" cy="42937"/>
          </a:xfrm>
          <a:prstGeom prst="line">
            <a:avLst/>
          </a:prstGeom>
          <a:ln w="25400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8"/>
          <p:cNvSpPr txBox="1"/>
          <p:nvPr/>
        </p:nvSpPr>
        <p:spPr>
          <a:xfrm>
            <a:off x="1709083" y="3349537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0000"/>
                </a:solidFill>
              </a:rPr>
              <a:t>Beam </a:t>
            </a:r>
            <a:r>
              <a:rPr lang="en-US" b="1" dirty="0" err="1" smtClean="0">
                <a:solidFill>
                  <a:srgbClr val="FF0000"/>
                </a:solidFill>
              </a:rPr>
              <a:t>centre</a:t>
            </a:r>
            <a:endParaRPr lang="en-GB" b="1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3797315" y="1628896"/>
            <a:ext cx="1224136" cy="12978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25"/>
          <p:cNvSpPr txBox="1"/>
          <p:nvPr/>
        </p:nvSpPr>
        <p:spPr>
          <a:xfrm>
            <a:off x="4697415" y="1198589"/>
            <a:ext cx="2988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Right up higher than normal</a:t>
            </a:r>
            <a:endParaRPr lang="en-GB" dirty="0"/>
          </a:p>
        </p:txBody>
      </p:sp>
      <p:sp>
        <p:nvSpPr>
          <p:cNvPr id="22" name="TextBox 15"/>
          <p:cNvSpPr txBox="1"/>
          <p:nvPr/>
        </p:nvSpPr>
        <p:spPr>
          <a:xfrm>
            <a:off x="971500" y="5517290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Alessandro Masi pulling out the upper jaw, bouncing around on the lower jaw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62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479" y="25400"/>
            <a:ext cx="8086333" cy="523875"/>
          </a:xfrm>
        </p:spPr>
        <p:txBody>
          <a:bodyPr/>
          <a:lstStyle/>
          <a:p>
            <a:r>
              <a:rPr lang="en-US" dirty="0" smtClean="0"/>
              <a:t>Monday afternoon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764630"/>
            <a:ext cx="8229600" cy="4032560"/>
          </a:xfrm>
        </p:spPr>
        <p:txBody>
          <a:bodyPr/>
          <a:lstStyle/>
          <a:p>
            <a:r>
              <a:rPr lang="en-US" dirty="0" smtClean="0"/>
              <a:t>Threshold change for BLMs in IR3 for 200 kW losses.</a:t>
            </a:r>
          </a:p>
          <a:p>
            <a:r>
              <a:rPr lang="en-US" dirty="0" smtClean="0"/>
              <a:t>19:00 Start TDI alignment.</a:t>
            </a:r>
          </a:p>
          <a:p>
            <a:r>
              <a:rPr lang="en-US" dirty="0" smtClean="0"/>
              <a:t>21:55 Electrical disturbance on 400 kV line. </a:t>
            </a:r>
          </a:p>
          <a:p>
            <a:pPr lvl="1"/>
            <a:r>
              <a:rPr lang="en-US" dirty="0" smtClean="0"/>
              <a:t>5 sectors + ALICE +  </a:t>
            </a:r>
            <a:r>
              <a:rPr lang="en-US" dirty="0" err="1" smtClean="0"/>
              <a:t>LHCb</a:t>
            </a:r>
            <a:r>
              <a:rPr lang="en-US" dirty="0" smtClean="0"/>
              <a:t> + RF off.</a:t>
            </a:r>
          </a:p>
          <a:p>
            <a:r>
              <a:rPr lang="en-US" dirty="0" smtClean="0"/>
              <a:t>22:30 Pre-cycling.</a:t>
            </a:r>
          </a:p>
          <a:p>
            <a:r>
              <a:rPr lang="en-US" dirty="0" smtClean="0"/>
              <a:t>00:00 Resuming TDI alignment.</a:t>
            </a:r>
          </a:p>
          <a:p>
            <a:r>
              <a:rPr lang="en-US" dirty="0" smtClean="0"/>
              <a:t>01:30 TDI finished. All measurement points within 0.25 mm of the values recorded in August after ALICE polarity reversal.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3074" name="AutoShape 2" descr="https://ab-dep-op-elogbook.web.cern.ch/ab-dep-op-elogbook/elogbook/secure/attach.php?attachId=1293197&amp;type=png&amp;fname=2012092808131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623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TDI alignment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12/4/2012</a:t>
            </a:fld>
            <a:endParaRPr lang="en-US" dirty="0"/>
          </a:p>
        </p:txBody>
      </p:sp>
      <p:sp>
        <p:nvSpPr>
          <p:cNvPr id="1026" name="AutoShape 2" descr="https://ab-dep-op-elogbook.web.cern.ch/ab-dep-op-elogbook/elogbook/secure/attach.php?attachId=1318238&amp;type=png&amp;fname=2012120401490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https://ab-dep-op-elogbook.web.cern.ch/ab-dep-op-elogbook/elogbook/secure/attach.php?attachId=1318238&amp;type=png&amp;fname=20121204014904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871538"/>
            <a:ext cx="8915400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5111750"/>
          </a:xfrm>
        </p:spPr>
        <p:txBody>
          <a:bodyPr/>
          <a:lstStyle/>
          <a:p>
            <a:r>
              <a:rPr lang="en-US" dirty="0" smtClean="0"/>
              <a:t>Some steering…</a:t>
            </a:r>
          </a:p>
          <a:p>
            <a:r>
              <a:rPr lang="en-US" dirty="0" smtClean="0"/>
              <a:t>04:00 Filling for physics.</a:t>
            </a:r>
          </a:p>
          <a:p>
            <a:r>
              <a:rPr lang="en-US" dirty="0" smtClean="0"/>
              <a:t>05:30 Stable beam fill #3370, L ~ 6.9e33 cm-2s-1.</a:t>
            </a:r>
          </a:p>
          <a:p>
            <a:pPr lvl="1"/>
            <a:r>
              <a:rPr lang="en-US" dirty="0" smtClean="0"/>
              <a:t>One ADT module offline (H1B2).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Today : H9 test late afternoon, then physics again.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12/4/2012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48393</TotalTime>
  <Words>278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Monday morning</vt:lpstr>
      <vt:lpstr>Goupille</vt:lpstr>
      <vt:lpstr>TDI</vt:lpstr>
      <vt:lpstr>Monday afternoon</vt:lpstr>
      <vt:lpstr>TDI alignment</vt:lpstr>
      <vt:lpstr>Morning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Jorg Wenninger</cp:lastModifiedBy>
  <cp:revision>4288</cp:revision>
  <dcterms:created xsi:type="dcterms:W3CDTF">2010-07-26T05:43:59Z</dcterms:created>
  <dcterms:modified xsi:type="dcterms:W3CDTF">2012-12-04T07:29:18Z</dcterms:modified>
</cp:coreProperties>
</file>