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24"/>
  </p:notesMasterIdLst>
  <p:handoutMasterIdLst>
    <p:handoutMasterId r:id="rId25"/>
  </p:handoutMasterIdLst>
  <p:sldIdLst>
    <p:sldId id="1438" r:id="rId2"/>
    <p:sldId id="1439" r:id="rId3"/>
    <p:sldId id="1442" r:id="rId4"/>
    <p:sldId id="1441" r:id="rId5"/>
    <p:sldId id="1447" r:id="rId6"/>
    <p:sldId id="1448" r:id="rId7"/>
    <p:sldId id="1440" r:id="rId8"/>
    <p:sldId id="1446" r:id="rId9"/>
    <p:sldId id="1450" r:id="rId10"/>
    <p:sldId id="1454" r:id="rId11"/>
    <p:sldId id="1443" r:id="rId12"/>
    <p:sldId id="1463" r:id="rId13"/>
    <p:sldId id="1449" r:id="rId14"/>
    <p:sldId id="1444" r:id="rId15"/>
    <p:sldId id="1460" r:id="rId16"/>
    <p:sldId id="1459" r:id="rId17"/>
    <p:sldId id="1445" r:id="rId18"/>
    <p:sldId id="1461" r:id="rId19"/>
    <p:sldId id="1462" r:id="rId20"/>
    <p:sldId id="1451" r:id="rId21"/>
    <p:sldId id="1452" r:id="rId22"/>
    <p:sldId id="1453" r:id="rId23"/>
  </p:sldIdLst>
  <p:sldSz cx="9144000" cy="6858000" type="screen4x3"/>
  <p:notesSz cx="6797675" cy="9928225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  <a:srgbClr val="FF0000"/>
    <a:srgbClr val="99FF99"/>
    <a:srgbClr val="D14FBE"/>
    <a:srgbClr val="B02E9D"/>
    <a:srgbClr val="FFFF99"/>
    <a:srgbClr val="0000FF"/>
    <a:srgbClr val="008000"/>
    <a:srgbClr val="CC0066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15" autoAdjust="0"/>
    <p:restoredTop sz="95267" autoAdjust="0"/>
  </p:normalViewPr>
  <p:slideViewPr>
    <p:cSldViewPr>
      <p:cViewPr varScale="1">
        <p:scale>
          <a:sx n="102" d="100"/>
          <a:sy n="102" d="100"/>
        </p:scale>
        <p:origin x="-282" y="-9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ern.ch\dfs\Users\u\uythoven\Documents\MyDocs\LHC%20running\Fills%20wk4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GB"/>
              <a:t>Peak lumi's</a:t>
            </a:r>
            <a:r>
              <a:rPr lang="en-GB" baseline="0"/>
              <a:t> over the week</a:t>
            </a:r>
            <a:endParaRPr lang="en-GB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xVal>
            <c:numRef>
              <c:f>Sheet1!$B$4:$B$15</c:f>
              <c:numCache>
                <c:formatCode>General</c:formatCode>
                <c:ptCount val="12"/>
                <c:pt idx="0">
                  <c:v>3285</c:v>
                </c:pt>
                <c:pt idx="1">
                  <c:v>3286</c:v>
                </c:pt>
                <c:pt idx="2">
                  <c:v>3287</c:v>
                </c:pt>
                <c:pt idx="3">
                  <c:v>3288</c:v>
                </c:pt>
                <c:pt idx="4">
                  <c:v>3292</c:v>
                </c:pt>
                <c:pt idx="5">
                  <c:v>3293</c:v>
                </c:pt>
                <c:pt idx="6">
                  <c:v>3296</c:v>
                </c:pt>
                <c:pt idx="7">
                  <c:v>3297</c:v>
                </c:pt>
                <c:pt idx="8">
                  <c:v>3298</c:v>
                </c:pt>
                <c:pt idx="9">
                  <c:v>3299</c:v>
                </c:pt>
                <c:pt idx="10">
                  <c:v>3300</c:v>
                </c:pt>
              </c:numCache>
            </c:numRef>
          </c:xVal>
          <c:yVal>
            <c:numRef>
              <c:f>Sheet1!$D$4:$D$15</c:f>
              <c:numCache>
                <c:formatCode>0.00E+00</c:formatCode>
                <c:ptCount val="12"/>
                <c:pt idx="0">
                  <c:v>7.0999999999999998E+33</c:v>
                </c:pt>
                <c:pt idx="1">
                  <c:v>7.5000000000000005E+33</c:v>
                </c:pt>
                <c:pt idx="2">
                  <c:v>6.4000000000000003E+33</c:v>
                </c:pt>
                <c:pt idx="3">
                  <c:v>6.7000000000000003E+33</c:v>
                </c:pt>
                <c:pt idx="4">
                  <c:v>6.4999999999999999E+33</c:v>
                </c:pt>
                <c:pt idx="5">
                  <c:v>6.8999999999999995E+33</c:v>
                </c:pt>
                <c:pt idx="6">
                  <c:v>7.2000000000000005E+33</c:v>
                </c:pt>
                <c:pt idx="7">
                  <c:v>7.3000000000000001E+33</c:v>
                </c:pt>
                <c:pt idx="8">
                  <c:v>7.5000000000000005E+33</c:v>
                </c:pt>
                <c:pt idx="9">
                  <c:v>7.3000000000000001E+33</c:v>
                </c:pt>
                <c:pt idx="10">
                  <c:v>7.5000000000000005E+33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3111680"/>
        <c:axId val="104670336"/>
      </c:scatterChart>
      <c:valAx>
        <c:axId val="1031116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GB"/>
                  <a:t>Fill Number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crossAx val="104670336"/>
        <c:crosses val="autoZero"/>
        <c:crossBetween val="midCat"/>
      </c:valAx>
      <c:valAx>
        <c:axId val="104670336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ATLAS/CMS peak lumi [cm-2s-1]</a:t>
                </a:r>
              </a:p>
            </c:rich>
          </c:tx>
          <c:layout/>
          <c:overlay val="0"/>
        </c:title>
        <c:numFmt formatCode="0.00E+00" sourceLinked="1"/>
        <c:majorTickMark val="none"/>
        <c:minorTickMark val="none"/>
        <c:tickLblPos val="nextTo"/>
        <c:crossAx val="103111680"/>
        <c:crosses val="autoZero"/>
        <c:crossBetween val="midCat"/>
      </c:valAx>
      <c:spPr>
        <a:solidFill>
          <a:schemeClr val="accent3">
            <a:lumMod val="40000"/>
            <a:lumOff val="60000"/>
          </a:schemeClr>
        </a:solidFill>
      </c:spPr>
    </c:plotArea>
    <c:plotVisOnly val="1"/>
    <c:dispBlanksAs val="gap"/>
    <c:showDLblsOverMax val="0"/>
  </c:chart>
  <c:spPr>
    <a:solidFill>
      <a:schemeClr val="tx2">
        <a:lumMod val="20000"/>
        <a:lumOff val="80000"/>
      </a:schemeClr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11/19/2012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2" y="9429779"/>
            <a:ext cx="2946275" cy="4967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269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731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8:30 meeting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Footer Placeholder 3"/>
          <p:cNvSpPr>
            <a:spLocks noGrp="1"/>
          </p:cNvSpPr>
          <p:nvPr userDrawn="1"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/>
          <a:p>
            <a:r>
              <a:rPr lang="en-US" dirty="0" smtClean="0"/>
              <a:t>LHC 8:30 meeting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 userDrawn="1"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/>
          <a:p>
            <a:r>
              <a:rPr lang="en-US" dirty="0" smtClean="0"/>
              <a:t>19/11/2012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8:30 meeting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30/04/2011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 dirty="0" smtClean="0"/>
              <a:t>19/11/2012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Summary of Week 46</a:t>
            </a:r>
            <a:endParaRPr lang="en-GB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Coordination:</a:t>
            </a:r>
          </a:p>
          <a:p>
            <a:r>
              <a:rPr lang="en-GB" dirty="0" err="1" smtClean="0"/>
              <a:t>Gianluigi</a:t>
            </a:r>
            <a:r>
              <a:rPr lang="en-GB" dirty="0" smtClean="0"/>
              <a:t> </a:t>
            </a:r>
            <a:r>
              <a:rPr lang="en-GB" dirty="0" err="1" smtClean="0"/>
              <a:t>Arduini</a:t>
            </a:r>
            <a:r>
              <a:rPr lang="en-GB" dirty="0" smtClean="0"/>
              <a:t> &amp; Jan Uythoven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Beam dumps after moving TOTEM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39440" y="764630"/>
            <a:ext cx="8229600" cy="1439915"/>
          </a:xfrm>
        </p:spPr>
        <p:txBody>
          <a:bodyPr/>
          <a:lstStyle/>
          <a:p>
            <a:r>
              <a:rPr lang="en-US" dirty="0" smtClean="0"/>
              <a:t>Losses go together with vacuum increase</a:t>
            </a:r>
          </a:p>
          <a:p>
            <a:r>
              <a:rPr lang="en-US" dirty="0" smtClean="0"/>
              <a:t>Beam dump signal goes up before vacuum increase</a:t>
            </a:r>
          </a:p>
          <a:p>
            <a:pPr lvl="1"/>
            <a:r>
              <a:rPr lang="en-US" dirty="0" smtClean="0"/>
              <a:t>Time correlation tricky</a:t>
            </a:r>
            <a:endParaRPr lang="en-GB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76840"/>
            <a:ext cx="9126562" cy="370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 bwMode="auto">
          <a:xfrm>
            <a:off x="2339690" y="4561994"/>
            <a:ext cx="648090" cy="379216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1295545" y="4221110"/>
            <a:ext cx="15482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BLM</a:t>
            </a:r>
            <a:endParaRPr lang="en-GB" dirty="0"/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3923910" y="4869200"/>
            <a:ext cx="288040" cy="2160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TextBox 11"/>
          <p:cNvSpPr txBox="1"/>
          <p:nvPr/>
        </p:nvSpPr>
        <p:spPr>
          <a:xfrm>
            <a:off x="4139940" y="4613110"/>
            <a:ext cx="864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84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– good again 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10"/>
            <a:ext cx="8507410" cy="3312460"/>
          </a:xfrm>
        </p:spPr>
        <p:txBody>
          <a:bodyPr/>
          <a:lstStyle/>
          <a:p>
            <a:r>
              <a:rPr lang="en-US" sz="1800" dirty="0" smtClean="0"/>
              <a:t>Losses went down after</a:t>
            </a:r>
          </a:p>
          <a:p>
            <a:pPr lvl="1"/>
            <a:r>
              <a:rPr lang="en-US" sz="1600" dirty="0" smtClean="0"/>
              <a:t>Stop satellite enhancement in the PS</a:t>
            </a:r>
          </a:p>
          <a:p>
            <a:pPr lvl="2"/>
            <a:r>
              <a:rPr lang="en-US" sz="1400" dirty="0" smtClean="0"/>
              <a:t>Reduces losses by factor 2 – 3.</a:t>
            </a:r>
          </a:p>
          <a:p>
            <a:pPr lvl="1"/>
            <a:r>
              <a:rPr lang="en-US" sz="1600" dirty="0" smtClean="0"/>
              <a:t>PS extraction kicker pulse length reduced</a:t>
            </a:r>
          </a:p>
          <a:p>
            <a:pPr lvl="1"/>
            <a:r>
              <a:rPr lang="en-US" sz="1600" dirty="0" smtClean="0"/>
              <a:t>Stop batch-by-batch blow-up (might not be critical for injection but affects peak </a:t>
            </a:r>
            <a:r>
              <a:rPr lang="en-US" sz="1600" dirty="0" err="1" smtClean="0"/>
              <a:t>lumi</a:t>
            </a:r>
            <a:r>
              <a:rPr lang="en-US" sz="1600" dirty="0" smtClean="0"/>
              <a:t>)</a:t>
            </a:r>
          </a:p>
          <a:p>
            <a:r>
              <a:rPr lang="en-US" sz="1800" dirty="0" smtClean="0"/>
              <a:t>In the previous week and in the beginning of this week the transfer lines needed to be steered for every fill</a:t>
            </a:r>
          </a:p>
          <a:p>
            <a:pPr lvl="1"/>
            <a:r>
              <a:rPr lang="en-US" sz="1600" dirty="0" smtClean="0"/>
              <a:t>Lines have not been steered over the last 3 – 4 days</a:t>
            </a:r>
          </a:p>
          <a:p>
            <a:pPr lvl="1"/>
            <a:r>
              <a:rPr lang="en-US" sz="1600" dirty="0" smtClean="0"/>
              <a:t>Either more stable or ‘lucky hit’ of trajectory</a:t>
            </a:r>
          </a:p>
          <a:p>
            <a:r>
              <a:rPr lang="en-US" sz="1800" dirty="0" smtClean="0"/>
              <a:t>More details and statistics in LMC presentation this Wednesday</a:t>
            </a:r>
            <a:endParaRPr lang="en-GB" sz="1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10" y="4277130"/>
            <a:ext cx="8641200" cy="2320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835620" y="3604418"/>
            <a:ext cx="5400750" cy="101566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2 trailing bunches</a:t>
            </a:r>
            <a:br>
              <a:rPr lang="en-US" dirty="0" smtClean="0"/>
            </a:br>
            <a:r>
              <a:rPr lang="en-US" dirty="0" err="1" smtClean="0"/>
              <a:t>LHCb</a:t>
            </a:r>
            <a:r>
              <a:rPr lang="en-US" dirty="0" smtClean="0"/>
              <a:t> dump at injection. Removed by PS extraction kicker pulse length reduction</a:t>
            </a:r>
            <a:endParaRPr lang="en-GB" dirty="0"/>
          </a:p>
        </p:txBody>
      </p:sp>
      <p:cxnSp>
        <p:nvCxnSpPr>
          <p:cNvPr id="23" name="Elbow Connector 22"/>
          <p:cNvCxnSpPr>
            <a:stCxn id="9" idx="3"/>
          </p:cNvCxnSpPr>
          <p:nvPr/>
        </p:nvCxnSpPr>
        <p:spPr bwMode="auto">
          <a:xfrm>
            <a:off x="7236370" y="4112250"/>
            <a:ext cx="396055" cy="1477050"/>
          </a:xfrm>
          <a:prstGeom prst="bentConnector2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5067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Injection kickers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908650"/>
            <a:ext cx="8229600" cy="720100"/>
          </a:xfrm>
        </p:spPr>
        <p:txBody>
          <a:bodyPr/>
          <a:lstStyle/>
          <a:p>
            <a:r>
              <a:rPr lang="en-US" dirty="0" smtClean="0"/>
              <a:t>Getting warm, but did not delay injection this week</a:t>
            </a:r>
          </a:p>
          <a:p>
            <a:r>
              <a:rPr lang="en-US" dirty="0" smtClean="0"/>
              <a:t>MKI.8C still some strange temperature excursions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50" y="2576650"/>
            <a:ext cx="8460540" cy="29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44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Gated BBQ B2 now also working !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  <p:sp>
        <p:nvSpPr>
          <p:cNvPr id="7" name="Content Placeholder 7"/>
          <p:cNvSpPr txBox="1">
            <a:spLocks/>
          </p:cNvSpPr>
          <p:nvPr/>
        </p:nvSpPr>
        <p:spPr bwMode="auto">
          <a:xfrm>
            <a:off x="152400" y="3886200"/>
            <a:ext cx="4343400" cy="223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rgbClr val="0000FF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smtClean="0"/>
              <a:t>Not yet ideal for all possible bunch configurations from nominal to full machine but good settings for ramp found. Ramp without chirp.</a:t>
            </a:r>
            <a:endParaRPr lang="en-GB" sz="20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30917"/>
            <a:ext cx="3723799" cy="279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http://elogbook.cern.ch/eLogbook/attach_reader?attach_id=13089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016317"/>
            <a:ext cx="3723799" cy="279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elogbook.cern.ch/eLogbook/attach_reader?attach_id=13089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16317"/>
            <a:ext cx="3723799" cy="2793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2400" y="5562600"/>
            <a:ext cx="3200400" cy="4048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M. Gasior, R. Steinhagen</a:t>
            </a:r>
            <a:endParaRPr lang="en-US" sz="1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639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</a:t>
            </a:r>
            <a:r>
              <a:rPr lang="en-US" dirty="0" err="1" smtClean="0"/>
              <a:t>Lumi</a:t>
            </a:r>
            <a:r>
              <a:rPr lang="en-US" dirty="0" smtClean="0"/>
              <a:t>: the knobs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6640"/>
            <a:ext cx="8229600" cy="5111750"/>
          </a:xfrm>
        </p:spPr>
        <p:txBody>
          <a:bodyPr/>
          <a:lstStyle/>
          <a:p>
            <a:r>
              <a:rPr lang="en-US" dirty="0" smtClean="0"/>
              <a:t>Tried to recover high peak </a:t>
            </a:r>
            <a:r>
              <a:rPr lang="en-US" dirty="0" err="1" smtClean="0"/>
              <a:t>lumi</a:t>
            </a:r>
            <a:r>
              <a:rPr lang="en-US" dirty="0" smtClean="0"/>
              <a:t> at beginning of fill</a:t>
            </a:r>
          </a:p>
          <a:p>
            <a:r>
              <a:rPr lang="en-US" dirty="0" smtClean="0"/>
              <a:t>Knobs</a:t>
            </a:r>
          </a:p>
          <a:p>
            <a:pPr lvl="1"/>
            <a:r>
              <a:rPr lang="en-US" dirty="0" smtClean="0"/>
              <a:t>Satellite enhancement in PS: off from the start</a:t>
            </a:r>
          </a:p>
          <a:p>
            <a:pPr lvl="1"/>
            <a:r>
              <a:rPr lang="en-US" dirty="0" smtClean="0"/>
              <a:t>Batch-by-batch blow-up: seems to be better when off</a:t>
            </a:r>
          </a:p>
          <a:p>
            <a:pPr lvl="1"/>
            <a:r>
              <a:rPr lang="en-US" dirty="0"/>
              <a:t>Damper gain during the </a:t>
            </a:r>
            <a:r>
              <a:rPr lang="en-US" b="1" dirty="0" smtClean="0">
                <a:solidFill>
                  <a:srgbClr val="FF0000"/>
                </a:solidFill>
              </a:rPr>
              <a:t>ramp:</a:t>
            </a:r>
            <a:r>
              <a:rPr lang="en-US" dirty="0" smtClean="0"/>
              <a:t> try to minimize </a:t>
            </a:r>
            <a:r>
              <a:rPr lang="en-US" dirty="0"/>
              <a:t>blow-up now that gated BBQ is </a:t>
            </a:r>
            <a:r>
              <a:rPr lang="en-US" dirty="0" smtClean="0"/>
              <a:t>operational: increased, better</a:t>
            </a:r>
            <a:endParaRPr lang="en-US" dirty="0"/>
          </a:p>
          <a:p>
            <a:pPr lvl="1"/>
            <a:r>
              <a:rPr lang="en-US" dirty="0"/>
              <a:t>Tune split during the </a:t>
            </a:r>
            <a:r>
              <a:rPr lang="en-US" b="1" dirty="0">
                <a:solidFill>
                  <a:srgbClr val="FF0000"/>
                </a:solidFill>
              </a:rPr>
              <a:t>squeeze</a:t>
            </a:r>
            <a:r>
              <a:rPr lang="en-US" dirty="0"/>
              <a:t> to get rid of instability at the end of the </a:t>
            </a:r>
            <a:r>
              <a:rPr lang="en-US" dirty="0" smtClean="0"/>
              <a:t>squeeze: not too much !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1166956"/>
              </p:ext>
            </p:extLst>
          </p:nvPr>
        </p:nvGraphicFramePr>
        <p:xfrm>
          <a:off x="3995920" y="38610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5269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4212" y="25400"/>
            <a:ext cx="8640447" cy="523875"/>
          </a:xfrm>
        </p:spPr>
        <p:txBody>
          <a:bodyPr/>
          <a:lstStyle/>
          <a:p>
            <a:r>
              <a:rPr lang="en-US" dirty="0" smtClean="0"/>
              <a:t>Fill 3296bis – beam unstable end of squeeze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430" y="836640"/>
            <a:ext cx="8229600" cy="2304320"/>
          </a:xfrm>
        </p:spPr>
        <p:txBody>
          <a:bodyPr/>
          <a:lstStyle/>
          <a:p>
            <a:r>
              <a:rPr lang="en-US" dirty="0" smtClean="0"/>
              <a:t>Clean injection and going into physics.</a:t>
            </a:r>
          </a:p>
          <a:p>
            <a:r>
              <a:rPr lang="en-US" dirty="0" smtClean="0"/>
              <a:t>BSRT B1 at 1 m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BSRT B1 at 0.6 m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0" y="1673798"/>
            <a:ext cx="7164360" cy="2043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00" y="4397521"/>
            <a:ext cx="7128990" cy="1983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7608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Beginning of stable beams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  <p:sp>
        <p:nvSpPr>
          <p:cNvPr id="6" name="Text Placeholder 11"/>
          <p:cNvSpPr txBox="1">
            <a:spLocks/>
          </p:cNvSpPr>
          <p:nvPr/>
        </p:nvSpPr>
        <p:spPr bwMode="auto">
          <a:xfrm>
            <a:off x="0" y="908650"/>
            <a:ext cx="4040188" cy="63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rgbClr val="0000FF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Fill 3296</a:t>
            </a:r>
          </a:p>
          <a:p>
            <a:r>
              <a:rPr lang="en-US" sz="2000" dirty="0" smtClean="0"/>
              <a:t>Q</a:t>
            </a:r>
            <a:r>
              <a:rPr lang="en-US" sz="2000" baseline="-25000" dirty="0" smtClean="0"/>
              <a:t>VB1</a:t>
            </a:r>
            <a:r>
              <a:rPr lang="en-US" sz="2000" dirty="0" smtClean="0"/>
              <a:t>-Q</a:t>
            </a:r>
            <a:r>
              <a:rPr lang="en-US" sz="2000" baseline="-25000" dirty="0" smtClean="0"/>
              <a:t>VB2</a:t>
            </a:r>
            <a:r>
              <a:rPr lang="en-US" sz="2000" dirty="0" smtClean="0"/>
              <a:t>=-0.003 squeeze</a:t>
            </a:r>
          </a:p>
          <a:p>
            <a:pPr lvl="1"/>
            <a:r>
              <a:rPr lang="en-US" sz="1600" dirty="0" smtClean="0"/>
              <a:t>Tune split presently in</a:t>
            </a:r>
          </a:p>
        </p:txBody>
      </p:sp>
      <p:sp>
        <p:nvSpPr>
          <p:cNvPr id="7" name="Text Placeholder 12"/>
          <p:cNvSpPr txBox="1">
            <a:spLocks/>
          </p:cNvSpPr>
          <p:nvPr/>
        </p:nvSpPr>
        <p:spPr>
          <a:xfrm>
            <a:off x="0" y="3429000"/>
            <a:ext cx="4041775" cy="63976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rgbClr val="0000FF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dirty="0" smtClean="0"/>
              <a:t>Fill 3297</a:t>
            </a:r>
          </a:p>
          <a:p>
            <a:r>
              <a:rPr lang="en-US" sz="2000" dirty="0" smtClean="0"/>
              <a:t>Q</a:t>
            </a:r>
            <a:r>
              <a:rPr lang="en-US" sz="2000" baseline="-25000" dirty="0" smtClean="0"/>
              <a:t>VB1</a:t>
            </a:r>
            <a:r>
              <a:rPr lang="en-US" sz="2000" dirty="0" smtClean="0"/>
              <a:t>-Q</a:t>
            </a:r>
            <a:r>
              <a:rPr lang="en-US" sz="2000" baseline="-25000" dirty="0" smtClean="0"/>
              <a:t>VB2</a:t>
            </a:r>
            <a:r>
              <a:rPr lang="en-US" sz="2000" dirty="0" smtClean="0"/>
              <a:t>=-0.005 squeeze</a:t>
            </a:r>
          </a:p>
          <a:p>
            <a:pPr lvl="1"/>
            <a:r>
              <a:rPr lang="en-US" sz="1600" dirty="0" smtClean="0"/>
              <a:t>Fill dumped because two</a:t>
            </a:r>
            <a:br>
              <a:rPr lang="en-US" sz="1600" dirty="0" smtClean="0"/>
            </a:br>
            <a:r>
              <a:rPr lang="en-US" sz="1600" dirty="0" smtClean="0"/>
              <a:t>bunches unstable (BPMS LSS6)</a:t>
            </a:r>
          </a:p>
          <a:p>
            <a:pPr lvl="1"/>
            <a:r>
              <a:rPr lang="en-US" sz="1600" dirty="0" smtClean="0"/>
              <a:t>Seems fewer bunches with low</a:t>
            </a:r>
            <a:br>
              <a:rPr lang="en-US" sz="1600" dirty="0" smtClean="0"/>
            </a:br>
            <a:r>
              <a:rPr lang="en-US" sz="1600" dirty="0" err="1" smtClean="0"/>
              <a:t>lumi</a:t>
            </a:r>
            <a:r>
              <a:rPr lang="en-US" sz="1600" dirty="0" smtClean="0"/>
              <a:t>, but </a:t>
            </a:r>
            <a:r>
              <a:rPr lang="en-US" sz="1600" dirty="0" err="1" smtClean="0"/>
              <a:t>lumi</a:t>
            </a:r>
            <a:r>
              <a:rPr lang="en-US" sz="1600" dirty="0" smtClean="0"/>
              <a:t> reduction stronger</a:t>
            </a:r>
            <a:br>
              <a:rPr lang="en-US" sz="1600" dirty="0" smtClean="0"/>
            </a:br>
            <a:r>
              <a:rPr lang="en-US" sz="1600" dirty="0" smtClean="0"/>
              <a:t>(= bunches blown up stronger)</a:t>
            </a:r>
          </a:p>
          <a:p>
            <a:pPr lvl="1"/>
            <a:endParaRPr lang="en-US" sz="1600" dirty="0"/>
          </a:p>
        </p:txBody>
      </p:sp>
      <p:pic>
        <p:nvPicPr>
          <p:cNvPr id="8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846" y="990600"/>
            <a:ext cx="5359154" cy="2331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846" y="3429000"/>
            <a:ext cx="5359154" cy="2327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784846" y="620610"/>
            <a:ext cx="525177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Specific bunch luminosity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27624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Specific </a:t>
            </a:r>
            <a:r>
              <a:rPr lang="en-US" dirty="0" err="1" smtClean="0"/>
              <a:t>Lumi</a:t>
            </a:r>
            <a:r>
              <a:rPr lang="en-US" dirty="0" smtClean="0"/>
              <a:t> (from ATLAS)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2242540" cy="5111750"/>
          </a:xfrm>
        </p:spPr>
        <p:txBody>
          <a:bodyPr/>
          <a:lstStyle/>
          <a:p>
            <a:r>
              <a:rPr lang="en-US" dirty="0" smtClean="0"/>
              <a:t>Fill 3286</a:t>
            </a:r>
          </a:p>
          <a:p>
            <a:pPr lvl="1"/>
            <a:r>
              <a:rPr lang="en-US" dirty="0" smtClean="0"/>
              <a:t>No </a:t>
            </a:r>
            <a:r>
              <a:rPr lang="en-US" dirty="0" err="1" smtClean="0"/>
              <a:t>bbb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blow-up</a:t>
            </a:r>
          </a:p>
          <a:p>
            <a:endParaRPr lang="en-US" dirty="0" smtClean="0"/>
          </a:p>
          <a:p>
            <a:r>
              <a:rPr lang="en-US" dirty="0" smtClean="0"/>
              <a:t>Fill 3287</a:t>
            </a:r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bbb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Fill 3288</a:t>
            </a:r>
          </a:p>
          <a:p>
            <a:pPr lvl="1"/>
            <a:r>
              <a:rPr lang="en-US" dirty="0" smtClean="0"/>
              <a:t>With </a:t>
            </a:r>
            <a:r>
              <a:rPr lang="en-US" dirty="0" err="1" smtClean="0"/>
              <a:t>bbb</a:t>
            </a:r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50" y="4436413"/>
            <a:ext cx="4032560" cy="2089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880" y="2708900"/>
            <a:ext cx="4006225" cy="2072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9206" y="754943"/>
            <a:ext cx="4035372" cy="2103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3247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length reduction during stable beams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537" y="1173956"/>
            <a:ext cx="7586663" cy="5150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791200"/>
            <a:ext cx="1905000" cy="5334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M. Hostettler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9440" y="764630"/>
            <a:ext cx="2160300" cy="40932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Beam 1 only !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4299899" y="708595"/>
            <a:ext cx="2736380" cy="400110"/>
          </a:xfrm>
          <a:prstGeom prst="rect">
            <a:avLst/>
          </a:prstGeom>
          <a:solidFill>
            <a:srgbClr val="99FF99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Vrf</a:t>
            </a:r>
            <a:r>
              <a:rPr lang="en-US" dirty="0" smtClean="0"/>
              <a:t> increase</a:t>
            </a:r>
            <a:endParaRPr lang="en-GB" dirty="0"/>
          </a:p>
        </p:txBody>
      </p:sp>
      <p:cxnSp>
        <p:nvCxnSpPr>
          <p:cNvPr id="16" name="Elbow Connector 15"/>
          <p:cNvCxnSpPr/>
          <p:nvPr/>
        </p:nvCxnSpPr>
        <p:spPr bwMode="auto">
          <a:xfrm rot="10800000" flipV="1">
            <a:off x="3059790" y="764630"/>
            <a:ext cx="1240110" cy="409325"/>
          </a:xfrm>
          <a:prstGeom prst="bentConnector3">
            <a:avLst>
              <a:gd name="adj1" fmla="val 101790"/>
            </a:avLst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5616287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Bunch length related to </a:t>
            </a:r>
            <a:r>
              <a:rPr lang="en-US" dirty="0" err="1" smtClean="0"/>
              <a:t>emittance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630"/>
            <a:ext cx="8229600" cy="1583935"/>
          </a:xfrm>
        </p:spPr>
        <p:txBody>
          <a:bodyPr/>
          <a:lstStyle/>
          <a:p>
            <a:r>
              <a:rPr lang="en-US" sz="2000" dirty="0" smtClean="0"/>
              <a:t>Bunch length as a function of calculated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 from </a:t>
            </a:r>
            <a:r>
              <a:rPr lang="en-US" sz="2000" dirty="0" err="1" smtClean="0"/>
              <a:t>Lumi</a:t>
            </a:r>
            <a:endParaRPr lang="en-US" sz="2000" dirty="0" smtClean="0"/>
          </a:p>
          <a:p>
            <a:r>
              <a:rPr lang="en-US" sz="2000" dirty="0" smtClean="0"/>
              <a:t>Smaller </a:t>
            </a:r>
            <a:r>
              <a:rPr lang="en-US" sz="2000" dirty="0" err="1" smtClean="0"/>
              <a:t>emittance</a:t>
            </a:r>
            <a:r>
              <a:rPr lang="en-US" sz="2000" dirty="0" smtClean="0"/>
              <a:t> correlates to longer bunch length</a:t>
            </a:r>
          </a:p>
          <a:p>
            <a:pPr lvl="1"/>
            <a:r>
              <a:rPr lang="en-US" sz="1600" dirty="0" smtClean="0"/>
              <a:t>The small transverse beams get unstable and blow up longitudinally ???</a:t>
            </a:r>
          </a:p>
          <a:p>
            <a:pPr lvl="1"/>
            <a:r>
              <a:rPr lang="en-US" sz="1600" dirty="0" smtClean="0"/>
              <a:t>The large transverse beams are scraped, particles with larger momentum are scraped most ???</a:t>
            </a:r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7988" y="2348850"/>
            <a:ext cx="6678532" cy="4464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97332" y="6355560"/>
            <a:ext cx="1577913" cy="45791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  <a:latin typeface="+mj-lt"/>
              </a:rPr>
              <a:t>M. Hostettler</a:t>
            </a:r>
            <a:endParaRPr lang="en-US" sz="1600" b="1" dirty="0">
              <a:solidFill>
                <a:srgbClr val="FFFF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3202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9" y="567433"/>
            <a:ext cx="8713210" cy="264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476" y="3769615"/>
            <a:ext cx="10160246" cy="2776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Week – Currents and </a:t>
            </a:r>
            <a:r>
              <a:rPr lang="en-US" dirty="0" err="1" smtClean="0"/>
              <a:t>Lumi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043510" y="868590"/>
            <a:ext cx="7921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2e14</a:t>
            </a:r>
            <a:endParaRPr lang="en-GB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23410" y="4293120"/>
            <a:ext cx="8785220" cy="0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23410" y="3965020"/>
            <a:ext cx="2160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7000e30 / 400 / 9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 bwMode="auto">
          <a:xfrm>
            <a:off x="475810" y="1219550"/>
            <a:ext cx="8488800" cy="517"/>
          </a:xfrm>
          <a:prstGeom prst="line">
            <a:avLst/>
          </a:prstGeom>
          <a:solidFill>
            <a:schemeClr val="accent1"/>
          </a:solidFill>
          <a:ln w="25400" cap="sq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1943635" y="5773380"/>
            <a:ext cx="828115" cy="2160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2087655" y="5134781"/>
            <a:ext cx="792110" cy="21603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1835620" y="4365130"/>
            <a:ext cx="936130" cy="308850"/>
          </a:xfrm>
          <a:prstGeom prst="straightConnector1">
            <a:avLst/>
          </a:prstGeom>
          <a:solidFill>
            <a:schemeClr val="accent1"/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72010" y="4494733"/>
            <a:ext cx="193589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LHCb</a:t>
            </a:r>
            <a:r>
              <a:rPr lang="en-US" dirty="0" smtClean="0"/>
              <a:t> @ 400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-36640" y="4973160"/>
            <a:ext cx="2232310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ATLAS &amp; CMS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" y="5589300"/>
            <a:ext cx="194363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ALICE @ 4 - 6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179389" y="3316930"/>
            <a:ext cx="8964611" cy="40011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   ADT    CRYO                                          TOTEM  EPC             ALICE    RF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9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Fill 3295: Orbit Feedback problem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7430" y="1052670"/>
            <a:ext cx="8229600" cy="5111750"/>
          </a:xfrm>
        </p:spPr>
        <p:txBody>
          <a:bodyPr/>
          <a:lstStyle/>
          <a:p>
            <a:r>
              <a:rPr lang="en-US" dirty="0" err="1" smtClean="0"/>
              <a:t>Lumis</a:t>
            </a:r>
            <a:r>
              <a:rPr lang="en-US" dirty="0" smtClean="0"/>
              <a:t> ATLAS end CMS at end of adjust too low</a:t>
            </a:r>
          </a:p>
          <a:p>
            <a:pPr lvl="1"/>
            <a:r>
              <a:rPr lang="en-US" dirty="0" smtClean="0"/>
              <a:t>Need to re-</a:t>
            </a:r>
            <a:r>
              <a:rPr lang="en-US" dirty="0" err="1" smtClean="0"/>
              <a:t>optimise</a:t>
            </a:r>
            <a:r>
              <a:rPr lang="en-US" dirty="0" smtClean="0"/>
              <a:t> a lot to get </a:t>
            </a:r>
            <a:r>
              <a:rPr lang="en-US" dirty="0" err="1" smtClean="0"/>
              <a:t>lumi’s</a:t>
            </a:r>
            <a:r>
              <a:rPr lang="en-US" dirty="0" smtClean="0"/>
              <a:t> back</a:t>
            </a:r>
          </a:p>
          <a:p>
            <a:r>
              <a:rPr lang="en-US" dirty="0" smtClean="0"/>
              <a:t>Traced down to steering problems</a:t>
            </a:r>
          </a:p>
          <a:p>
            <a:pPr lvl="1"/>
            <a:r>
              <a:rPr lang="en-US" dirty="0" smtClean="0"/>
              <a:t>Correctors masked for the orbit feedback system were used by the orbit feedback calculation, resulting in non standard orbit corrections</a:t>
            </a:r>
          </a:p>
          <a:p>
            <a:pPr lvl="1"/>
            <a:r>
              <a:rPr lang="en-US" dirty="0" smtClean="0"/>
              <a:t>This is a bug which is not understood and appears on rare occasions.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 smtClean="0"/>
              <a:t>Did not want to start the </a:t>
            </a:r>
            <a:r>
              <a:rPr lang="en-US" dirty="0" err="1" smtClean="0"/>
              <a:t>LHCb</a:t>
            </a:r>
            <a:r>
              <a:rPr lang="en-US" dirty="0" smtClean="0"/>
              <a:t> collision exercise with an orbit which is not good and maximum beam in the machine.</a:t>
            </a:r>
          </a:p>
          <a:p>
            <a:r>
              <a:rPr lang="en-US" dirty="0" smtClean="0"/>
              <a:t>Decide to dump.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070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smtClean="0"/>
              <a:t>Wire scanners</a:t>
            </a:r>
            <a:endParaRPr lang="en-GB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r>
              <a:rPr lang="en-US" dirty="0" smtClean="0"/>
              <a:t>Wire Scanners, early Wednesday evening</a:t>
            </a:r>
          </a:p>
          <a:p>
            <a:pPr lvl="1"/>
            <a:r>
              <a:rPr lang="en-US" dirty="0" smtClean="0"/>
              <a:t>B1H1 </a:t>
            </a:r>
            <a:r>
              <a:rPr lang="en-US" dirty="0"/>
              <a:t>&amp; B2H2 have both broken wires. The breakage happened after both scanners did not come back to the home position. </a:t>
            </a:r>
            <a:endParaRPr lang="en-US" dirty="0" smtClean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not clear whether the 144 bunches had already been </a:t>
            </a:r>
            <a:r>
              <a:rPr lang="en-US" dirty="0" smtClean="0"/>
              <a:t>injected.</a:t>
            </a:r>
          </a:p>
          <a:p>
            <a:pPr lvl="1"/>
            <a:r>
              <a:rPr lang="en-US" dirty="0" smtClean="0"/>
              <a:t>All </a:t>
            </a:r>
            <a:r>
              <a:rPr lang="en-US" dirty="0"/>
              <a:t>WS have been disabled until the causes of the breakage are </a:t>
            </a:r>
            <a:r>
              <a:rPr lang="en-US" dirty="0" smtClean="0"/>
              <a:t>analyzed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Presently still disabled</a:t>
            </a:r>
          </a:p>
          <a:p>
            <a:r>
              <a:rPr lang="en-US" dirty="0" smtClean="0"/>
              <a:t>Access likely later today</a:t>
            </a:r>
          </a:p>
          <a:p>
            <a:pPr lvl="1"/>
            <a:r>
              <a:rPr lang="en-US" dirty="0" smtClean="0"/>
              <a:t>Get them working for V/d Meer scans Tuesday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					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43493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plan / outstanding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650"/>
            <a:ext cx="8507410" cy="5111750"/>
          </a:xfrm>
        </p:spPr>
        <p:txBody>
          <a:bodyPr/>
          <a:lstStyle/>
          <a:p>
            <a:r>
              <a:rPr lang="en-US" dirty="0" smtClean="0"/>
              <a:t>New Coordinators: Mike Lamont &amp; Bernhard </a:t>
            </a:r>
            <a:r>
              <a:rPr lang="en-US" dirty="0" err="1" smtClean="0"/>
              <a:t>Holzer</a:t>
            </a:r>
            <a:endParaRPr lang="en-US" dirty="0" smtClean="0"/>
          </a:p>
          <a:p>
            <a:r>
              <a:rPr lang="en-US" dirty="0" smtClean="0"/>
              <a:t>Clear access list, likely today:</a:t>
            </a:r>
          </a:p>
          <a:p>
            <a:pPr lvl="1"/>
            <a:r>
              <a:rPr lang="en-US" dirty="0"/>
              <a:t>Access wire scanner requested for Monday, including tunnel (RP).</a:t>
            </a:r>
          </a:p>
          <a:p>
            <a:pPr lvl="1"/>
            <a:r>
              <a:rPr lang="en-US" dirty="0"/>
              <a:t>PM32 : CV to check / remove sand.</a:t>
            </a:r>
          </a:p>
          <a:p>
            <a:pPr lvl="1"/>
            <a:r>
              <a:rPr lang="en-US" dirty="0"/>
              <a:t>Access system</a:t>
            </a:r>
          </a:p>
          <a:p>
            <a:pPr lvl="1"/>
            <a:r>
              <a:rPr lang="en-US" dirty="0"/>
              <a:t>CMS (</a:t>
            </a:r>
            <a:r>
              <a:rPr lang="en-US" dirty="0" err="1"/>
              <a:t>Hadronic</a:t>
            </a:r>
            <a:r>
              <a:rPr lang="en-US" dirty="0"/>
              <a:t> Forward Calorimeter) &gt; 1 h</a:t>
            </a:r>
          </a:p>
          <a:p>
            <a:pPr lvl="1"/>
            <a:r>
              <a:rPr lang="en-US" dirty="0"/>
              <a:t>BI: wall current monitor (1 h – point 4 RF zone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ALICE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V/d </a:t>
            </a:r>
            <a:r>
              <a:rPr lang="en-US" dirty="0" err="1" smtClean="0"/>
              <a:t>Meers</a:t>
            </a:r>
            <a:r>
              <a:rPr lang="en-US" dirty="0" smtClean="0"/>
              <a:t> scans Tuesday, </a:t>
            </a:r>
            <a:r>
              <a:rPr lang="en-US" dirty="0" err="1" smtClean="0"/>
              <a:t>tbc</a:t>
            </a:r>
            <a:endParaRPr lang="en-US" dirty="0" smtClean="0"/>
          </a:p>
          <a:p>
            <a:r>
              <a:rPr lang="en-US" dirty="0" smtClean="0"/>
              <a:t>Swap first 6 bunches B1/B2</a:t>
            </a:r>
          </a:p>
          <a:p>
            <a:pPr lvl="1"/>
            <a:r>
              <a:rPr lang="en-US" dirty="0" smtClean="0"/>
              <a:t>Affects gated BBQ, abort gap monitoring incl. Big Sister</a:t>
            </a:r>
          </a:p>
          <a:p>
            <a:r>
              <a:rPr lang="en-US" dirty="0" smtClean="0"/>
              <a:t>Test for bipolar ADT cleaning / cleaning efficiency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346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Total </a:t>
            </a:r>
            <a:r>
              <a:rPr lang="en-US" dirty="0" err="1" smtClean="0"/>
              <a:t>lumi’s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  <p:pic>
        <p:nvPicPr>
          <p:cNvPr id="9" name="Picture 2" descr="\\cern.ch\dfs\Users\a\arduini\Documents\My Pictures\lhcb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29"/>
          <a:stretch/>
        </p:blipFill>
        <p:spPr bwMode="auto">
          <a:xfrm>
            <a:off x="1043454" y="4653170"/>
            <a:ext cx="6803048" cy="2115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732300" y="4797190"/>
            <a:ext cx="1062734" cy="610309"/>
          </a:xfrm>
          <a:prstGeom prst="ellipse">
            <a:avLst/>
          </a:prstGeom>
          <a:noFill/>
          <a:ln w="6032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13" y="836640"/>
            <a:ext cx="7419975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973" y="1412720"/>
            <a:ext cx="4185426" cy="3024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842" y="1268700"/>
            <a:ext cx="4218757" cy="321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901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Fills &amp; </a:t>
            </a:r>
            <a:r>
              <a:rPr lang="en-GB" b="1" dirty="0" smtClean="0">
                <a:solidFill>
                  <a:srgbClr val="007E39"/>
                </a:solidFill>
                <a:latin typeface="Calibri"/>
              </a:rPr>
              <a:t>OP dumps 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462193"/>
              </p:ext>
            </p:extLst>
          </p:nvPr>
        </p:nvGraphicFramePr>
        <p:xfrm>
          <a:off x="1043510" y="692620"/>
          <a:ext cx="7345020" cy="5073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2265020"/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Peak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</a:t>
                      </a: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US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[cm-2s-1]</a:t>
                      </a:r>
                      <a:endParaRPr lang="en-GB" sz="16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Stable beam [</a:t>
                      </a:r>
                      <a:r>
                        <a:rPr lang="en-GB" sz="16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h:m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]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Int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/>
                      </a:r>
                      <a:b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[pb-1]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Dump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13/11/2012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7.10E+33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1" i="0" u="none" strike="noStrike" dirty="0">
                          <a:solidFill>
                            <a:srgbClr val="007E39"/>
                          </a:solidFill>
                          <a:effectLst/>
                          <a:latin typeface="Calibri"/>
                        </a:rPr>
                        <a:t>OP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dump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14/11/2012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7.50E+33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10:20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 smtClean="0">
                          <a:solidFill>
                            <a:srgbClr val="007E39"/>
                          </a:solidFill>
                          <a:effectLst/>
                          <a:latin typeface="Calibri"/>
                        </a:rPr>
                        <a:t>OP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/ TOTEM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14/11/2012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6.40E+33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09:01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 smtClean="0">
                          <a:solidFill>
                            <a:srgbClr val="007E39"/>
                          </a:solidFill>
                          <a:effectLst/>
                          <a:latin typeface="Calibri"/>
                        </a:rPr>
                        <a:t>OP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dump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15/11/2012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6.70E+33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13:04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 smtClean="0">
                          <a:solidFill>
                            <a:srgbClr val="007E39"/>
                          </a:solidFill>
                          <a:effectLst/>
                          <a:latin typeface="Calibri"/>
                        </a:rPr>
                        <a:t>OP</a:t>
                      </a:r>
                      <a:r>
                        <a:rPr lang="da-DK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dump </a:t>
                      </a:r>
                      <a:r>
                        <a:rPr lang="da-DK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</a:t>
                      </a:r>
                      <a:r>
                        <a:rPr lang="da-DK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TOTEM RP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16/11/2012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6.50E+33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03:40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SIS interlock on TCDQ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16/11/2012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6.90E+33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01:17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QPS trigger RQT13.L5B2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17/11/2012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7.20E+33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12:26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 smtClean="0">
                          <a:solidFill>
                            <a:srgbClr val="007E39"/>
                          </a:solidFill>
                          <a:effectLst/>
                          <a:latin typeface="Calibri"/>
                        </a:rPr>
                        <a:t>OP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dump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17/11/2012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00:23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Instability, BPMS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LSS6</a:t>
                      </a:r>
                      <a:b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</a:b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after increased tune split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18/11/2012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03:15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 smtClean="0">
                          <a:solidFill>
                            <a:srgbClr val="007E39"/>
                          </a:solidFill>
                          <a:effectLst/>
                          <a:latin typeface="Calibri"/>
                        </a:rPr>
                        <a:t>OP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dump, ALICE access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18/11/2012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7.30E+33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11:44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007E39"/>
                          </a:solidFill>
                          <a:effectLst/>
                          <a:latin typeface="Calibri"/>
                        </a:rPr>
                        <a:t>OP</a:t>
                      </a: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dump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3300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19/11/2012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7.50E+33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02:30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Still in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267680" y="5589300"/>
            <a:ext cx="5256730" cy="86177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Total </a:t>
            </a:r>
            <a:r>
              <a:rPr lang="en-US" dirty="0" err="1" smtClean="0"/>
              <a:t>lumi</a:t>
            </a:r>
            <a:r>
              <a:rPr lang="en-US" dirty="0" smtClean="0"/>
              <a:t> 1.21 fb-1</a:t>
            </a:r>
          </a:p>
          <a:p>
            <a:r>
              <a:rPr lang="en-US" dirty="0" smtClean="0"/>
              <a:t>Time in stable beams 46 %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333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Downtime &gt; 1h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4011274"/>
              </p:ext>
            </p:extLst>
          </p:nvPr>
        </p:nvGraphicFramePr>
        <p:xfrm>
          <a:off x="2267680" y="836640"/>
          <a:ext cx="494384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2260"/>
                <a:gridCol w="1296180"/>
                <a:gridCol w="1775400"/>
              </a:tblGrid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Downtime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LHC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Injectors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 ADT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02:53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Cryo point 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16:30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PSB, </a:t>
                      </a:r>
                      <a:r>
                        <a:rPr lang="en-GB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distributor cable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02:45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02:45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PS Cooling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01:26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01:26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QPS controller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01:16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converter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01:56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converter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04:59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Experiments, ALICE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01:47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RF,</a:t>
                      </a:r>
                      <a:r>
                        <a:rPr lang="en-GB" sz="18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M1B2 last night</a:t>
                      </a:r>
                      <a:r>
                        <a:rPr lang="en-GB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 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1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04:04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43510" y="5013220"/>
            <a:ext cx="7128990" cy="707886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Total downtime</a:t>
            </a:r>
            <a:br>
              <a:rPr lang="en-US" dirty="0" smtClean="0"/>
            </a:br>
            <a:r>
              <a:rPr lang="en-US" dirty="0" smtClean="0"/>
              <a:t>23 % of the week, 3 % due to injectors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999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300" y="116540"/>
            <a:ext cx="4753340" cy="19626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Cryogenics Point 4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>
                <a:latin typeface="Arial Narrow" charset="0"/>
              </a:rPr>
              <a:t>Monday 12Nov’12 </a:t>
            </a:r>
            <a:r>
              <a:rPr lang="en-US" sz="2000" b="1" dirty="0">
                <a:solidFill>
                  <a:srgbClr val="FF0000"/>
                </a:solidFill>
                <a:latin typeface="Arial Narrow" charset="0"/>
              </a:rPr>
              <a:t>13h56:</a:t>
            </a:r>
            <a:r>
              <a:rPr lang="en-US" sz="2000" dirty="0">
                <a:latin typeface="Arial Narrow" charset="0"/>
              </a:rPr>
              <a:t> </a:t>
            </a:r>
            <a:r>
              <a:rPr lang="en-US" sz="2000" dirty="0" smtClean="0">
                <a:latin typeface="Arial Narrow" charset="0"/>
              </a:rPr>
              <a:t/>
            </a:r>
            <a:br>
              <a:rPr lang="en-US" sz="2000" dirty="0" smtClean="0">
                <a:latin typeface="Arial Narrow" charset="0"/>
              </a:rPr>
            </a:br>
            <a:r>
              <a:rPr lang="en-US" sz="2000" dirty="0" smtClean="0">
                <a:latin typeface="Arial Narrow" charset="0"/>
              </a:rPr>
              <a:t>(</a:t>
            </a:r>
            <a:r>
              <a:rPr lang="en-US" sz="2000" dirty="0">
                <a:latin typeface="Arial Narrow" charset="0"/>
              </a:rPr>
              <a:t>1st part of ramp for </a:t>
            </a:r>
            <a:r>
              <a:rPr lang="en-US" sz="2000" dirty="0" smtClean="0">
                <a:latin typeface="Arial Narrow" charset="0"/>
              </a:rPr>
              <a:t>physics)</a:t>
            </a:r>
            <a:endParaRPr lang="en-US" sz="2000" dirty="0">
              <a:latin typeface="Arial Narrow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Arial Narrow" charset="0"/>
              </a:rPr>
              <a:t>	Cold compressors stopped at P4-S34,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Arial Narrow" charset="0"/>
              </a:rPr>
              <a:t>	“fault” of magnetic bearings for CC1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 Narrow" charset="0"/>
              </a:rPr>
              <a:t>15h:</a:t>
            </a:r>
            <a:r>
              <a:rPr lang="en-US" sz="2000" dirty="0">
                <a:latin typeface="Arial Narrow" charset="0"/>
              </a:rPr>
              <a:t> Access in cavern and strange error message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Arial Narrow" charset="0"/>
              </a:rPr>
              <a:t>	Similar “signature” as previous SEU for such HW,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Arial Narrow" charset="0"/>
              </a:rPr>
              <a:t>	but this time &lt;1TeV……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sz="2000" dirty="0">
                <a:latin typeface="Arial Narrow" charset="0"/>
              </a:rPr>
              <a:t>	</a:t>
            </a:r>
            <a:r>
              <a:rPr lang="en-US" sz="2000" i="1" dirty="0">
                <a:latin typeface="Arial Narrow" charset="0"/>
              </a:rPr>
              <a:t>For info: tests </a:t>
            </a:r>
            <a:r>
              <a:rPr lang="en-US" sz="2000" i="1" dirty="0" smtClean="0">
                <a:latin typeface="Arial Narrow" charset="0"/>
              </a:rPr>
              <a:t>in North Area this </a:t>
            </a:r>
            <a:r>
              <a:rPr lang="en-US" sz="2000" i="1" dirty="0">
                <a:latin typeface="Arial Narrow" charset="0"/>
              </a:rPr>
              <a:t>week!!!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 Narrow" charset="0"/>
              </a:rPr>
              <a:t>16h:</a:t>
            </a:r>
            <a:r>
              <a:rPr lang="en-US" sz="2000" dirty="0">
                <a:latin typeface="Arial Narrow" charset="0"/>
              </a:rPr>
              <a:t> Test to restore </a:t>
            </a:r>
            <a:r>
              <a:rPr lang="en-US" sz="2000" dirty="0" err="1">
                <a:latin typeface="Arial Narrow" charset="0"/>
              </a:rPr>
              <a:t>LHe</a:t>
            </a:r>
            <a:r>
              <a:rPr lang="en-US" sz="2000" dirty="0">
                <a:latin typeface="Arial Narrow" charset="0"/>
              </a:rPr>
              <a:t> level sensor (negative!)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latin typeface="Arial Narrow" charset="0"/>
              </a:rPr>
              <a:t>17h:</a:t>
            </a:r>
            <a:r>
              <a:rPr lang="en-US" sz="2000" dirty="0">
                <a:latin typeface="Arial Narrow" charset="0"/>
              </a:rPr>
              <a:t> CC4 bearings fault needed recalibration (close to end of life?)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rgbClr val="008000"/>
                </a:solidFill>
                <a:latin typeface="Arial Narrow" charset="0"/>
              </a:rPr>
              <a:t>19h:</a:t>
            </a:r>
            <a:r>
              <a:rPr lang="en-US" sz="2000" dirty="0">
                <a:latin typeface="Arial Narrow" charset="0"/>
              </a:rPr>
              <a:t> restart of cold compressors (pump-down </a:t>
            </a:r>
            <a:r>
              <a:rPr lang="en-US" sz="2000" dirty="0" smtClean="0">
                <a:latin typeface="Arial Narrow" charset="0"/>
              </a:rPr>
              <a:t>algorithm </a:t>
            </a:r>
            <a:r>
              <a:rPr lang="en-US" sz="2000" dirty="0">
                <a:latin typeface="Arial Narrow" charset="0"/>
              </a:rPr>
              <a:t>not as expected!)</a:t>
            </a:r>
            <a:endParaRPr lang="en-US" sz="2000" dirty="0">
              <a:solidFill>
                <a:srgbClr val="FF0080"/>
              </a:solidFill>
              <a:latin typeface="Arial Narrow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 smtClean="0">
                <a:solidFill>
                  <a:schemeClr val="tx1"/>
                </a:solidFill>
                <a:latin typeface="Arial Narrow" charset="0"/>
              </a:rPr>
              <a:t>24h</a:t>
            </a:r>
            <a:r>
              <a:rPr lang="en-US" sz="2000" b="1" dirty="0">
                <a:solidFill>
                  <a:schemeClr val="tx1"/>
                </a:solidFill>
                <a:latin typeface="Arial Narrow" charset="0"/>
              </a:rPr>
              <a:t>: </a:t>
            </a:r>
            <a:r>
              <a:rPr lang="en-US" sz="2000" dirty="0">
                <a:latin typeface="Arial Narrow" charset="0"/>
              </a:rPr>
              <a:t>Full flow dedicated to sector cooling</a:t>
            </a:r>
            <a:endParaRPr lang="en-US" sz="2000" dirty="0">
              <a:solidFill>
                <a:srgbClr val="FF0080"/>
              </a:solidFill>
              <a:latin typeface="Arial Narrow" charset="0"/>
            </a:endParaRP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tx1"/>
                </a:solidFill>
                <a:latin typeface="Arial Narrow" charset="0"/>
              </a:rPr>
              <a:t>Tuesday 13Nov’12 </a:t>
            </a:r>
            <a:r>
              <a:rPr lang="en-US" sz="2000" b="1" dirty="0" smtClean="0">
                <a:solidFill>
                  <a:srgbClr val="00B050"/>
                </a:solidFill>
                <a:latin typeface="Arial Narrow" charset="0"/>
              </a:rPr>
              <a:t>6:30h</a:t>
            </a:r>
            <a:r>
              <a:rPr lang="en-US" sz="2000" b="1" dirty="0">
                <a:solidFill>
                  <a:schemeClr val="tx1"/>
                </a:solidFill>
                <a:latin typeface="Arial Narrow" charset="0"/>
              </a:rPr>
              <a:t>: </a:t>
            </a:r>
            <a:r>
              <a:rPr lang="en-US" sz="2000" dirty="0" err="1">
                <a:latin typeface="Arial Narrow" charset="0"/>
              </a:rPr>
              <a:t>Cryo</a:t>
            </a:r>
            <a:r>
              <a:rPr lang="en-US" sz="2000" dirty="0">
                <a:latin typeface="Arial Narrow" charset="0"/>
              </a:rPr>
              <a:t> conditions back</a:t>
            </a:r>
            <a:endParaRPr lang="en-US" sz="2000" dirty="0">
              <a:solidFill>
                <a:srgbClr val="FF0080"/>
              </a:solidFill>
              <a:latin typeface="Arial Narrow" charset="0"/>
            </a:endParaRPr>
          </a:p>
          <a:p>
            <a:pPr>
              <a:lnSpc>
                <a:spcPct val="90000"/>
              </a:lnSpc>
            </a:pPr>
            <a:endParaRPr lang="en-US" sz="2000" dirty="0">
              <a:latin typeface="Arial Narrow" charset="0"/>
            </a:endParaRPr>
          </a:p>
          <a:p>
            <a:pPr>
              <a:lnSpc>
                <a:spcPct val="90000"/>
              </a:lnSpc>
            </a:pPr>
            <a:r>
              <a:rPr lang="en-US" sz="2000" dirty="0">
                <a:latin typeface="Arial Narrow" charset="0"/>
              </a:rPr>
              <a:t>Repair: 5h  - Prepare for cooling: 5h - Cooling: </a:t>
            </a:r>
            <a:r>
              <a:rPr lang="en-US" sz="2000" dirty="0" smtClean="0">
                <a:latin typeface="Arial Narrow" charset="0"/>
              </a:rPr>
              <a:t>6:30h</a:t>
            </a:r>
            <a:endParaRPr lang="en-US" sz="2000" dirty="0">
              <a:latin typeface="Arial Narrow" charset="0"/>
            </a:endParaRPr>
          </a:p>
          <a:p>
            <a:pPr>
              <a:lnSpc>
                <a:spcPct val="90000"/>
              </a:lnSpc>
            </a:pPr>
            <a:r>
              <a:rPr lang="en-US" sz="2000" dirty="0" err="1">
                <a:latin typeface="Arial Narrow" charset="0"/>
              </a:rPr>
              <a:t>Cryo</a:t>
            </a:r>
            <a:r>
              <a:rPr lang="en-US" sz="2000" dirty="0">
                <a:latin typeface="Arial Narrow" charset="0"/>
              </a:rPr>
              <a:t> down-time: </a:t>
            </a:r>
            <a:r>
              <a:rPr lang="en-US" sz="2000" dirty="0" smtClean="0">
                <a:latin typeface="Arial Narrow" charset="0"/>
              </a:rPr>
              <a:t>16:30h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17592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Ramps that did not make it into physics</a:t>
            </a:r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2280353"/>
              </p:ext>
            </p:extLst>
          </p:nvPr>
        </p:nvGraphicFramePr>
        <p:xfrm>
          <a:off x="457200" y="980660"/>
          <a:ext cx="8229600" cy="268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50430"/>
                <a:gridCol w="2664370"/>
                <a:gridCol w="2057400"/>
                <a:gridCol w="2057400"/>
              </a:tblGrid>
              <a:tr h="587155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Fill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date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Energy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Dump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3289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15/11/2012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 TeV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loss TOTEM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16/11/2012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1.2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TeV</a:t>
                      </a:r>
                      <a:endParaRPr lang="en-GB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loss TOTEM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16/11/2012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 </a:t>
                      </a:r>
                      <a:r>
                        <a:rPr lang="en-GB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TeV</a:t>
                      </a:r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, adjust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loss TOTEM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16/11/2012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2.86 TeV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Beam loss TOTEM</a:t>
                      </a:r>
                    </a:p>
                  </a:txBody>
                  <a:tcPr marL="9525" marR="9525" marT="9525" marB="0" anchor="b"/>
                </a:tc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3295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16/11/2012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4.0 Tev, adjust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Operator, orbit feedback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971500" y="4365130"/>
            <a:ext cx="7417030" cy="116955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All within 24 hours</a:t>
            </a:r>
          </a:p>
          <a:p>
            <a:r>
              <a:rPr lang="en-US" dirty="0" smtClean="0"/>
              <a:t>All but one due to losses after moving TOTEM Roman Pots exercise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20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TOTEM exercise (for 2012)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92620"/>
            <a:ext cx="8229600" cy="3456480"/>
          </a:xfrm>
        </p:spPr>
        <p:txBody>
          <a:bodyPr/>
          <a:lstStyle/>
          <a:p>
            <a:r>
              <a:rPr lang="en-US" sz="2000" dirty="0" smtClean="0"/>
              <a:t>Wednesday 14</a:t>
            </a:r>
            <a:r>
              <a:rPr lang="en-US" sz="2000" baseline="30000" dirty="0" smtClean="0"/>
              <a:t>th</a:t>
            </a:r>
            <a:endParaRPr lang="en-US" sz="2000" dirty="0" smtClean="0"/>
          </a:p>
          <a:p>
            <a:pPr lvl="1"/>
            <a:r>
              <a:rPr lang="en-US" sz="1800" dirty="0" smtClean="0"/>
              <a:t>End of fill, move one horizontal Roman Pot. Dump at 32 mm!</a:t>
            </a:r>
          </a:p>
          <a:p>
            <a:r>
              <a:rPr lang="en-US" sz="2000" dirty="0" smtClean="0"/>
              <a:t>Thursday </a:t>
            </a:r>
          </a:p>
          <a:p>
            <a:pPr lvl="1"/>
            <a:r>
              <a:rPr lang="en-US" sz="1800" dirty="0" smtClean="0"/>
              <a:t>End of fill, move the other three horizontal RP to about 2 mm (14 nominal sigma) successfully!</a:t>
            </a:r>
          </a:p>
          <a:p>
            <a:pPr lvl="2"/>
            <a:r>
              <a:rPr lang="en-US" sz="1600" dirty="0" smtClean="0"/>
              <a:t>After separating colliding beams by 4 sigma</a:t>
            </a:r>
          </a:p>
          <a:p>
            <a:pPr lvl="1"/>
            <a:r>
              <a:rPr lang="en-US" sz="1800" dirty="0" smtClean="0"/>
              <a:t>This is followed by four fills in the next 24 hours lost due to “slow UFO like events”, all the ramp</a:t>
            </a:r>
          </a:p>
          <a:p>
            <a:pPr lvl="2"/>
            <a:r>
              <a:rPr lang="en-US" sz="1600" dirty="0" smtClean="0"/>
              <a:t>Time scale of seconds</a:t>
            </a:r>
          </a:p>
          <a:p>
            <a:pPr lvl="2"/>
            <a:r>
              <a:rPr lang="en-US" sz="1600" dirty="0" smtClean="0"/>
              <a:t>Together with vacuum increase, which always takes place anyway due to beams screen temperature increase during ramp</a:t>
            </a:r>
            <a:endParaRPr lang="en-GB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94"/>
          <a:stretch/>
        </p:blipFill>
        <p:spPr bwMode="auto">
          <a:xfrm>
            <a:off x="288721" y="4365130"/>
            <a:ext cx="8420540" cy="1872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10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19/11/2012</a:t>
            </a:r>
            <a:endParaRPr lang="en-US" dirty="0"/>
          </a:p>
        </p:txBody>
      </p:sp>
      <p:pic>
        <p:nvPicPr>
          <p:cNvPr id="6" name="Picture 2" descr="http://elogbook.cern.ch/eLogbook/attach_reader?attach_id=131000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31682" y="1963531"/>
            <a:ext cx="5512118" cy="438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 txBox="1">
            <a:spLocks/>
          </p:cNvSpPr>
          <p:nvPr/>
        </p:nvSpPr>
        <p:spPr>
          <a:xfrm>
            <a:off x="381000" y="1066800"/>
            <a:ext cx="8534400" cy="4525963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24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000">
                <a:solidFill>
                  <a:srgbClr val="0000FF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000" smtClean="0"/>
              <a:t>Correlation roman pot movement and increased heat load on the beam screen Q6.R5? Dust? Cryo-condensation resulting from gas release?</a:t>
            </a:r>
            <a:endParaRPr lang="en-GB" sz="2000" dirty="0"/>
          </a:p>
        </p:txBody>
      </p:sp>
      <p:sp>
        <p:nvSpPr>
          <p:cNvPr id="8" name="Rectangle 7"/>
          <p:cNvSpPr/>
          <p:nvPr/>
        </p:nvSpPr>
        <p:spPr>
          <a:xfrm>
            <a:off x="32657" y="5947786"/>
            <a:ext cx="1447800" cy="404865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rgbClr val="FFFF00"/>
                </a:solidFill>
              </a:rPr>
              <a:t>S. Claudet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dirty="0" err="1" smtClean="0"/>
              <a:t>Cryo</a:t>
            </a:r>
            <a:r>
              <a:rPr lang="en-US" dirty="0" smtClean="0"/>
              <a:t> load Q6.R5 up after </a:t>
            </a:r>
            <a:r>
              <a:rPr lang="en-US" b="1" dirty="0" smtClean="0">
                <a:solidFill>
                  <a:srgbClr val="FF0000"/>
                </a:solidFill>
              </a:rPr>
              <a:t>first</a:t>
            </a:r>
            <a:r>
              <a:rPr lang="en-US" dirty="0" smtClean="0"/>
              <a:t> RP dump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91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58246</TotalTime>
  <Words>1151</Words>
  <Application>Microsoft Office PowerPoint</Application>
  <PresentationFormat>On-screen Show (4:3)</PresentationFormat>
  <Paragraphs>313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Pixel</vt:lpstr>
      <vt:lpstr>Summary of Week 46</vt:lpstr>
      <vt:lpstr>The Week – Currents and Lumi</vt:lpstr>
      <vt:lpstr>Total lumi’s</vt:lpstr>
      <vt:lpstr>Fills &amp; OP dumps !</vt:lpstr>
      <vt:lpstr>Downtime &gt; 1h</vt:lpstr>
      <vt:lpstr>Cryogenics Point 4</vt:lpstr>
      <vt:lpstr>Ramps that did not make it into physics</vt:lpstr>
      <vt:lpstr>TOTEM exercise (for 2012)</vt:lpstr>
      <vt:lpstr>Cryo load Q6.R5 up after first RP dump</vt:lpstr>
      <vt:lpstr>Beam dumps after moving TOTEM</vt:lpstr>
      <vt:lpstr>Injection – good again !</vt:lpstr>
      <vt:lpstr>Injection kickers</vt:lpstr>
      <vt:lpstr>Gated BBQ B2 now also working !</vt:lpstr>
      <vt:lpstr>Peak Lumi: the knobs</vt:lpstr>
      <vt:lpstr>Fill 3296bis – beam unstable end of squeeze</vt:lpstr>
      <vt:lpstr>Beginning of stable beams</vt:lpstr>
      <vt:lpstr>Specific Lumi (from ATLAS)</vt:lpstr>
      <vt:lpstr>Bunch length reduction during stable beams</vt:lpstr>
      <vt:lpstr>Bunch length related to emittance</vt:lpstr>
      <vt:lpstr>Fill 3295: Orbit Feedback problem</vt:lpstr>
      <vt:lpstr>Wire scanners</vt:lpstr>
      <vt:lpstr>The plan / outstanding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Jan Uythoven</cp:lastModifiedBy>
  <cp:revision>3350</cp:revision>
  <dcterms:created xsi:type="dcterms:W3CDTF">2010-07-26T05:43:59Z</dcterms:created>
  <dcterms:modified xsi:type="dcterms:W3CDTF">2012-11-19T08:20:27Z</dcterms:modified>
</cp:coreProperties>
</file>