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1423" r:id="rId2"/>
    <p:sldId id="1424" r:id="rId3"/>
    <p:sldId id="1425" r:id="rId4"/>
    <p:sldId id="1429" r:id="rId5"/>
    <p:sldId id="1426" r:id="rId6"/>
    <p:sldId id="1427" r:id="rId7"/>
    <p:sldId id="1428" r:id="rId8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95267" autoAdjust="0"/>
  </p:normalViewPr>
  <p:slideViewPr>
    <p:cSldViewPr>
      <p:cViewPr varScale="1">
        <p:scale>
          <a:sx n="103" d="100"/>
          <a:sy n="103" d="100"/>
        </p:scale>
        <p:origin x="-240" y="-12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13/11/2012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 </a:t>
            </a:r>
            <a:r>
              <a:rPr lang="en-GB" smtClean="0"/>
              <a:t>12</a:t>
            </a:r>
            <a:r>
              <a:rPr lang="en-GB" baseline="30000" smtClean="0"/>
              <a:t>th</a:t>
            </a:r>
            <a:r>
              <a:rPr lang="en-GB" smtClean="0"/>
              <a:t> November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5111750"/>
          </a:xfrm>
        </p:spPr>
        <p:txBody>
          <a:bodyPr/>
          <a:lstStyle/>
          <a:p>
            <a:r>
              <a:rPr lang="en-US" sz="2000" dirty="0" smtClean="0"/>
              <a:t>04:50 Beam dump, trip of RF line 4B, integrated L ~120 pb-1. </a:t>
            </a:r>
          </a:p>
          <a:p>
            <a:r>
              <a:rPr lang="en-US" sz="2000" dirty="0" smtClean="0"/>
              <a:t>Access for RF.</a:t>
            </a:r>
          </a:p>
          <a:p>
            <a:r>
              <a:rPr lang="en-US" sz="2000" dirty="0" smtClean="0"/>
              <a:t>07:00 Injecting. FBCT phasing. Line steering.</a:t>
            </a:r>
          </a:p>
          <a:p>
            <a:r>
              <a:rPr lang="en-US" sz="2000" dirty="0" smtClean="0"/>
              <a:t>09:59 Beam dump </a:t>
            </a:r>
            <a:r>
              <a:rPr lang="en-US" sz="2000" dirty="0" err="1" smtClean="0"/>
              <a:t>LHCb</a:t>
            </a:r>
            <a:r>
              <a:rPr lang="en-US" sz="2000" dirty="0" smtClean="0"/>
              <a:t> on injection. Reduce satellites in PS.</a:t>
            </a:r>
          </a:p>
          <a:p>
            <a:r>
              <a:rPr lang="en-US" sz="2000" dirty="0" smtClean="0"/>
              <a:t>10:30 Transverse damper module H2B2 down and RF lines tripped.</a:t>
            </a:r>
          </a:p>
          <a:p>
            <a:r>
              <a:rPr lang="en-US" sz="2000" dirty="0" smtClean="0"/>
              <a:t>13:24 ADT problem fixed. Injecting for physics.</a:t>
            </a:r>
          </a:p>
          <a:p>
            <a:r>
              <a:rPr lang="en-US" sz="2000" dirty="0" smtClean="0"/>
              <a:t>13:52 Start ramp.</a:t>
            </a:r>
          </a:p>
          <a:p>
            <a:r>
              <a:rPr lang="en-US" sz="2000" dirty="0" smtClean="0"/>
              <a:t>13:55 </a:t>
            </a:r>
            <a:r>
              <a:rPr lang="en-US" sz="2000" dirty="0" err="1" smtClean="0"/>
              <a:t>Cryo</a:t>
            </a:r>
            <a:r>
              <a:rPr lang="en-US" sz="2000" dirty="0" smtClean="0"/>
              <a:t> problem in point 4. </a:t>
            </a:r>
            <a:r>
              <a:rPr lang="en-US" sz="2000" dirty="0" err="1" smtClean="0"/>
              <a:t>Cryo</a:t>
            </a:r>
            <a:r>
              <a:rPr lang="en-US" sz="2000" dirty="0" smtClean="0"/>
              <a:t> ok will be lost in few minutes.</a:t>
            </a:r>
          </a:p>
          <a:p>
            <a:r>
              <a:rPr lang="en-US" sz="2000" dirty="0" smtClean="0"/>
              <a:t>14:05 Beam dumped due to cryogenics point 4.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Cryo</a:t>
            </a:r>
            <a:r>
              <a:rPr lang="en-US" sz="2000" dirty="0" smtClean="0"/>
              <a:t> </a:t>
            </a:r>
            <a:r>
              <a:rPr lang="en-US" sz="2000" dirty="0" smtClean="0"/>
              <a:t>recovery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06:30 Cryogenics back – pre-cycle.</a:t>
            </a:r>
          </a:p>
          <a:p>
            <a:r>
              <a:rPr lang="en-US" sz="2000" dirty="0" smtClean="0"/>
              <a:t>08:00 Injecting pilots.</a:t>
            </a:r>
            <a:r>
              <a:rPr lang="en-US" sz="2000" dirty="0" smtClean="0"/>
              <a:t>    </a:t>
            </a: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ctr"/>
            <a:r>
              <a:rPr lang="en-US" dirty="0" smtClean="0"/>
              <a:t>13/11/2012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Injection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10"/>
            <a:ext cx="8229600" cy="1224170"/>
          </a:xfrm>
        </p:spPr>
        <p:txBody>
          <a:bodyPr/>
          <a:lstStyle/>
          <a:p>
            <a:r>
              <a:rPr lang="en-GB" sz="2000" dirty="0" smtClean="0"/>
              <a:t>Second injection 144 b beams dumped by </a:t>
            </a:r>
            <a:r>
              <a:rPr lang="en-GB" sz="2000" dirty="0" err="1" smtClean="0"/>
              <a:t>LHCb</a:t>
            </a:r>
            <a:endParaRPr lang="en-GB" sz="2000" dirty="0" smtClean="0"/>
          </a:p>
          <a:p>
            <a:r>
              <a:rPr lang="en-GB" sz="2000" dirty="0" smtClean="0"/>
              <a:t>Decide to stop the satellite enhancement in PS to check difference</a:t>
            </a:r>
          </a:p>
          <a:p>
            <a:pPr lvl="1"/>
            <a:r>
              <a:rPr lang="en-US" sz="1800" dirty="0" smtClean="0"/>
              <a:t>Reduces the losses at injection by factor 2 – 3.</a:t>
            </a:r>
          </a:p>
          <a:p>
            <a:pPr lvl="1"/>
            <a:r>
              <a:rPr lang="en-US" sz="1800" dirty="0" smtClean="0"/>
              <a:t>Not seen injection sequencer that green for a while</a:t>
            </a:r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Average slot population about 0.1 %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13/11/2012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50" y="2005727"/>
            <a:ext cx="7934947" cy="2287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4726350"/>
            <a:ext cx="656272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LDM for 144 bunches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935845"/>
          </a:xfrm>
        </p:spPr>
        <p:txBody>
          <a:bodyPr/>
          <a:lstStyle/>
          <a:p>
            <a:r>
              <a:rPr lang="en-US" dirty="0" smtClean="0"/>
              <a:t>These bunches, before and after the 144 bunches, can be kicked out by the injection kicker and cause losses in </a:t>
            </a:r>
            <a:r>
              <a:rPr lang="en-US" dirty="0" err="1" smtClean="0"/>
              <a:t>LHCb</a:t>
            </a:r>
            <a:r>
              <a:rPr lang="en-US" dirty="0" smtClean="0"/>
              <a:t>…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13/11/2012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10" y="2636890"/>
            <a:ext cx="8641200" cy="2320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 bwMode="auto">
          <a:xfrm>
            <a:off x="1619590" y="1988800"/>
            <a:ext cx="360050" cy="223231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6948330" y="1772770"/>
            <a:ext cx="648090" cy="230432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Cryogenics Point 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13/11/2012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20" y="1916790"/>
            <a:ext cx="59055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564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Cryogenics problem Point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 Narrow" charset="0"/>
              </a:rPr>
              <a:t>Monday 12Nov’12 </a:t>
            </a:r>
            <a:r>
              <a:rPr lang="en-US" sz="2000" b="1" dirty="0">
                <a:solidFill>
                  <a:srgbClr val="FF0000"/>
                </a:solidFill>
                <a:latin typeface="Arial Narrow" charset="0"/>
              </a:rPr>
              <a:t>13h56:</a:t>
            </a:r>
            <a:r>
              <a:rPr lang="en-US" sz="2000" dirty="0">
                <a:latin typeface="Arial Narrow" charset="0"/>
              </a:rPr>
              <a:t> (1st part of ramp for physic)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Arial Narrow" charset="0"/>
              </a:rPr>
              <a:t>	Cold compressors stopped at P4-S34,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Arial Narrow" charset="0"/>
              </a:rPr>
              <a:t>	“fault” of magnetic bearings for CC1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 Narrow" charset="0"/>
              </a:rPr>
              <a:t>15h:</a:t>
            </a:r>
            <a:r>
              <a:rPr lang="en-US" sz="2000" dirty="0">
                <a:latin typeface="Arial Narrow" charset="0"/>
              </a:rPr>
              <a:t> Access in cavern and strange error message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Arial Narrow" charset="0"/>
              </a:rPr>
              <a:t>	Similar “signature” as previous SEU for such HW,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Arial Narrow" charset="0"/>
              </a:rPr>
              <a:t>	but this time &lt;1TeV……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Arial Narrow" charset="0"/>
              </a:rPr>
              <a:t>	</a:t>
            </a:r>
            <a:r>
              <a:rPr lang="en-US" sz="2000" i="1" dirty="0">
                <a:latin typeface="Arial Narrow" charset="0"/>
              </a:rPr>
              <a:t>For info: tests @ </a:t>
            </a:r>
            <a:r>
              <a:rPr lang="en-US" sz="2000" i="1" dirty="0" err="1">
                <a:latin typeface="Arial Narrow" charset="0"/>
              </a:rPr>
              <a:t>HiRadMat</a:t>
            </a:r>
            <a:r>
              <a:rPr lang="en-US" sz="2000" i="1" dirty="0">
                <a:latin typeface="Arial Narrow" charset="0"/>
              </a:rPr>
              <a:t> this week!!!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 Narrow" charset="0"/>
              </a:rPr>
              <a:t>16h:</a:t>
            </a:r>
            <a:r>
              <a:rPr lang="en-US" sz="2000" dirty="0">
                <a:latin typeface="Arial Narrow" charset="0"/>
              </a:rPr>
              <a:t> Test to restore </a:t>
            </a:r>
            <a:r>
              <a:rPr lang="en-US" sz="2000" dirty="0" err="1">
                <a:latin typeface="Arial Narrow" charset="0"/>
              </a:rPr>
              <a:t>LHe</a:t>
            </a:r>
            <a:r>
              <a:rPr lang="en-US" sz="2000" dirty="0">
                <a:latin typeface="Arial Narrow" charset="0"/>
              </a:rPr>
              <a:t> level sensor (negative!)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 Narrow" charset="0"/>
              </a:rPr>
              <a:t>17h:</a:t>
            </a:r>
            <a:r>
              <a:rPr lang="en-US" sz="2000" dirty="0">
                <a:latin typeface="Arial Narrow" charset="0"/>
              </a:rPr>
              <a:t> CC4 bearings fault needed recalibration (close to end of life?)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008000"/>
                </a:solidFill>
                <a:latin typeface="Arial Narrow" charset="0"/>
              </a:rPr>
              <a:t>19h:</a:t>
            </a:r>
            <a:r>
              <a:rPr lang="en-US" sz="2000" dirty="0">
                <a:latin typeface="Arial Narrow" charset="0"/>
              </a:rPr>
              <a:t> restart of cold compressors (pump-down </a:t>
            </a:r>
            <a:r>
              <a:rPr lang="en-US" sz="2000" dirty="0" smtClean="0">
                <a:latin typeface="Arial Narrow" charset="0"/>
              </a:rPr>
              <a:t>algorithm </a:t>
            </a:r>
            <a:r>
              <a:rPr lang="en-US" sz="2000" dirty="0">
                <a:latin typeface="Arial Narrow" charset="0"/>
              </a:rPr>
              <a:t>not as expected!)</a:t>
            </a:r>
            <a:endParaRPr lang="en-US" sz="2000" dirty="0">
              <a:solidFill>
                <a:srgbClr val="FF0080"/>
              </a:solidFill>
              <a:latin typeface="Arial Narrow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Arial Narrow" charset="0"/>
              </a:rPr>
              <a:t>24h</a:t>
            </a:r>
            <a:r>
              <a:rPr lang="en-US" sz="2000" b="1" dirty="0">
                <a:solidFill>
                  <a:schemeClr val="tx1"/>
                </a:solidFill>
                <a:latin typeface="Arial Narrow" charset="0"/>
              </a:rPr>
              <a:t>: </a:t>
            </a:r>
            <a:r>
              <a:rPr lang="en-US" sz="2000" dirty="0">
                <a:latin typeface="Arial Narrow" charset="0"/>
              </a:rPr>
              <a:t>Full flow dedicated to sector cooling</a:t>
            </a:r>
            <a:endParaRPr lang="en-US" sz="2000" dirty="0">
              <a:solidFill>
                <a:srgbClr val="FF0080"/>
              </a:solidFill>
              <a:latin typeface="Arial Narrow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  <a:latin typeface="Arial Narrow" charset="0"/>
              </a:rPr>
              <a:t>Tuesday 13Nov’12 </a:t>
            </a:r>
            <a:r>
              <a:rPr lang="en-US" sz="2000" b="1" dirty="0" smtClean="0">
                <a:solidFill>
                  <a:srgbClr val="00B050"/>
                </a:solidFill>
                <a:latin typeface="Arial Narrow" charset="0"/>
              </a:rPr>
              <a:t>6:30</a:t>
            </a:r>
            <a:r>
              <a:rPr lang="en-US" sz="2000" b="1" dirty="0" smtClean="0">
                <a:solidFill>
                  <a:srgbClr val="00B050"/>
                </a:solidFill>
                <a:latin typeface="Arial Narrow" charset="0"/>
              </a:rPr>
              <a:t>h</a:t>
            </a:r>
            <a:r>
              <a:rPr lang="en-US" sz="2000" b="1" dirty="0">
                <a:solidFill>
                  <a:schemeClr val="tx1"/>
                </a:solidFill>
                <a:latin typeface="Arial Narrow" charset="0"/>
              </a:rPr>
              <a:t>: </a:t>
            </a:r>
            <a:r>
              <a:rPr lang="en-US" sz="2000" dirty="0" err="1">
                <a:latin typeface="Arial Narrow" charset="0"/>
              </a:rPr>
              <a:t>Cryo</a:t>
            </a:r>
            <a:r>
              <a:rPr lang="en-US" sz="2000" dirty="0">
                <a:latin typeface="Arial Narrow" charset="0"/>
              </a:rPr>
              <a:t> conditions back</a:t>
            </a:r>
            <a:endParaRPr lang="en-US" sz="2000" dirty="0">
              <a:solidFill>
                <a:srgbClr val="FF0080"/>
              </a:solidFill>
              <a:latin typeface="Arial Narrow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Arial Narrow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 Narrow" charset="0"/>
              </a:rPr>
              <a:t>Repair: 5h  - Prepare for cooling: 5h - Cooling: </a:t>
            </a:r>
            <a:r>
              <a:rPr lang="en-US" sz="2000" dirty="0" smtClean="0">
                <a:latin typeface="Arial Narrow" charset="0"/>
              </a:rPr>
              <a:t>6:30h</a:t>
            </a:r>
            <a:endParaRPr lang="en-US" sz="2000" dirty="0">
              <a:latin typeface="Arial Narrow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latin typeface="Arial Narrow" charset="0"/>
              </a:rPr>
              <a:t>Cryo</a:t>
            </a:r>
            <a:r>
              <a:rPr lang="en-US" sz="2000" dirty="0">
                <a:latin typeface="Arial Narrow" charset="0"/>
              </a:rPr>
              <a:t> down-time: </a:t>
            </a:r>
            <a:r>
              <a:rPr lang="en-US" sz="2000" dirty="0" smtClean="0">
                <a:latin typeface="Arial Narrow" charset="0"/>
              </a:rPr>
              <a:t>16:30h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13/11/2012</a:t>
            </a:r>
            <a:endParaRPr lang="en-US" dirty="0"/>
          </a:p>
        </p:txBody>
      </p:sp>
      <p:pic>
        <p:nvPicPr>
          <p:cNvPr id="6" name="Picture 4" descr="Photo00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70" y="260560"/>
            <a:ext cx="2346325" cy="312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368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fill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836640"/>
            <a:ext cx="8229600" cy="1152160"/>
          </a:xfrm>
        </p:spPr>
        <p:txBody>
          <a:bodyPr/>
          <a:lstStyle/>
          <a:p>
            <a:r>
              <a:rPr lang="en-US" sz="2000" dirty="0" smtClean="0"/>
              <a:t>Tune split in a bit earlier</a:t>
            </a:r>
          </a:p>
          <a:p>
            <a:pPr lvl="1"/>
            <a:r>
              <a:rPr lang="en-US" sz="1800" dirty="0" smtClean="0"/>
              <a:t>Goes in after tune-shift in the squeeze. 3e-3 B1V.</a:t>
            </a:r>
            <a:endParaRPr lang="en-US" sz="1800" dirty="0" smtClean="0"/>
          </a:p>
          <a:p>
            <a:r>
              <a:rPr lang="en-US" sz="2000" dirty="0" smtClean="0"/>
              <a:t>Philippe looking at the RF</a:t>
            </a:r>
          </a:p>
          <a:p>
            <a:pPr lvl="1"/>
            <a:r>
              <a:rPr lang="en-US" sz="1800" dirty="0" smtClean="0"/>
              <a:t>Fourth injection in batch has longer bunch length</a:t>
            </a:r>
          </a:p>
          <a:p>
            <a:pPr lvl="1"/>
            <a:r>
              <a:rPr lang="en-US" sz="1800" dirty="0" smtClean="0"/>
              <a:t>Check </a:t>
            </a:r>
            <a:r>
              <a:rPr lang="en-US" sz="1800" dirty="0" err="1" smtClean="0"/>
              <a:t>bbb</a:t>
            </a:r>
            <a:r>
              <a:rPr lang="en-US" sz="1800" dirty="0" smtClean="0"/>
              <a:t> blow-up settings</a:t>
            </a:r>
          </a:p>
          <a:p>
            <a:pPr marL="342900" lvl="1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800" dirty="0">
                <a:solidFill>
                  <a:schemeClr val="tx1"/>
                </a:solidFill>
              </a:rPr>
              <a:t>Reduced damper gain B2 as still without gated BBQ. Increase damper when gated BBQ </a:t>
            </a:r>
            <a:r>
              <a:rPr lang="en-US" sz="1800" dirty="0" smtClean="0">
                <a:solidFill>
                  <a:schemeClr val="tx1"/>
                </a:solidFill>
              </a:rPr>
              <a:t>operational</a:t>
            </a:r>
          </a:p>
          <a:p>
            <a:pPr marL="342900" lvl="1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800" dirty="0">
                <a:solidFill>
                  <a:schemeClr val="tx1"/>
                </a:solidFill>
              </a:rPr>
              <a:t>Gated BBQ B2 (this fill?)</a:t>
            </a:r>
          </a:p>
          <a:p>
            <a:pPr marL="0" lvl="1" indent="0">
              <a:buClr>
                <a:schemeClr val="bg2"/>
              </a:buClr>
              <a:buSzPct val="75000"/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endParaRPr lang="en-GB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13/11/2012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110" y="3631983"/>
            <a:ext cx="4911390" cy="282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745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sz="2000" dirty="0" smtClean="0"/>
              <a:t>Access DONE:</a:t>
            </a:r>
            <a:endParaRPr lang="en-US" sz="2000" dirty="0" smtClean="0"/>
          </a:p>
          <a:p>
            <a:pPr lvl="1"/>
            <a:r>
              <a:rPr lang="en-US" sz="1800" dirty="0" smtClean="0"/>
              <a:t>ATLAS, CMS, ALICE, EPC RQF.A67, </a:t>
            </a:r>
            <a:r>
              <a:rPr lang="en-US" sz="1800" dirty="0" smtClean="0"/>
              <a:t>BI</a:t>
            </a:r>
          </a:p>
          <a:p>
            <a:r>
              <a:rPr lang="en-US" sz="2000" dirty="0" smtClean="0"/>
              <a:t>Compensator </a:t>
            </a:r>
            <a:r>
              <a:rPr lang="en-US" sz="2000" dirty="0" smtClean="0"/>
              <a:t>IP8 back in operation</a:t>
            </a:r>
          </a:p>
          <a:p>
            <a:pPr lvl="1"/>
            <a:r>
              <a:rPr lang="en-US" sz="1800" dirty="0" err="1" smtClean="0"/>
              <a:t>LHCb</a:t>
            </a:r>
            <a:r>
              <a:rPr lang="en-US" sz="1800" dirty="0" smtClean="0"/>
              <a:t> ramped down and up</a:t>
            </a:r>
          </a:p>
          <a:p>
            <a:r>
              <a:rPr lang="en-US" sz="2000" dirty="0" smtClean="0"/>
              <a:t>Test of </a:t>
            </a:r>
            <a:r>
              <a:rPr lang="en-US" sz="2000" dirty="0" err="1" smtClean="0"/>
              <a:t>ndiv</a:t>
            </a:r>
            <a:r>
              <a:rPr lang="en-US" sz="2000" dirty="0" smtClean="0"/>
              <a:t> beams from SPS (own cycle)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Outstanding</a:t>
            </a:r>
            <a:endParaRPr lang="en-US" sz="2000" dirty="0" smtClean="0"/>
          </a:p>
          <a:p>
            <a:pPr lvl="1"/>
            <a:r>
              <a:rPr lang="en-US" sz="1800" dirty="0" smtClean="0"/>
              <a:t>TL TCDI scraping test to check tails coming from SPS (1 h @ </a:t>
            </a:r>
            <a:r>
              <a:rPr lang="en-US" sz="1800" dirty="0" err="1" smtClean="0"/>
              <a:t>inj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Gated BBQ </a:t>
            </a:r>
            <a:r>
              <a:rPr lang="en-US" sz="1800" dirty="0" smtClean="0"/>
              <a:t>B2 (this fill?)</a:t>
            </a:r>
            <a:endParaRPr lang="en-US" sz="1800" dirty="0" smtClean="0"/>
          </a:p>
          <a:p>
            <a:pPr lvl="1"/>
            <a:r>
              <a:rPr lang="en-US" sz="1800" dirty="0" smtClean="0"/>
              <a:t>Injection cleaning and damper tests</a:t>
            </a:r>
          </a:p>
          <a:p>
            <a:r>
              <a:rPr lang="en-US" sz="2000" dirty="0" smtClean="0"/>
              <a:t>Access</a:t>
            </a:r>
          </a:p>
          <a:p>
            <a:pPr lvl="1"/>
            <a:r>
              <a:rPr lang="en-US" sz="1600" dirty="0"/>
              <a:t>PM32 : CV to check / remove sand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Access system</a:t>
            </a:r>
            <a:endParaRPr lang="en-US" sz="1600" dirty="0"/>
          </a:p>
          <a:p>
            <a:pPr lvl="1"/>
            <a:endParaRPr lang="en-US" sz="1800" dirty="0" smtClean="0"/>
          </a:p>
          <a:p>
            <a:pPr lvl="1"/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13/11/2012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21009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57276</TotalTime>
  <Words>348</Words>
  <Application>Microsoft Office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Monday 12th November</vt:lpstr>
      <vt:lpstr>Injection</vt:lpstr>
      <vt:lpstr>LDM for 144 bunches</vt:lpstr>
      <vt:lpstr>Cryogenics Point 4</vt:lpstr>
      <vt:lpstr>Cryogenics problem Point 4</vt:lpstr>
      <vt:lpstr>This fill</vt:lpstr>
      <vt:lpstr>Miscellaneous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Jan Uythoven</cp:lastModifiedBy>
  <cp:revision>3269</cp:revision>
  <dcterms:created xsi:type="dcterms:W3CDTF">2010-07-26T05:43:59Z</dcterms:created>
  <dcterms:modified xsi:type="dcterms:W3CDTF">2012-11-13T07:21:45Z</dcterms:modified>
</cp:coreProperties>
</file>