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5"/>
  </p:notesMasterIdLst>
  <p:handoutMasterIdLst>
    <p:handoutMasterId r:id="rId6"/>
  </p:handoutMasterIdLst>
  <p:sldIdLst>
    <p:sldId id="565" r:id="rId2"/>
    <p:sldId id="563" r:id="rId3"/>
    <p:sldId id="564" r:id="rId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60" d="100"/>
          <a:sy n="60" d="100"/>
        </p:scale>
        <p:origin x="-67" y="-192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11/10/2012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11/10/2012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2012-11-10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2:47 </a:t>
            </a:r>
            <a:r>
              <a:rPr lang="pt-BR" b="1" dirty="0" smtClean="0">
                <a:solidFill>
                  <a:schemeClr val="accent2"/>
                </a:solidFill>
              </a:rPr>
              <a:t>stable beams fill 3273</a:t>
            </a:r>
          </a:p>
          <a:p>
            <a:pPr lvl="1"/>
            <a:r>
              <a:rPr lang="pt-BR" dirty="0" smtClean="0"/>
              <a:t>Initial luminosity </a:t>
            </a:r>
            <a:r>
              <a:rPr lang="en-US" dirty="0" smtClean="0"/>
              <a:t>~6.9e33 cm-2s-1</a:t>
            </a:r>
            <a:endParaRPr lang="pt-BR" dirty="0" smtClean="0"/>
          </a:p>
          <a:p>
            <a:r>
              <a:rPr lang="pt-BR" dirty="0" smtClean="0"/>
              <a:t>10:46 </a:t>
            </a:r>
            <a:r>
              <a:rPr lang="en-US" dirty="0"/>
              <a:t>lost cold compressor in point </a:t>
            </a:r>
            <a:r>
              <a:rPr lang="en-US" dirty="0" smtClean="0"/>
              <a:t>8 – </a:t>
            </a:r>
            <a:r>
              <a:rPr lang="en-US" b="1" dirty="0" smtClean="0">
                <a:solidFill>
                  <a:schemeClr val="accent2"/>
                </a:solidFill>
              </a:rPr>
              <a:t>preventive beam dump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Integrated L </a:t>
            </a:r>
            <a:r>
              <a:rPr lang="en-US" b="1" dirty="0" smtClean="0">
                <a:solidFill>
                  <a:schemeClr val="accent2"/>
                </a:solidFill>
              </a:rPr>
              <a:t>~126 </a:t>
            </a:r>
            <a:r>
              <a:rPr lang="en-US" b="1" dirty="0">
                <a:solidFill>
                  <a:schemeClr val="accent2"/>
                </a:solidFill>
              </a:rPr>
              <a:t>pb-1</a:t>
            </a:r>
            <a:r>
              <a:rPr lang="en-US" dirty="0"/>
              <a:t> in </a:t>
            </a:r>
            <a:r>
              <a:rPr lang="en-US" dirty="0" smtClean="0"/>
              <a:t>8 hours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r>
              <a:rPr lang="en-US" dirty="0" smtClean="0"/>
              <a:t>access:</a:t>
            </a:r>
            <a:endParaRPr lang="en-US" dirty="0"/>
          </a:p>
          <a:p>
            <a:pPr lvl="1"/>
            <a:r>
              <a:rPr lang="en-US" sz="1800" dirty="0"/>
              <a:t>ALICE, ATLAS AND </a:t>
            </a:r>
            <a:r>
              <a:rPr lang="en-US" sz="1800" dirty="0" smtClean="0"/>
              <a:t>CMS</a:t>
            </a:r>
          </a:p>
          <a:p>
            <a:pPr lvl="1"/>
            <a:r>
              <a:rPr lang="en-US" sz="1800" dirty="0" err="1" smtClean="0"/>
              <a:t>Cryo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QPS </a:t>
            </a:r>
            <a:r>
              <a:rPr lang="en-US" sz="1800" dirty="0"/>
              <a:t>in point 6 for RB.A67</a:t>
            </a:r>
          </a:p>
          <a:p>
            <a:pPr lvl="1"/>
            <a:r>
              <a:rPr lang="en-US" sz="1800" dirty="0" smtClean="0"/>
              <a:t>vacuum </a:t>
            </a:r>
            <a:r>
              <a:rPr lang="en-US" sz="1800" dirty="0"/>
              <a:t>in point 6</a:t>
            </a:r>
          </a:p>
          <a:p>
            <a:pPr lvl="1"/>
            <a:r>
              <a:rPr lang="en-US" sz="1800" dirty="0" smtClean="0"/>
              <a:t>ODH </a:t>
            </a:r>
            <a:r>
              <a:rPr lang="en-US" sz="1800" dirty="0"/>
              <a:t>intervention in point 6</a:t>
            </a:r>
          </a:p>
          <a:p>
            <a:pPr lvl="1"/>
            <a:r>
              <a:rPr lang="en-US" sz="1800" dirty="0" smtClean="0"/>
              <a:t>EPC </a:t>
            </a:r>
            <a:r>
              <a:rPr lang="en-US" sz="1800" dirty="0"/>
              <a:t>for </a:t>
            </a:r>
            <a:r>
              <a:rPr lang="en-US" sz="1800" dirty="0" smtClean="0"/>
              <a:t>RCBV18.R1B1, </a:t>
            </a:r>
            <a:r>
              <a:rPr lang="en-US" sz="1800" dirty="0"/>
              <a:t>RQTL10.R3B2, and point 5 for </a:t>
            </a:r>
            <a:r>
              <a:rPr lang="en-US" sz="1800" dirty="0" smtClean="0"/>
              <a:t>placing spares</a:t>
            </a:r>
            <a:endParaRPr lang="en-US" sz="1800" dirty="0"/>
          </a:p>
          <a:p>
            <a:pPr lvl="1"/>
            <a:r>
              <a:rPr lang="en-US" sz="1800" dirty="0" smtClean="0"/>
              <a:t>WCM </a:t>
            </a:r>
            <a:r>
              <a:rPr lang="en-US" sz="1800" dirty="0"/>
              <a:t>in </a:t>
            </a:r>
            <a:r>
              <a:rPr lang="en-US" sz="1800" dirty="0" smtClean="0"/>
              <a:t>UX451</a:t>
            </a:r>
          </a:p>
          <a:p>
            <a:pPr lvl="1"/>
            <a:r>
              <a:rPr lang="en-US" sz="1800" dirty="0" smtClean="0"/>
              <a:t>Gated BBQ B2; RF; </a:t>
            </a:r>
            <a:r>
              <a:rPr lang="en-GB" sz="1800" dirty="0" smtClean="0"/>
              <a:t>BRANs </a:t>
            </a:r>
            <a:r>
              <a:rPr lang="en-GB" sz="1800" dirty="0"/>
              <a:t>in </a:t>
            </a:r>
            <a:r>
              <a:rPr lang="en-GB" sz="1800" dirty="0" smtClean="0"/>
              <a:t>UJ83</a:t>
            </a:r>
          </a:p>
          <a:p>
            <a:pPr lvl="1"/>
            <a:r>
              <a:rPr lang="en-US" sz="1800" dirty="0"/>
              <a:t>IT for switch installation in US25 (ALICE request)</a:t>
            </a:r>
          </a:p>
          <a:p>
            <a:r>
              <a:rPr lang="en-US" dirty="0" smtClean="0"/>
              <a:t>problem </a:t>
            </a:r>
            <a:r>
              <a:rPr lang="en-US" dirty="0"/>
              <a:t>on UJ16 </a:t>
            </a:r>
            <a:r>
              <a:rPr lang="en-US" dirty="0" smtClean="0"/>
              <a:t>PAD</a:t>
            </a:r>
            <a:r>
              <a:rPr lang="en-US" dirty="0"/>
              <a:t> </a:t>
            </a:r>
            <a:r>
              <a:rPr lang="en-US" dirty="0" smtClean="0"/>
              <a:t>– repaired – area patrolled</a:t>
            </a:r>
            <a:endParaRPr lang="en-US" dirty="0"/>
          </a:p>
          <a:p>
            <a:pPr lvl="1"/>
            <a:endParaRPr lang="en-US" b="1" dirty="0" smtClean="0">
              <a:solidFill>
                <a:schemeClr val="accent2"/>
              </a:solidFill>
            </a:endParaRPr>
          </a:p>
          <a:p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9.11.2012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66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 </a:t>
            </a:r>
            <a:r>
              <a:rPr lang="en-US" dirty="0"/>
              <a:t>cavity software: A new version of the </a:t>
            </a:r>
            <a:r>
              <a:rPr lang="en-US" dirty="0" err="1"/>
              <a:t>ALLLine</a:t>
            </a:r>
            <a:r>
              <a:rPr lang="en-US" dirty="0"/>
              <a:t> FESA class has been installed to fix the problem with the coupler position getting stuck in one or more cavities after a crowbar. The work-around is that the switch-on procedure now does a reset on the coupler position interface board at each switch-on.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smtClean="0"/>
              <a:t>Butterworth</a:t>
            </a:r>
          </a:p>
          <a:p>
            <a:r>
              <a:rPr lang="en-US" dirty="0" smtClean="0"/>
              <a:t>Last night’s problem with BPMWT </a:t>
            </a:r>
            <a:r>
              <a:rPr lang="en-US" dirty="0" smtClean="0"/>
              <a:t>IP5 expected to be solved: </a:t>
            </a:r>
            <a:r>
              <a:rPr lang="en-US" dirty="0" smtClean="0"/>
              <a:t>installing the up-to-date DAB firmware </a:t>
            </a:r>
            <a:r>
              <a:rPr lang="en-US" dirty="0" smtClean="0"/>
              <a:t>version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CMS luminosity calibration </a:t>
            </a:r>
            <a:r>
              <a:rPr lang="en-US" dirty="0" smtClean="0"/>
              <a:t>updated: expecting the values to </a:t>
            </a:r>
            <a:r>
              <a:rPr lang="en-US" dirty="0" smtClean="0">
                <a:solidFill>
                  <a:schemeClr val="accent2"/>
                </a:solidFill>
              </a:rPr>
              <a:t>increase by 1-2%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75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TOTEM </a:t>
            </a:r>
            <a:r>
              <a:rPr lang="en-US" dirty="0" smtClean="0"/>
              <a:t>tests at end of fill (separate CMS to reduce </a:t>
            </a:r>
            <a:r>
              <a:rPr lang="en-US" dirty="0" err="1" smtClean="0"/>
              <a:t>lumi</a:t>
            </a:r>
            <a:r>
              <a:rPr lang="en-US" dirty="0" smtClean="0"/>
              <a:t> by at least a factor of 10) - ~1 hour</a:t>
            </a:r>
          </a:p>
          <a:p>
            <a:pPr marL="228600" lvl="1" indent="-228600">
              <a:buClrTx/>
            </a:pPr>
            <a:r>
              <a:rPr lang="en-US" dirty="0" smtClean="0"/>
              <a:t>Slight tuning of tune splitting B1 (Vertical </a:t>
            </a:r>
            <a:r>
              <a:rPr lang="en-US" dirty="0"/>
              <a:t>tune B1 trimmed down by </a:t>
            </a:r>
            <a:r>
              <a:rPr lang="en-US" dirty="0" smtClean="0"/>
              <a:t>0.003)</a:t>
            </a:r>
          </a:p>
          <a:p>
            <a:pPr marL="228600" lvl="1" indent="-228600">
              <a:buClrTx/>
            </a:pPr>
            <a:r>
              <a:rPr lang="en-US" dirty="0" smtClean="0"/>
              <a:t>Following week(s):</a:t>
            </a:r>
          </a:p>
          <a:p>
            <a:pPr lvl="1"/>
            <a:r>
              <a:rPr lang="en-US" dirty="0" smtClean="0"/>
              <a:t>Set-up timing for gated tune measurement B2</a:t>
            </a:r>
          </a:p>
          <a:p>
            <a:pPr lvl="1"/>
            <a:r>
              <a:rPr lang="en-US" dirty="0"/>
              <a:t>Further increase ADT gain B1 during ramp (now that the tune is measured on the first 6 bunches, which are not damped by ADT) to reduce </a:t>
            </a:r>
            <a:r>
              <a:rPr lang="en-US" dirty="0" smtClean="0"/>
              <a:t>blow-up</a:t>
            </a:r>
          </a:p>
          <a:p>
            <a:pPr lvl="1"/>
            <a:r>
              <a:rPr lang="en-US" dirty="0" smtClean="0"/>
              <a:t>Loss </a:t>
            </a:r>
            <a:r>
              <a:rPr lang="en-US" dirty="0"/>
              <a:t>maps (periodic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Heating test at 450 GeV (B. </a:t>
            </a:r>
            <a:r>
              <a:rPr lang="en-US" dirty="0" err="1" smtClean="0"/>
              <a:t>Salvant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TCP IR3 more closed (end of fill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Bunch length investigations (E. </a:t>
            </a:r>
            <a:r>
              <a:rPr lang="en-US" dirty="0" err="1" smtClean="0"/>
              <a:t>Shaposhnikova</a:t>
            </a:r>
            <a:r>
              <a:rPr lang="en-US" dirty="0" smtClean="0"/>
              <a:t>, M. Lamont)</a:t>
            </a:r>
          </a:p>
          <a:p>
            <a:pPr lvl="1"/>
            <a:r>
              <a:rPr lang="en-US" dirty="0" smtClean="0"/>
              <a:t>Tuning </a:t>
            </a:r>
            <a:r>
              <a:rPr lang="en-US" dirty="0"/>
              <a:t>of the mask for abort gap/injection cleaning to try to reduce influence on the rest of the beam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982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222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Friday 9.11.2012</vt:lpstr>
      <vt:lpstr>Updates</vt:lpstr>
      <vt:lpstr>Pending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2012-11-10T08:12:50Z</dcterms:modified>
</cp:coreProperties>
</file>