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4" r:id="rId1"/>
  </p:sldMasterIdLst>
  <p:notesMasterIdLst>
    <p:notesMasterId r:id="rId13"/>
  </p:notesMasterIdLst>
  <p:handoutMasterIdLst>
    <p:handoutMasterId r:id="rId14"/>
  </p:handoutMasterIdLst>
  <p:sldIdLst>
    <p:sldId id="562" r:id="rId2"/>
    <p:sldId id="566" r:id="rId3"/>
    <p:sldId id="567" r:id="rId4"/>
    <p:sldId id="568" r:id="rId5"/>
    <p:sldId id="569" r:id="rId6"/>
    <p:sldId id="571" r:id="rId7"/>
    <p:sldId id="572" r:id="rId8"/>
    <p:sldId id="570" r:id="rId9"/>
    <p:sldId id="565" r:id="rId10"/>
    <p:sldId id="563" r:id="rId11"/>
    <p:sldId id="564" r:id="rId12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CC0099"/>
    <a:srgbClr val="006600"/>
    <a:srgbClr val="0000FF"/>
    <a:srgbClr val="FF9999"/>
    <a:srgbClr val="FFCC66"/>
    <a:srgbClr val="B82300"/>
    <a:srgbClr val="FE8002"/>
    <a:srgbClr val="FD5C03"/>
    <a:srgbClr val="8C8C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7" autoAdjust="0"/>
    <p:restoredTop sz="99234" autoAdjust="0"/>
  </p:normalViewPr>
  <p:slideViewPr>
    <p:cSldViewPr snapToObjects="1">
      <p:cViewPr>
        <p:scale>
          <a:sx n="70" d="100"/>
          <a:sy n="70" d="100"/>
        </p:scale>
        <p:origin x="-341" y="-250"/>
      </p:cViewPr>
      <p:guideLst>
        <p:guide orient="horz" pos="4319"/>
        <p:guide pos="5738"/>
      </p:guideLst>
    </p:cSldViewPr>
  </p:slideViewPr>
  <p:outlineViewPr>
    <p:cViewPr>
      <p:scale>
        <a:sx n="33" d="100"/>
        <a:sy n="33" d="100"/>
      </p:scale>
      <p:origin x="0" y="1241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holzer\AppData\Local\Microsoft\Windows\Temporary%20Internet%20Files\Content.Outlook\5D7OTM0T\HighBWdamper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holzer\AppData\Local\Microsoft\Windows\Temporary%20Internet%20Files\Content.Outlook\5D7OTM0T\HighBWdamper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holzer\AppData\Local\Microsoft\Windows\Temporary%20Internet%20Files\Content.Outlook\5D7OTM0T\HighBWdampe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8731522747122366E-2"/>
          <c:y val="0.17091024277725755"/>
          <c:w val="0.70988612345518054"/>
          <c:h val="0.72951781812602834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Sheet1!$D$4</c:f>
              <c:strCache>
                <c:ptCount val="1"/>
                <c:pt idx="0">
                  <c:v>Lumi lifetime beginning of stable beams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Sheet1!$C$19:$C$29</c:f>
              <c:numCache>
                <c:formatCode>General</c:formatCode>
                <c:ptCount val="11"/>
                <c:pt idx="0">
                  <c:v>3208</c:v>
                </c:pt>
                <c:pt idx="1">
                  <c:v>3207</c:v>
                </c:pt>
                <c:pt idx="2">
                  <c:v>3204</c:v>
                </c:pt>
                <c:pt idx="3">
                  <c:v>3203</c:v>
                </c:pt>
                <c:pt idx="4">
                  <c:v>3201</c:v>
                </c:pt>
                <c:pt idx="5">
                  <c:v>3200</c:v>
                </c:pt>
                <c:pt idx="6">
                  <c:v>3194</c:v>
                </c:pt>
                <c:pt idx="7">
                  <c:v>3192</c:v>
                </c:pt>
                <c:pt idx="8">
                  <c:v>3188</c:v>
                </c:pt>
                <c:pt idx="9">
                  <c:v>3185</c:v>
                </c:pt>
                <c:pt idx="10">
                  <c:v>3182</c:v>
                </c:pt>
              </c:numCache>
            </c:numRef>
          </c:xVal>
          <c:yVal>
            <c:numRef>
              <c:f>Sheet1!$D$19:$D$29</c:f>
              <c:numCache>
                <c:formatCode>0.00E+00</c:formatCode>
                <c:ptCount val="11"/>
                <c:pt idx="0">
                  <c:v>9.99</c:v>
                </c:pt>
                <c:pt idx="1">
                  <c:v>8.64</c:v>
                </c:pt>
                <c:pt idx="2">
                  <c:v>6.27</c:v>
                </c:pt>
                <c:pt idx="3">
                  <c:v>8.68</c:v>
                </c:pt>
                <c:pt idx="4">
                  <c:v>5.86</c:v>
                </c:pt>
                <c:pt idx="5">
                  <c:v>5.72</c:v>
                </c:pt>
                <c:pt idx="6">
                  <c:v>9.57</c:v>
                </c:pt>
                <c:pt idx="7">
                  <c:v>7.39</c:v>
                </c:pt>
                <c:pt idx="8">
                  <c:v>6.72</c:v>
                </c:pt>
                <c:pt idx="9">
                  <c:v>8.2100000000000009</c:v>
                </c:pt>
                <c:pt idx="10">
                  <c:v>6.81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6370688"/>
        <c:axId val="96372224"/>
      </c:scatterChart>
      <c:valAx>
        <c:axId val="96370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6372224"/>
        <c:crosses val="autoZero"/>
        <c:crossBetween val="midCat"/>
      </c:valAx>
      <c:valAx>
        <c:axId val="96372224"/>
        <c:scaling>
          <c:orientation val="minMax"/>
        </c:scaling>
        <c:delete val="0"/>
        <c:axPos val="l"/>
        <c:majorGridlines/>
        <c:numFmt formatCode="0.00E+00" sourceLinked="1"/>
        <c:majorTickMark val="out"/>
        <c:minorTickMark val="none"/>
        <c:tickLblPos val="nextTo"/>
        <c:crossAx val="9637068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2748316618633666"/>
          <c:y val="0.52653243554948925"/>
          <c:w val="0.16233759641220621"/>
          <c:h val="0.32360921537818549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1516650468871819"/>
          <c:y val="3.0881130637116411E-2"/>
          <c:w val="0.54525430799799179"/>
          <c:h val="0.83376351881126187"/>
        </c:manualLayout>
      </c:layout>
      <c:scatterChart>
        <c:scatterStyle val="lineMarker"/>
        <c:varyColors val="0"/>
        <c:ser>
          <c:idx val="0"/>
          <c:order val="0"/>
          <c:tx>
            <c:v>High BW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00B0F0"/>
              </a:solidFill>
            </c:spPr>
          </c:marker>
          <c:xVal>
            <c:numRef>
              <c:f>(Sheet1!$A$8:$A$9,Sheet1!$A$11,Sheet1!$A$13)</c:f>
              <c:numCache>
                <c:formatCode>General</c:formatCode>
                <c:ptCount val="4"/>
                <c:pt idx="0">
                  <c:v>3200</c:v>
                </c:pt>
                <c:pt idx="1">
                  <c:v>3201</c:v>
                </c:pt>
                <c:pt idx="2">
                  <c:v>3204</c:v>
                </c:pt>
                <c:pt idx="3">
                  <c:v>3208</c:v>
                </c:pt>
              </c:numCache>
            </c:numRef>
          </c:xVal>
          <c:yVal>
            <c:numRef>
              <c:f>(Sheet1!$G$8:$G$9,Sheet1!$G$11,Sheet1!$G$13)</c:f>
              <c:numCache>
                <c:formatCode>0.00E+00</c:formatCode>
                <c:ptCount val="4"/>
                <c:pt idx="0">
                  <c:v>0.17460991888949301</c:v>
                </c:pt>
                <c:pt idx="1">
                  <c:v>3.6784177440292803E-2</c:v>
                </c:pt>
                <c:pt idx="2">
                  <c:v>6.3307798932240201E-4</c:v>
                </c:pt>
                <c:pt idx="3">
                  <c:v>5.6823308910829802E-4</c:v>
                </c:pt>
              </c:numCache>
            </c:numRef>
          </c:yVal>
          <c:smooth val="0"/>
        </c:ser>
        <c:ser>
          <c:idx val="1"/>
          <c:order val="1"/>
          <c:tx>
            <c:v>Low BW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xVal>
            <c:numRef>
              <c:f>(Sheet1!$A$2:$A$7,Sheet1!$A$10,Sheet1!$A$12)</c:f>
              <c:numCache>
                <c:formatCode>General</c:formatCode>
                <c:ptCount val="8"/>
                <c:pt idx="0">
                  <c:v>3188</c:v>
                </c:pt>
                <c:pt idx="1">
                  <c:v>3190</c:v>
                </c:pt>
                <c:pt idx="2">
                  <c:v>3191</c:v>
                </c:pt>
                <c:pt idx="3">
                  <c:v>3192</c:v>
                </c:pt>
                <c:pt idx="4">
                  <c:v>3194</c:v>
                </c:pt>
                <c:pt idx="5">
                  <c:v>3198</c:v>
                </c:pt>
                <c:pt idx="6">
                  <c:v>3203</c:v>
                </c:pt>
                <c:pt idx="7">
                  <c:v>3207</c:v>
                </c:pt>
              </c:numCache>
            </c:numRef>
          </c:xVal>
          <c:yVal>
            <c:numRef>
              <c:f>(Sheet1!$G$2:$G$7,Sheet1!$G$10,Sheet1!$G$12)</c:f>
              <c:numCache>
                <c:formatCode>0.00E+00</c:formatCode>
                <c:ptCount val="8"/>
                <c:pt idx="0">
                  <c:v>4.2220630215208301E-3</c:v>
                </c:pt>
                <c:pt idx="1">
                  <c:v>0.18163533303627599</c:v>
                </c:pt>
                <c:pt idx="2">
                  <c:v>7.0932760682510601E-3</c:v>
                </c:pt>
                <c:pt idx="3">
                  <c:v>7.8613051012837498E-2</c:v>
                </c:pt>
                <c:pt idx="4">
                  <c:v>8.4579770497849906E-3</c:v>
                </c:pt>
                <c:pt idx="5">
                  <c:v>0.249512355575946</c:v>
                </c:pt>
                <c:pt idx="6">
                  <c:v>3.31218156581072E-2</c:v>
                </c:pt>
                <c:pt idx="7">
                  <c:v>1.0224620054381401E-2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549632"/>
        <c:axId val="26576384"/>
      </c:scatterChart>
      <c:valAx>
        <c:axId val="26549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6576384"/>
        <c:crossesAt val="1.0000000000000003E-4"/>
        <c:crossBetween val="midCat"/>
      </c:valAx>
      <c:valAx>
        <c:axId val="26576384"/>
        <c:scaling>
          <c:logBase val="10"/>
          <c:orientation val="minMax"/>
        </c:scaling>
        <c:delete val="0"/>
        <c:axPos val="l"/>
        <c:majorGridlines>
          <c:spPr>
            <a:ln>
              <a:prstDash val="lgDash"/>
            </a:ln>
          </c:spPr>
        </c:majorGridlines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BBQV - B1</a:t>
                </a:r>
                <a:r>
                  <a:rPr lang="en-GB" baseline="0"/>
                  <a:t> maximum</a:t>
                </a:r>
                <a:endParaRPr lang="en-GB"/>
              </a:p>
            </c:rich>
          </c:tx>
          <c:layout/>
          <c:overlay val="0"/>
        </c:title>
        <c:numFmt formatCode="0.E+00" sourceLinked="0"/>
        <c:majorTickMark val="out"/>
        <c:minorTickMark val="none"/>
        <c:tickLblPos val="nextTo"/>
        <c:crossAx val="2654963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2.2290627460932158E-3"/>
          <c:y val="0.45103660839143533"/>
          <c:w val="0.14381143454516779"/>
          <c:h val="0.51158985927258505"/>
        </c:manualLayout>
      </c:layout>
      <c:overlay val="0"/>
      <c:spPr>
        <a:solidFill>
          <a:schemeClr val="bg1">
            <a:lumMod val="85000"/>
          </a:schemeClr>
        </a:solidFill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600">
          <a:latin typeface="+mn-lt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161988887671793"/>
          <c:y val="3.0881130637116411E-2"/>
          <c:w val="0.53553231601522855"/>
          <c:h val="0.64878919917784361"/>
        </c:manualLayout>
      </c:layout>
      <c:scatterChart>
        <c:scatterStyle val="lineMarker"/>
        <c:varyColors val="0"/>
        <c:ser>
          <c:idx val="0"/>
          <c:order val="0"/>
          <c:tx>
            <c:v>High BW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00B0F0"/>
              </a:solidFill>
            </c:spPr>
          </c:marker>
          <c:xVal>
            <c:numRef>
              <c:f>(Sheet1!$A$8:$A$9,Sheet1!$A$11,Sheet1!$A$13)</c:f>
              <c:numCache>
                <c:formatCode>General</c:formatCode>
                <c:ptCount val="4"/>
                <c:pt idx="0">
                  <c:v>3200</c:v>
                </c:pt>
                <c:pt idx="1">
                  <c:v>3201</c:v>
                </c:pt>
                <c:pt idx="2">
                  <c:v>3204</c:v>
                </c:pt>
                <c:pt idx="3">
                  <c:v>3208</c:v>
                </c:pt>
              </c:numCache>
            </c:numRef>
          </c:xVal>
          <c:yVal>
            <c:numRef>
              <c:f>(Sheet1!$J$8:$J$9,Sheet1!$J$11,Sheet1!$J$13)</c:f>
              <c:numCache>
                <c:formatCode>General</c:formatCode>
                <c:ptCount val="4"/>
                <c:pt idx="0">
                  <c:v>6475</c:v>
                </c:pt>
                <c:pt idx="1">
                  <c:v>7346</c:v>
                </c:pt>
                <c:pt idx="2">
                  <c:v>6619</c:v>
                </c:pt>
                <c:pt idx="3">
                  <c:v>6477.5</c:v>
                </c:pt>
              </c:numCache>
            </c:numRef>
          </c:yVal>
          <c:smooth val="0"/>
        </c:ser>
        <c:ser>
          <c:idx val="1"/>
          <c:order val="1"/>
          <c:tx>
            <c:v>Low BW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xVal>
            <c:numRef>
              <c:f>(Sheet1!$A$2:$A$7,Sheet1!$A$10,Sheet1!$A$12)</c:f>
              <c:numCache>
                <c:formatCode>General</c:formatCode>
                <c:ptCount val="8"/>
                <c:pt idx="0">
                  <c:v>3188</c:v>
                </c:pt>
                <c:pt idx="1">
                  <c:v>3190</c:v>
                </c:pt>
                <c:pt idx="2">
                  <c:v>3191</c:v>
                </c:pt>
                <c:pt idx="3">
                  <c:v>3192</c:v>
                </c:pt>
                <c:pt idx="4">
                  <c:v>3194</c:v>
                </c:pt>
                <c:pt idx="5">
                  <c:v>3198</c:v>
                </c:pt>
                <c:pt idx="6">
                  <c:v>3203</c:v>
                </c:pt>
                <c:pt idx="7">
                  <c:v>3207</c:v>
                </c:pt>
              </c:numCache>
            </c:numRef>
          </c:xVal>
          <c:yVal>
            <c:numRef>
              <c:f>(Sheet1!$J$2:$J$7,Sheet1!$J$10,Sheet1!$J$12)</c:f>
              <c:numCache>
                <c:formatCode>General</c:formatCode>
                <c:ptCount val="8"/>
                <c:pt idx="0">
                  <c:v>6616.5</c:v>
                </c:pt>
                <c:pt idx="1">
                  <c:v>0</c:v>
                </c:pt>
                <c:pt idx="2">
                  <c:v>6538.5</c:v>
                </c:pt>
                <c:pt idx="3">
                  <c:v>6717.5</c:v>
                </c:pt>
                <c:pt idx="4">
                  <c:v>6500.5</c:v>
                </c:pt>
                <c:pt idx="5">
                  <c:v>0</c:v>
                </c:pt>
                <c:pt idx="6">
                  <c:v>7103</c:v>
                </c:pt>
                <c:pt idx="7">
                  <c:v>7622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252032"/>
        <c:axId val="94250112"/>
      </c:scatterChart>
      <c:valAx>
        <c:axId val="94252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4250112"/>
        <c:crossesAt val="1.0000000000000003E-4"/>
        <c:crossBetween val="midCat"/>
      </c:valAx>
      <c:valAx>
        <c:axId val="94250112"/>
        <c:scaling>
          <c:orientation val="minMax"/>
          <c:max val="8000"/>
          <c:min val="6000"/>
        </c:scaling>
        <c:delete val="0"/>
        <c:axPos val="l"/>
        <c:majorGridlines>
          <c:spPr>
            <a:ln>
              <a:prstDash val="lg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PEAK</a:t>
                </a:r>
                <a:r>
                  <a:rPr lang="en-GB" baseline="0"/>
                  <a:t> LUMINOSITY [10</a:t>
                </a:r>
                <a:r>
                  <a:rPr lang="en-GB" baseline="30000"/>
                  <a:t>33</a:t>
                </a:r>
                <a:r>
                  <a:rPr lang="en-GB" baseline="0"/>
                  <a:t> cm</a:t>
                </a:r>
                <a:r>
                  <a:rPr lang="en-GB" baseline="30000"/>
                  <a:t>-2</a:t>
                </a:r>
                <a:r>
                  <a:rPr lang="en-GB" baseline="0"/>
                  <a:t>s</a:t>
                </a:r>
                <a:r>
                  <a:rPr lang="en-GB" baseline="30000"/>
                  <a:t>-1</a:t>
                </a:r>
              </a:p>
            </c:rich>
          </c:tx>
          <c:layout>
            <c:manualLayout>
              <c:xMode val="edge"/>
              <c:yMode val="edge"/>
              <c:x val="8.4379675537069973E-2"/>
              <c:y val="0.10279652835508699"/>
            </c:manualLayout>
          </c:layout>
          <c:overlay val="0"/>
        </c:title>
        <c:numFmt formatCode="0.0E+00" sourceLinked="0"/>
        <c:majorTickMark val="out"/>
        <c:minorTickMark val="none"/>
        <c:tickLblPos val="nextTo"/>
        <c:crossAx val="94252032"/>
        <c:crosses val="autoZero"/>
        <c:crossBetween val="midCat"/>
        <c:majorUnit val="500"/>
      </c:valAx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600">
          <a:latin typeface="+mn-lt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256484371180931"/>
          <c:y val="3.0881130637116411E-2"/>
          <c:w val="0.5368851801554918"/>
          <c:h val="0.62467924710874423"/>
        </c:manualLayout>
      </c:layout>
      <c:scatterChart>
        <c:scatterStyle val="lineMarker"/>
        <c:varyColors val="0"/>
        <c:ser>
          <c:idx val="0"/>
          <c:order val="0"/>
          <c:tx>
            <c:v>High BW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00B0F0"/>
              </a:solidFill>
            </c:spPr>
          </c:marker>
          <c:xVal>
            <c:numRef>
              <c:f>(Sheet1!$A$8:$A$9,Sheet1!$A$11,Sheet1!$A$13)</c:f>
              <c:numCache>
                <c:formatCode>General</c:formatCode>
                <c:ptCount val="4"/>
                <c:pt idx="0">
                  <c:v>3200</c:v>
                </c:pt>
                <c:pt idx="1">
                  <c:v>3201</c:v>
                </c:pt>
                <c:pt idx="2">
                  <c:v>3204</c:v>
                </c:pt>
                <c:pt idx="3">
                  <c:v>3208</c:v>
                </c:pt>
              </c:numCache>
            </c:numRef>
          </c:xVal>
          <c:yVal>
            <c:numRef>
              <c:f>(Sheet1!$K$8:$K$9,Sheet1!$K$11,Sheet1!$K$13)</c:f>
              <c:numCache>
                <c:formatCode>0.000</c:formatCode>
                <c:ptCount val="4"/>
                <c:pt idx="0">
                  <c:v>2.5315606913625808</c:v>
                </c:pt>
                <c:pt idx="1">
                  <c:v>2.3764017699960029</c:v>
                </c:pt>
                <c:pt idx="2">
                  <c:v>2.5107789057297873</c:v>
                </c:pt>
                <c:pt idx="3">
                  <c:v>2.7473550707028256</c:v>
                </c:pt>
              </c:numCache>
            </c:numRef>
          </c:yVal>
          <c:smooth val="0"/>
        </c:ser>
        <c:ser>
          <c:idx val="1"/>
          <c:order val="1"/>
          <c:tx>
            <c:v>Low BW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xVal>
            <c:numRef>
              <c:f>(Sheet1!$A$2:$A$7,Sheet1!$A$10,Sheet1!$A$12)</c:f>
              <c:numCache>
                <c:formatCode>General</c:formatCode>
                <c:ptCount val="8"/>
                <c:pt idx="0">
                  <c:v>3188</c:v>
                </c:pt>
                <c:pt idx="1">
                  <c:v>3190</c:v>
                </c:pt>
                <c:pt idx="2">
                  <c:v>3191</c:v>
                </c:pt>
                <c:pt idx="3">
                  <c:v>3192</c:v>
                </c:pt>
                <c:pt idx="4">
                  <c:v>3194</c:v>
                </c:pt>
                <c:pt idx="5">
                  <c:v>3198</c:v>
                </c:pt>
                <c:pt idx="6">
                  <c:v>3203</c:v>
                </c:pt>
                <c:pt idx="7">
                  <c:v>3207</c:v>
                </c:pt>
              </c:numCache>
            </c:numRef>
          </c:xVal>
          <c:yVal>
            <c:numRef>
              <c:f>(Sheet1!$K$2:$K$7,Sheet1!$K$10,Sheet1!$K$12)</c:f>
              <c:numCache>
                <c:formatCode>General</c:formatCode>
                <c:ptCount val="8"/>
                <c:pt idx="0" formatCode="0.000">
                  <c:v>2.5057600468583163</c:v>
                </c:pt>
                <c:pt idx="2" formatCode="0.000">
                  <c:v>2.5401711973797991</c:v>
                </c:pt>
                <c:pt idx="3" formatCode="0.000">
                  <c:v>2.4258353160648993</c:v>
                </c:pt>
                <c:pt idx="4" formatCode="0.000">
                  <c:v>2.4953284428498899</c:v>
                </c:pt>
                <c:pt idx="6" formatCode="0.000">
                  <c:v>2.3231335404011633</c:v>
                </c:pt>
                <c:pt idx="7" formatCode="0.000">
                  <c:v>2.4334062487758192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697728"/>
        <c:axId val="26700032"/>
      </c:scatterChart>
      <c:valAx>
        <c:axId val="266977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FILL</a:t>
                </a:r>
                <a:r>
                  <a:rPr lang="en-GB" baseline="0"/>
                  <a:t> NUMBER</a:t>
                </a:r>
                <a:endParaRPr lang="en-GB"/>
              </a:p>
            </c:rich>
          </c:tx>
          <c:layout>
            <c:manualLayout>
              <c:xMode val="edge"/>
              <c:yMode val="edge"/>
              <c:x val="0.55426391007654841"/>
              <c:y val="0.8556902474897919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6700032"/>
        <c:crossesAt val="1.0000000000000003E-4"/>
        <c:crossBetween val="midCat"/>
      </c:valAx>
      <c:valAx>
        <c:axId val="26700032"/>
        <c:scaling>
          <c:orientation val="minMax"/>
        </c:scaling>
        <c:delete val="0"/>
        <c:axPos val="l"/>
        <c:majorGridlines>
          <c:spPr>
            <a:ln>
              <a:prstDash val="lg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baseline="0"/>
                  <a:t>EMITTANCE [</a:t>
                </a:r>
                <a:r>
                  <a:rPr lang="en-GB" baseline="0">
                    <a:latin typeface="Symbol" pitchFamily="18" charset="2"/>
                  </a:rPr>
                  <a:t>m</a:t>
                </a:r>
                <a:r>
                  <a:rPr lang="en-GB" baseline="0"/>
                  <a:t>m]</a:t>
                </a:r>
                <a:endParaRPr lang="en-GB" baseline="30000"/>
              </a:p>
            </c:rich>
          </c:tx>
          <c:layout>
            <c:manualLayout>
              <c:xMode val="edge"/>
              <c:yMode val="edge"/>
              <c:x val="0.2151748035068701"/>
              <c:y val="3.378029681289893E-2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crossAx val="26697728"/>
        <c:crosses val="autoZero"/>
        <c:crossBetween val="midCat"/>
        <c:majorUnit val="0.1"/>
      </c:valAx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600">
          <a:latin typeface="+mn-lt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0.52906</cdr:x>
      <cdr:y>0.49191</cdr:y>
    </cdr:from>
    <cdr:to>
      <cdr:x>0.69259</cdr:x>
      <cdr:y>0.58715</cdr:y>
    </cdr:to>
    <cdr:sp macro="" textlink="">
      <cdr:nvSpPr>
        <cdr:cNvPr id="2" name="Oval 1"/>
        <cdr:cNvSpPr/>
      </cdr:nvSpPr>
      <cdr:spPr bwMode="auto">
        <a:xfrm xmlns:a="http://schemas.openxmlformats.org/drawingml/2006/main">
          <a:off x="3960440" y="1487715"/>
          <a:ext cx="1224136" cy="288032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0.47134</cdr:x>
      <cdr:y>0.61096</cdr:y>
    </cdr:from>
    <cdr:to>
      <cdr:x>0.75992</cdr:x>
      <cdr:y>0.82525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528392" y="1847755"/>
          <a:ext cx="2160240" cy="64807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85000"/>
          </a:scheme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>
              <a:solidFill>
                <a:srgbClr val="FF0000"/>
              </a:solidFill>
            </a:rPr>
            <a:t>High BW ADT during stable beams</a:t>
          </a:r>
          <a:endParaRPr lang="en-GB" sz="1600" dirty="0">
            <a:solidFill>
              <a:srgbClr val="FF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26CFEE5-E694-4D75-B600-43F31FF6BBFA}" type="datetimeFigureOut">
              <a:rPr lang="en-US"/>
              <a:pPr>
                <a:defRPr/>
              </a:pPr>
              <a:t>10/23/2012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8BD28E1-838A-4D4B-811C-2658FD1F6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643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fld id="{47B2CF9C-0117-4802-A492-4949F13F6F2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6359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97089497-6043-4A13-B4D8-5E09838C7E08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8" name="Line 21"/>
          <p:cNvSpPr>
            <a:spLocks noChangeShapeType="1"/>
          </p:cNvSpPr>
          <p:nvPr userDrawn="1"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52550" y="3505200"/>
            <a:ext cx="6400800" cy="23241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defRPr/>
            </a:lvl5pPr>
          </a:lstStyle>
          <a:p>
            <a:r>
              <a:rPr lang="de-CH"/>
              <a:t>Text Level 1 20 Pt. </a:t>
            </a:r>
          </a:p>
          <a:p>
            <a:pPr lvl="1"/>
            <a:r>
              <a:rPr lang="de-CH"/>
              <a:t>Text Level 2 18 Pt.</a:t>
            </a:r>
          </a:p>
          <a:p>
            <a:pPr lvl="2"/>
            <a:r>
              <a:rPr lang="de-CH"/>
              <a:t>Text Level 3 16 Pt.</a:t>
            </a:r>
          </a:p>
          <a:p>
            <a:pPr lvl="3"/>
            <a:r>
              <a:rPr lang="de-CH"/>
              <a:t>Text Level 4 14 Pt.</a:t>
            </a:r>
          </a:p>
          <a:p>
            <a:pPr lvl="4"/>
            <a:r>
              <a:rPr lang="de-CH"/>
              <a:t>Text Level 5 14 Pt.</a:t>
            </a:r>
            <a:endParaRPr lang="en-US"/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0193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rgbClr val="00007D"/>
                </a:solidFill>
              </a:rPr>
              <a:t>LHC 8:30 meeting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fld id="{03DA86B3-7CAA-4832-AFD6-354CBE3B41A6}" type="datetime1">
              <a:rPr lang="en-US" smtClean="0">
                <a:solidFill>
                  <a:srgbClr val="00007D"/>
                </a:solidFill>
              </a:rPr>
              <a:pPr/>
              <a:t>10/23/2012</a:t>
            </a:fld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94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785813"/>
            <a:ext cx="8229600" cy="563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 smtClean="0"/>
              <a:t>Text Level 1 20 </a:t>
            </a:r>
            <a:r>
              <a:rPr lang="de-CH" dirty="0" err="1" smtClean="0"/>
              <a:t>Pt</a:t>
            </a:r>
            <a:r>
              <a:rPr lang="de-CH" dirty="0" smtClean="0"/>
              <a:t>. </a:t>
            </a:r>
          </a:p>
          <a:p>
            <a:pPr lvl="1"/>
            <a:r>
              <a:rPr lang="de-CH" dirty="0" smtClean="0"/>
              <a:t>Text Level 2 18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2"/>
            <a:r>
              <a:rPr lang="de-CH" dirty="0" smtClean="0"/>
              <a:t>Text Level 3 16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3"/>
            <a:r>
              <a:rPr lang="de-CH" dirty="0" smtClean="0"/>
              <a:t>Text Level 4 14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4"/>
            <a:r>
              <a:rPr lang="de-CH" dirty="0" smtClean="0"/>
              <a:t>Text Level 5 14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  <a:endParaRPr lang="en-US" dirty="0" smtClean="0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209800" y="6556375"/>
            <a:ext cx="46482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00" dirty="0" smtClean="0"/>
              <a:t>2012-10-22</a:t>
            </a: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381000" y="6542088"/>
            <a:ext cx="3386138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300" dirty="0" smtClean="0"/>
              <a:t>8:30</a:t>
            </a:r>
            <a:r>
              <a:rPr lang="en-US" sz="1300" baseline="0" dirty="0" smtClean="0"/>
              <a:t> meeting</a:t>
            </a:r>
            <a:endParaRPr lang="en-US" sz="1300" dirty="0"/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5727700" y="6542088"/>
            <a:ext cx="26670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300" dirty="0" smtClean="0"/>
              <a:t>EBH</a:t>
            </a:r>
            <a:endParaRPr lang="en-US" sz="1300" dirty="0"/>
          </a:p>
        </p:txBody>
      </p:sp>
      <p:sp>
        <p:nvSpPr>
          <p:cNvPr id="1030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463550" y="79375"/>
            <a:ext cx="82184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D9D0EF41-8BD5-4BA3-B152-07B4757AE79F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>
            <a:off x="458788" y="71437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4" r:id="rId2"/>
    <p:sldLayoutId id="2147483815" r:id="rId3"/>
    <p:sldLayoutId id="2147483816" r:id="rId4"/>
    <p:sldLayoutId id="2147483818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399"/>
          </a:solidFill>
          <a:latin typeface="+mn-lt"/>
          <a:ea typeface="+mn-ea"/>
          <a:cs typeface="+mn-cs"/>
        </a:defRPr>
      </a:lvl1pPr>
      <a:lvl2pPr marL="565150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906463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249363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16017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0589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5161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29733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4305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L. Drosdal: Injection line TI8: IQC </a:t>
            </a:r>
            <a:r>
              <a:rPr lang="en-US" dirty="0"/>
              <a:t>threshold for BPM.87604.H from 2mm to 2.5mm to avoid </a:t>
            </a:r>
            <a:r>
              <a:rPr lang="en-US" dirty="0" smtClean="0"/>
              <a:t>unnecessary </a:t>
            </a:r>
            <a:r>
              <a:rPr lang="en-US" dirty="0"/>
              <a:t>latches due to variations coming from the MKE. Losses and injection oscillations still fine. No latches for last </a:t>
            </a:r>
            <a:r>
              <a:rPr lang="en-US" dirty="0" smtClean="0"/>
              <a:t>fill 3208.</a:t>
            </a:r>
          </a:p>
          <a:p>
            <a:r>
              <a:rPr lang="en-US" b="1" dirty="0" smtClean="0">
                <a:solidFill>
                  <a:srgbClr val="003399"/>
                </a:solidFill>
              </a:rPr>
              <a:t>Fill 3208:</a:t>
            </a:r>
          </a:p>
          <a:p>
            <a:pPr lvl="1"/>
            <a:r>
              <a:rPr lang="en-US" dirty="0" smtClean="0"/>
              <a:t>Injection: emittance ~1.5 um, bunch intensity ~1.68E11</a:t>
            </a:r>
          </a:p>
          <a:p>
            <a:pPr lvl="1"/>
            <a:r>
              <a:rPr lang="en-US" dirty="0" smtClean="0">
                <a:solidFill>
                  <a:srgbClr val="003399"/>
                </a:solidFill>
              </a:rPr>
              <a:t>ADT set to high band-width</a:t>
            </a:r>
            <a:r>
              <a:rPr lang="en-US" dirty="0" smtClean="0"/>
              <a:t> during: </a:t>
            </a:r>
            <a:r>
              <a:rPr lang="en-US" dirty="0" smtClean="0">
                <a:solidFill>
                  <a:srgbClr val="003399"/>
                </a:solidFill>
              </a:rPr>
              <a:t>ramp, squeeze and collision beam process</a:t>
            </a:r>
            <a:r>
              <a:rPr lang="en-US" dirty="0" smtClean="0"/>
              <a:t> – standard band-width in stable beams</a:t>
            </a:r>
          </a:p>
          <a:p>
            <a:pPr lvl="1"/>
            <a:r>
              <a:rPr lang="en-US" dirty="0" smtClean="0">
                <a:solidFill>
                  <a:srgbClr val="003399"/>
                </a:solidFill>
              </a:rPr>
              <a:t>BBQ B1 tune measurement and feed-back </a:t>
            </a:r>
            <a:r>
              <a:rPr lang="en-US" dirty="0">
                <a:solidFill>
                  <a:srgbClr val="003399"/>
                </a:solidFill>
              </a:rPr>
              <a:t>gated </a:t>
            </a:r>
            <a:r>
              <a:rPr lang="en-US" dirty="0" smtClean="0">
                <a:solidFill>
                  <a:srgbClr val="003399"/>
                </a:solidFill>
              </a:rPr>
              <a:t>on sixth </a:t>
            </a:r>
            <a:r>
              <a:rPr lang="en-US" dirty="0">
                <a:solidFill>
                  <a:srgbClr val="003399"/>
                </a:solidFill>
              </a:rPr>
              <a:t>bunch of the first batch of six </a:t>
            </a:r>
            <a:r>
              <a:rPr lang="en-US" dirty="0" smtClean="0">
                <a:solidFill>
                  <a:srgbClr val="003399"/>
                </a:solidFill>
              </a:rPr>
              <a:t>bunches with reduced damper gain on the first six bunches</a:t>
            </a:r>
          </a:p>
          <a:p>
            <a:pPr lvl="1"/>
            <a:r>
              <a:rPr lang="en-US" dirty="0" smtClean="0"/>
              <a:t>Chirp during ramp on B1</a:t>
            </a:r>
          </a:p>
          <a:p>
            <a:pPr lvl="1"/>
            <a:endParaRPr lang="en-US" sz="18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>
              <a:solidFill>
                <a:srgbClr val="003399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22.10. – Morning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21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Ongoing</a:t>
            </a:r>
            <a:r>
              <a:rPr lang="en-US" sz="2000" dirty="0" smtClean="0"/>
              <a:t>:</a:t>
            </a:r>
          </a:p>
          <a:p>
            <a:pPr lvl="1"/>
            <a:r>
              <a:rPr lang="en-GB" dirty="0" smtClean="0"/>
              <a:t>Gated BBQ tune </a:t>
            </a:r>
            <a:r>
              <a:rPr lang="en-GB" dirty="0"/>
              <a:t>measurement </a:t>
            </a:r>
            <a:r>
              <a:rPr lang="en-GB" dirty="0" smtClean="0"/>
              <a:t>and feed-back (currently B1 only) with </a:t>
            </a:r>
            <a:r>
              <a:rPr lang="en-GB" dirty="0"/>
              <a:t>reduced damper gain on first 6 </a:t>
            </a:r>
            <a:r>
              <a:rPr lang="en-GB" dirty="0" smtClean="0"/>
              <a:t>bunches</a:t>
            </a:r>
          </a:p>
          <a:p>
            <a:pPr lvl="1"/>
            <a:r>
              <a:rPr lang="en-GB" dirty="0" smtClean="0"/>
              <a:t>Broad-band ADT (fill 3208: ON during ramp. Squeeze and collision beam process – not</a:t>
            </a:r>
            <a:r>
              <a:rPr lang="en-US" dirty="0" smtClean="0"/>
              <a:t> during stable beams)</a:t>
            </a:r>
          </a:p>
          <a:p>
            <a:pPr lvl="2"/>
            <a:r>
              <a:rPr lang="en-US" dirty="0"/>
              <a:t>Could reduce ADT gain for broadband damping by 40% (ramp till stable beams) to have same low frequency gain as before?</a:t>
            </a:r>
          </a:p>
          <a:p>
            <a:pPr lvl="2"/>
            <a:r>
              <a:rPr lang="en-US" dirty="0"/>
              <a:t>Or use broad-band ADT only during squeeze and collision beam process </a:t>
            </a:r>
          </a:p>
          <a:p>
            <a:pPr marL="342900" lvl="1" indent="0">
              <a:buNone/>
            </a:pPr>
            <a:endParaRPr lang="en-US" dirty="0"/>
          </a:p>
          <a:p>
            <a:r>
              <a:rPr lang="en-US" sz="2000" dirty="0" smtClean="0"/>
              <a:t>Pending:</a:t>
            </a:r>
            <a:endParaRPr lang="en-US" sz="2800" dirty="0" smtClean="0"/>
          </a:p>
          <a:p>
            <a:pPr lvl="1"/>
            <a:r>
              <a:rPr lang="en-US" dirty="0" smtClean="0"/>
              <a:t>Batch-by-batch longitudinal blowup at injection (Tuesday </a:t>
            </a:r>
            <a:r>
              <a:rPr lang="en-US" dirty="0" smtClean="0"/>
              <a:t>evening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GB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perational Developments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283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Monday morning:</a:t>
            </a:r>
          </a:p>
          <a:p>
            <a:pPr lvl="1"/>
            <a:r>
              <a:rPr lang="en-US" dirty="0" smtClean="0"/>
              <a:t>WorldFIP repeater card change in sector 81 (dump due to power converter communication fault)</a:t>
            </a:r>
          </a:p>
          <a:p>
            <a:pPr lvl="1"/>
            <a:r>
              <a:rPr lang="en-US" dirty="0" smtClean="0"/>
              <a:t>Access system PAD UJ43 (S. di Luca)</a:t>
            </a:r>
          </a:p>
          <a:p>
            <a:pPr lvl="1"/>
            <a:r>
              <a:rPr lang="en-US" dirty="0"/>
              <a:t>ALICE: Nitrogen </a:t>
            </a:r>
            <a:r>
              <a:rPr lang="en-US" dirty="0" smtClean="0"/>
              <a:t>Alarm: leak not found. </a:t>
            </a:r>
            <a:r>
              <a:rPr lang="en-US" dirty="0"/>
              <a:t>D</a:t>
            </a:r>
            <a:r>
              <a:rPr lang="en-US" dirty="0" smtClean="0"/>
              <a:t>ecided with GLIMOS to monitor and this way try to find the leak location</a:t>
            </a:r>
            <a:r>
              <a:rPr lang="en-US" dirty="0" smtClean="0"/>
              <a:t>. </a:t>
            </a:r>
            <a:r>
              <a:rPr lang="en-US" dirty="0" smtClean="0">
                <a:sym typeface="Symbol"/>
              </a:rPr>
              <a:t> leak location found outside the cavern and fixed.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Pending Accesses:</a:t>
            </a:r>
          </a:p>
          <a:p>
            <a:pPr lvl="1"/>
            <a:r>
              <a:rPr lang="en-US" dirty="0" smtClean="0"/>
              <a:t>LVDT TDI Pt2. Tunnel, 2 hours</a:t>
            </a:r>
          </a:p>
          <a:p>
            <a:pPr lvl="1"/>
            <a:r>
              <a:rPr lang="en-US" dirty="0" smtClean="0"/>
              <a:t>LBDS MKD-F-B1: check PC and generator. UA63 </a:t>
            </a:r>
          </a:p>
          <a:p>
            <a:pPr lvl="1"/>
            <a:r>
              <a:rPr lang="en-US" dirty="0" smtClean="0"/>
              <a:t>Radmon installation between Q5 and Q6 at IP1. 1 hour access, few hours pre-warning. Impact 21253 / D. </a:t>
            </a:r>
            <a:r>
              <a:rPr lang="en-US" dirty="0" smtClean="0"/>
              <a:t>Macina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ccess requests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901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BBQ spectra comparison before (red) and after (blue) changing ADT gains, gated on sixth bunch of the first batch of six bunches.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BBQ spectra B1 gated on 1 bunch (reduced ADT gain)</a:t>
            </a:r>
            <a:endParaRPr lang="en-GB" dirty="0"/>
          </a:p>
        </p:txBody>
      </p:sp>
      <p:sp>
        <p:nvSpPr>
          <p:cNvPr id="4" name="AutoShape 2" descr="https://ab-dep-op-elogbook.web.cern.ch/ab-dep-op-elogbook/elogbook/secure/attach.php?attachId=1302093&amp;type=png&amp;fname=2012102212345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1" name="Picture 3" descr="C:\Users\eholzer\AppData\Local\Temp\2012102212345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84784"/>
            <a:ext cx="6262079" cy="4992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9190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Tune measurement of B1 still jumping to 50 Hz line at the start of the ramp and towards the end of the ramp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B1 tune measurement</a:t>
            </a:r>
            <a:endParaRPr lang="en-GB" dirty="0"/>
          </a:p>
        </p:txBody>
      </p:sp>
      <p:pic>
        <p:nvPicPr>
          <p:cNvPr id="3074" name="Picture 2" descr="C:\Users\eholzer\AppData\Local\Temp\2012102212514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1484784"/>
            <a:ext cx="6336704" cy="4969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6910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3399"/>
                </a:solidFill>
              </a:rPr>
              <a:t>13:30 stable beams</a:t>
            </a:r>
          </a:p>
          <a:p>
            <a:r>
              <a:rPr lang="en-US" dirty="0"/>
              <a:t>Emittance at start of stable beams: ~2.65 um</a:t>
            </a:r>
          </a:p>
          <a:p>
            <a:r>
              <a:rPr lang="en-US" dirty="0"/>
              <a:t>Bunch population start of stable beams: 1.57E11</a:t>
            </a:r>
          </a:p>
          <a:p>
            <a:r>
              <a:rPr lang="en-US" dirty="0"/>
              <a:t>Somewhat higher losses before stable beams, and somewhat higher emittance increase than previous fill 3207</a:t>
            </a:r>
          </a:p>
          <a:p>
            <a:r>
              <a:rPr lang="en-US" dirty="0"/>
              <a:t>Peak </a:t>
            </a:r>
            <a:r>
              <a:rPr lang="en-US" dirty="0" smtClean="0"/>
              <a:t>luminosity ATLAS </a:t>
            </a:r>
            <a:br>
              <a:rPr lang="en-US" dirty="0" smtClean="0"/>
            </a:br>
            <a:r>
              <a:rPr lang="en-US" dirty="0" smtClean="0"/>
              <a:t>and CMS: ~6.5</a:t>
            </a:r>
            <a:r>
              <a:rPr lang="en-GB" dirty="0" smtClean="0"/>
              <a:t>E33 cm-2s-1</a:t>
            </a:r>
          </a:p>
          <a:p>
            <a:r>
              <a:rPr lang="en-GB" dirty="0" smtClean="0"/>
              <a:t>ALICE peak luminosity: </a:t>
            </a:r>
            <a:br>
              <a:rPr lang="en-GB" dirty="0" smtClean="0"/>
            </a:br>
            <a:r>
              <a:rPr lang="en-GB" dirty="0" smtClean="0"/>
              <a:t>~8.3E30 cm-2s-1</a:t>
            </a:r>
          </a:p>
          <a:p>
            <a:r>
              <a:rPr lang="en-US" dirty="0" smtClean="0"/>
              <a:t>Integrated </a:t>
            </a:r>
            <a:r>
              <a:rPr lang="en-US" dirty="0" err="1" smtClean="0"/>
              <a:t>lumi</a:t>
            </a:r>
            <a:r>
              <a:rPr lang="en-US" dirty="0" smtClean="0"/>
              <a:t> in 4h11’:</a:t>
            </a:r>
          </a:p>
          <a:p>
            <a:pPr lvl="1"/>
            <a:r>
              <a:rPr lang="en-US" dirty="0" smtClean="0"/>
              <a:t>ATLAS/CMS: ~74 pb-1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cont’d</a:t>
            </a:r>
            <a:endParaRPr lang="en-GB" dirty="0"/>
          </a:p>
        </p:txBody>
      </p:sp>
      <p:pic>
        <p:nvPicPr>
          <p:cNvPr id="4098" name="Picture 2" descr="C:\Users\eholzer\AppData\Local\Temp\Fi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636912"/>
            <a:ext cx="4944368" cy="3946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2283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3399"/>
                </a:solidFill>
              </a:rPr>
              <a:t>17:41 </a:t>
            </a:r>
            <a:r>
              <a:rPr lang="en-US" b="1" dirty="0">
                <a:solidFill>
                  <a:srgbClr val="003399"/>
                </a:solidFill>
              </a:rPr>
              <a:t>beam dump: </a:t>
            </a:r>
            <a:endParaRPr lang="en-US" b="1" dirty="0" smtClean="0">
              <a:solidFill>
                <a:srgbClr val="003399"/>
              </a:solidFill>
            </a:endParaRPr>
          </a:p>
          <a:p>
            <a:pPr lvl="1"/>
            <a:r>
              <a:rPr lang="en-US" dirty="0" smtClean="0"/>
              <a:t>RD2.L5 </a:t>
            </a:r>
            <a:r>
              <a:rPr lang="en-US" dirty="0"/>
              <a:t>tripped: </a:t>
            </a:r>
            <a:r>
              <a:rPr lang="en-US" dirty="0" smtClean="0"/>
              <a:t>QPS triggered a fast power abort</a:t>
            </a:r>
          </a:p>
          <a:p>
            <a:pPr lvl="1"/>
            <a:r>
              <a:rPr lang="en-US" dirty="0" smtClean="0"/>
              <a:t>S45 </a:t>
            </a:r>
            <a:r>
              <a:rPr lang="en-US" dirty="0"/>
              <a:t>tripped and vacuum interlocks from </a:t>
            </a:r>
            <a:r>
              <a:rPr lang="en-US" dirty="0" smtClean="0"/>
              <a:t>L5, valves closing</a:t>
            </a:r>
          </a:p>
          <a:p>
            <a:pPr lvl="1"/>
            <a:r>
              <a:rPr lang="en-GB" dirty="0"/>
              <a:t>CS/CM in MSL5 </a:t>
            </a:r>
            <a:r>
              <a:rPr lang="en-GB" dirty="0" smtClean="0"/>
              <a:t>lost</a:t>
            </a:r>
          </a:p>
          <a:p>
            <a:pPr lvl="1"/>
            <a:r>
              <a:rPr lang="en-US" dirty="0" smtClean="0"/>
              <a:t>Investigation: possibly a spurious signal on U_res_B1 </a:t>
            </a:r>
            <a:r>
              <a:rPr lang="en-US" dirty="0" smtClean="0">
                <a:sym typeface="Symbol"/>
              </a:rPr>
              <a:t> reset</a:t>
            </a:r>
            <a:endParaRPr lang="en-GB" dirty="0" smtClean="0"/>
          </a:p>
          <a:p>
            <a:pPr lvl="1"/>
            <a:r>
              <a:rPr lang="en-GB" dirty="0" err="1" smtClean="0"/>
              <a:t>cryo</a:t>
            </a:r>
            <a:r>
              <a:rPr lang="en-GB" dirty="0" smtClean="0"/>
              <a:t> back 19:35</a:t>
            </a:r>
          </a:p>
          <a:p>
            <a:r>
              <a:rPr lang="en-US" dirty="0"/>
              <a:t>18:11 PC trips in S23 </a:t>
            </a:r>
            <a:r>
              <a:rPr lang="en-US" dirty="0" smtClean="0"/>
              <a:t>(CS/CM lost for </a:t>
            </a:r>
            <a:r>
              <a:rPr lang="en-US" dirty="0"/>
              <a:t>AML3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The temperature sensors of one 600A current lead went in </a:t>
            </a:r>
            <a:r>
              <a:rPr lang="en-US" dirty="0" smtClean="0"/>
              <a:t>fault</a:t>
            </a:r>
          </a:p>
          <a:p>
            <a:pPr lvl="1"/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3399"/>
                </a:solidFill>
              </a:rPr>
              <a:t>Access</a:t>
            </a:r>
            <a:r>
              <a:rPr lang="en-US" dirty="0"/>
              <a:t>: </a:t>
            </a:r>
            <a:r>
              <a:rPr lang="en-US" dirty="0" smtClean="0"/>
              <a:t>cryogenics </a:t>
            </a:r>
            <a:r>
              <a:rPr lang="en-US" dirty="0"/>
              <a:t>access to tunnel </a:t>
            </a:r>
            <a:r>
              <a:rPr lang="en-US" dirty="0" smtClean="0"/>
              <a:t>UA27 for </a:t>
            </a:r>
            <a:r>
              <a:rPr lang="en-US" dirty="0"/>
              <a:t>verification of a temperature sensor on </a:t>
            </a:r>
            <a:r>
              <a:rPr lang="en-US" dirty="0" smtClean="0"/>
              <a:t>DFBA DLCM </a:t>
            </a:r>
            <a:r>
              <a:rPr lang="en-US" dirty="0"/>
              <a:t>chimney 15 </a:t>
            </a:r>
            <a:r>
              <a:rPr lang="en-US" dirty="0" smtClean="0">
                <a:sym typeface="Symbol"/>
              </a:rPr>
              <a:t> electronics card replaced</a:t>
            </a:r>
            <a:endParaRPr lang="en-US" dirty="0" smtClean="0"/>
          </a:p>
          <a:p>
            <a:pPr lvl="2"/>
            <a:r>
              <a:rPr lang="en-US" dirty="0" smtClean="0"/>
              <a:t>Also access for ATLAS</a:t>
            </a:r>
          </a:p>
          <a:p>
            <a:r>
              <a:rPr lang="en-US" dirty="0" smtClean="0"/>
              <a:t>22:07</a:t>
            </a:r>
            <a:r>
              <a:rPr lang="en-GB" dirty="0" smtClean="0"/>
              <a:t> </a:t>
            </a:r>
            <a:r>
              <a:rPr lang="en-GB" dirty="0"/>
              <a:t>RQ8.L1 </a:t>
            </a:r>
            <a:r>
              <a:rPr lang="en-GB" dirty="0" smtClean="0"/>
              <a:t>tripped</a:t>
            </a:r>
          </a:p>
          <a:p>
            <a:r>
              <a:rPr lang="en-US" dirty="0" smtClean="0"/>
              <a:t>22:25 all accesses finished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Afternoon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2166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3674054"/>
              </p:ext>
            </p:extLst>
          </p:nvPr>
        </p:nvGraphicFramePr>
        <p:xfrm>
          <a:off x="457200" y="785813"/>
          <a:ext cx="8229600" cy="2324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89546">
                <a:tc>
                  <a:txBody>
                    <a:bodyPr/>
                    <a:lstStyle/>
                    <a:p>
                      <a:r>
                        <a:rPr lang="en-US" dirty="0" smtClean="0"/>
                        <a:t>Normal ADT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 BW ADT (ramp till physics)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 BW ADT</a:t>
                      </a:r>
                      <a:r>
                        <a:rPr lang="en-US" baseline="0" dirty="0" smtClean="0"/>
                        <a:t> (ramp till collision process)</a:t>
                      </a:r>
                      <a:endParaRPr lang="en-GB" dirty="0"/>
                    </a:p>
                  </a:txBody>
                  <a:tcPr/>
                </a:tc>
              </a:tr>
              <a:tr h="336884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3200, 3201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</a:tr>
              <a:tr h="33688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3203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</a:tr>
              <a:tr h="336884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3204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</a:tr>
              <a:tr h="33688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3207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</a:tr>
              <a:tr h="33688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3210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3208, 3209</a:t>
                      </a:r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 setting for the last fills</a:t>
            </a:r>
            <a:endParaRPr lang="en-GB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052958"/>
              </p:ext>
            </p:extLst>
          </p:nvPr>
        </p:nvGraphicFramePr>
        <p:xfrm>
          <a:off x="683568" y="3309437"/>
          <a:ext cx="7485826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1471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542526"/>
              </p:ext>
            </p:extLst>
          </p:nvPr>
        </p:nvGraphicFramePr>
        <p:xfrm>
          <a:off x="463550" y="199075"/>
          <a:ext cx="7636842" cy="2221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146456"/>
              </p:ext>
            </p:extLst>
          </p:nvPr>
        </p:nvGraphicFramePr>
        <p:xfrm>
          <a:off x="721772" y="2492896"/>
          <a:ext cx="7787207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657103"/>
              </p:ext>
            </p:extLst>
          </p:nvPr>
        </p:nvGraphicFramePr>
        <p:xfrm>
          <a:off x="611560" y="4437112"/>
          <a:ext cx="7916689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1520" y="5837202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From Gianluigi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68714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ADT </a:t>
            </a:r>
            <a:r>
              <a:rPr lang="en-US" dirty="0"/>
              <a:t>gain of the first 6 bunches in ‘Prepare ramp’ and ‘Ramp’, B1, </a:t>
            </a:r>
            <a:r>
              <a:rPr lang="en-US" dirty="0" smtClean="0"/>
              <a:t>was </a:t>
            </a:r>
            <a:r>
              <a:rPr lang="en-US" dirty="0"/>
              <a:t>lowered to 20/127 of gain for rest of the turn (5db lower than for previous fill 3208); Daniel, </a:t>
            </a:r>
            <a:r>
              <a:rPr lang="en-US" dirty="0" smtClean="0"/>
              <a:t>Wolfgang</a:t>
            </a:r>
          </a:p>
          <a:p>
            <a:r>
              <a:rPr lang="en-US" dirty="0"/>
              <a:t>Fill 3209</a:t>
            </a:r>
            <a:r>
              <a:rPr lang="en-US" dirty="0" smtClean="0"/>
              <a:t>:</a:t>
            </a:r>
          </a:p>
          <a:p>
            <a:pPr lvl="1"/>
            <a:r>
              <a:rPr lang="en-US" sz="1800" dirty="0" smtClean="0"/>
              <a:t>Injected beam similar to previous fill: </a:t>
            </a:r>
            <a:r>
              <a:rPr lang="en-US" sz="1800" dirty="0"/>
              <a:t>Injection: emittance ~1.5 um, bunch intensity ~</a:t>
            </a:r>
            <a:r>
              <a:rPr lang="en-US" sz="1800" dirty="0" smtClean="0"/>
              <a:t>1.67E11</a:t>
            </a:r>
          </a:p>
          <a:p>
            <a:pPr lvl="1"/>
            <a:r>
              <a:rPr lang="en-US" sz="1800" dirty="0">
                <a:solidFill>
                  <a:srgbClr val="003399"/>
                </a:solidFill>
              </a:rPr>
              <a:t>ADT set to high band-width</a:t>
            </a:r>
            <a:r>
              <a:rPr lang="en-US" sz="1800" dirty="0"/>
              <a:t> during: </a:t>
            </a:r>
            <a:r>
              <a:rPr lang="en-US" sz="1800" dirty="0">
                <a:solidFill>
                  <a:srgbClr val="003399"/>
                </a:solidFill>
              </a:rPr>
              <a:t>ramp, squeeze and collision beam process</a:t>
            </a:r>
            <a:r>
              <a:rPr lang="en-US" sz="1800" dirty="0"/>
              <a:t> – standard band-width in stable beams</a:t>
            </a:r>
          </a:p>
          <a:p>
            <a:pPr lvl="1"/>
            <a:r>
              <a:rPr lang="en-US" sz="1800" dirty="0">
                <a:solidFill>
                  <a:srgbClr val="003399"/>
                </a:solidFill>
              </a:rPr>
              <a:t>BBQ B1 tune measurement and feed-back gated on sixth bunch of the first batch of six bunches with reduced damper gain on the first six </a:t>
            </a:r>
            <a:r>
              <a:rPr lang="en-US" sz="1800" dirty="0" smtClean="0">
                <a:solidFill>
                  <a:srgbClr val="003399"/>
                </a:solidFill>
              </a:rPr>
              <a:t>bunches</a:t>
            </a:r>
            <a:endParaRPr lang="en-US" sz="1800" dirty="0" smtClean="0"/>
          </a:p>
          <a:p>
            <a:pPr lvl="1"/>
            <a:r>
              <a:rPr lang="en-US" sz="1800" b="1" dirty="0" smtClean="0">
                <a:solidFill>
                  <a:srgbClr val="003399"/>
                </a:solidFill>
              </a:rPr>
              <a:t>01:22 Stable beams </a:t>
            </a:r>
          </a:p>
          <a:p>
            <a:pPr lvl="1"/>
            <a:r>
              <a:rPr lang="en-US" sz="1800" dirty="0" smtClean="0"/>
              <a:t>Peak </a:t>
            </a:r>
            <a:r>
              <a:rPr lang="en-US" sz="1800" dirty="0"/>
              <a:t>luminosity </a:t>
            </a:r>
            <a:r>
              <a:rPr lang="en-US" sz="1800" dirty="0" smtClean="0"/>
              <a:t>ATLAS/CMS</a:t>
            </a:r>
            <a:r>
              <a:rPr lang="en-US" sz="1800" dirty="0"/>
              <a:t>: </a:t>
            </a:r>
            <a:r>
              <a:rPr lang="en-US" sz="1800" dirty="0" smtClean="0"/>
              <a:t>~7</a:t>
            </a:r>
            <a:r>
              <a:rPr lang="en-GB" sz="1800" dirty="0" smtClean="0"/>
              <a:t>E33 </a:t>
            </a:r>
            <a:r>
              <a:rPr lang="en-GB" sz="1800" dirty="0" smtClean="0"/>
              <a:t>cm-2s-1</a:t>
            </a:r>
          </a:p>
          <a:p>
            <a:pPr lvl="1"/>
            <a:r>
              <a:rPr lang="en-US" sz="1800" dirty="0" smtClean="0"/>
              <a:t>Integrated </a:t>
            </a:r>
            <a:r>
              <a:rPr lang="en-US" sz="1800" dirty="0" err="1"/>
              <a:t>lumi</a:t>
            </a:r>
            <a:r>
              <a:rPr lang="en-US" sz="1800" dirty="0"/>
              <a:t> in </a:t>
            </a:r>
            <a:r>
              <a:rPr lang="en-US" sz="1800" dirty="0" smtClean="0"/>
              <a:t>2h32’: </a:t>
            </a:r>
            <a:r>
              <a:rPr lang="en-US" dirty="0" smtClean="0"/>
              <a:t>ATLAS/CMS</a:t>
            </a:r>
            <a:r>
              <a:rPr lang="en-US" dirty="0"/>
              <a:t>: </a:t>
            </a:r>
            <a:r>
              <a:rPr lang="en-US" dirty="0" smtClean="0"/>
              <a:t>~52 pb-1</a:t>
            </a:r>
          </a:p>
          <a:p>
            <a:r>
              <a:rPr lang="en-US" dirty="0" smtClean="0"/>
              <a:t>3:55 Beam dump: EDF power </a:t>
            </a:r>
            <a:r>
              <a:rPr lang="en-US" dirty="0" smtClean="0"/>
              <a:t>glitch triggered FMCM of RD1.LR1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Night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4949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5:00 injection again for fill 3210:</a:t>
            </a:r>
          </a:p>
          <a:p>
            <a:pPr lvl="1"/>
            <a:r>
              <a:rPr lang="pt-BR" dirty="0"/>
              <a:t>B1H = 1.53, B1V = 1.41, B2H = 1.7, B2V = </a:t>
            </a:r>
            <a:r>
              <a:rPr lang="pt-BR" dirty="0" smtClean="0"/>
              <a:t>1.73</a:t>
            </a:r>
          </a:p>
          <a:p>
            <a:r>
              <a:rPr lang="pt-BR" dirty="0" smtClean="0"/>
              <a:t>Standard settings for ADT and BBQ</a:t>
            </a:r>
          </a:p>
          <a:p>
            <a:r>
              <a:rPr lang="pt-BR" b="1" dirty="0" smtClean="0">
                <a:solidFill>
                  <a:srgbClr val="003399"/>
                </a:solidFill>
              </a:rPr>
              <a:t>6:35 stable beams fill 3210</a:t>
            </a:r>
          </a:p>
          <a:p>
            <a:pPr lvl="1"/>
            <a:r>
              <a:rPr lang="pt-BR" dirty="0" smtClean="0"/>
              <a:t>Luminosity &gt;7.3</a:t>
            </a:r>
            <a:r>
              <a:rPr lang="en-GB" dirty="0"/>
              <a:t>E33 cm-2s-1 </a:t>
            </a:r>
          </a:p>
          <a:p>
            <a:pPr lvl="1"/>
            <a:endParaRPr lang="en-GB" sz="180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3399"/>
                </a:solidFill>
              </a:rPr>
              <a:t>Planning</a:t>
            </a:r>
          </a:p>
          <a:p>
            <a:pPr lvl="1"/>
            <a:r>
              <a:rPr lang="en-US" dirty="0" smtClean="0"/>
              <a:t>Wednesday</a:t>
            </a:r>
            <a:r>
              <a:rPr lang="en-US" dirty="0" smtClean="0"/>
              <a:t>: 1000m beat* </a:t>
            </a:r>
            <a:r>
              <a:rPr lang="en-US" dirty="0" smtClean="0"/>
              <a:t>run</a:t>
            </a:r>
            <a:endParaRPr lang="en-US" dirty="0" smtClean="0"/>
          </a:p>
          <a:p>
            <a:pPr lvl="1"/>
            <a:r>
              <a:rPr lang="en-US" dirty="0" smtClean="0"/>
              <a:t>Thursday: </a:t>
            </a:r>
            <a:r>
              <a:rPr lang="en-US" dirty="0" err="1" smtClean="0"/>
              <a:t>LHCb</a:t>
            </a:r>
            <a:r>
              <a:rPr lang="en-US" dirty="0" smtClean="0"/>
              <a:t> polarity change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Morning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997784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776</Words>
  <Application>Microsoft Office PowerPoint</Application>
  <PresentationFormat>On-screen Show 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Monday 22.10. – Morning</vt:lpstr>
      <vt:lpstr>BBQ spectra B1 gated on 1 bunch (reduced ADT gain)</vt:lpstr>
      <vt:lpstr>B1 tune measurement</vt:lpstr>
      <vt:lpstr>Monday cont’d</vt:lpstr>
      <vt:lpstr>Monday Afternoon</vt:lpstr>
      <vt:lpstr>ADT setting for the last fills</vt:lpstr>
      <vt:lpstr>PowerPoint Presentation</vt:lpstr>
      <vt:lpstr>Monday Night</vt:lpstr>
      <vt:lpstr>Tuesday Morning</vt:lpstr>
      <vt:lpstr>Operational Developments</vt:lpstr>
      <vt:lpstr>Access requests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2011-10-06T20:11:26Z</dcterms:created>
  <dcterms:modified xsi:type="dcterms:W3CDTF">2012-10-23T06:48:07Z</dcterms:modified>
</cp:coreProperties>
</file>