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embeddings/Microsoft_Equation2.bin" ContentType="application/vnd.openxmlformats-officedocument.oleObject"/>
  <Default Extension="rels" ContentType="application/vnd.openxmlformats-package.relationships+xml"/>
  <Override PartName="/ppt/embeddings/Microsoft_Equation3.bin" ContentType="application/vnd.openxmlformats-officedocument.oleObject"/>
  <Override PartName="/ppt/slides/slide6.xml" ContentType="application/vnd.openxmlformats-officedocument.presentationml.slide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  <p:sldMasterId id="2147483660" r:id="rId2"/>
  </p:sldMasterIdLst>
  <p:notesMasterIdLst>
    <p:notesMasterId r:id="rId11"/>
  </p:notesMasterIdLst>
  <p:sldIdLst>
    <p:sldId id="995" r:id="rId3"/>
    <p:sldId id="1037" r:id="rId4"/>
    <p:sldId id="1038" r:id="rId5"/>
    <p:sldId id="1039" r:id="rId6"/>
    <p:sldId id="1040" r:id="rId7"/>
    <p:sldId id="1041" r:id="rId8"/>
    <p:sldId id="1032" r:id="rId9"/>
    <p:sldId id="1042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969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tableStyles" Target="tableStyles.xml"/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ict"/><Relationship Id="rId1" Type="http://schemas.openxmlformats.org/officeDocument/2006/relationships/image" Target="../media/image1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10/20/12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10/20/12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>
                <a:solidFill>
                  <a:srgbClr val="00007D"/>
                </a:solidFill>
              </a:rPr>
              <a:pPr/>
              <a:t>10/20/12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5" Type="http://schemas.openxmlformats.org/officeDocument/2006/relationships/oleObject" Target="../embeddings/Microsoft_Equation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9.png"/><Relationship Id="rId5" Type="http://schemas.openxmlformats.org/officeDocument/2006/relationships/oleObject" Target="../embeddings/Microsoft_Equation3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dirty="0" err="1" smtClean="0">
                <a:solidFill>
                  <a:srgbClr val="FF0000"/>
                </a:solidFill>
                <a:latin typeface="+mn-lt"/>
              </a:rPr>
              <a:t>Satur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day 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20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-Oct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385269" cy="8156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since 05:30h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WorldFIP</a:t>
            </a:r>
            <a:r>
              <a:rPr lang="en-US" sz="2000" b="1" i="1" dirty="0" smtClean="0">
                <a:latin typeface="Times New Roman"/>
                <a:cs typeface="Times New Roman"/>
              </a:rPr>
              <a:t> problem</a:t>
            </a:r>
          </a:p>
          <a:p>
            <a:pPr lvl="0"/>
            <a:endParaRPr lang="en-GB" sz="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07:14h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access for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WorldFIP</a:t>
            </a:r>
            <a:r>
              <a:rPr lang="en-US" sz="2000" b="1" i="1" dirty="0" smtClean="0">
                <a:latin typeface="Times New Roman"/>
                <a:cs typeface="Times New Roman"/>
              </a:rPr>
              <a:t> intervention in UJ83 exchange of repeater in 78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07:50h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cycling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08:50h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... still a bit problematic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10:20h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 ... not without problems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broadband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adt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// tune spectrum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</a:rPr>
              <a:t>	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</a:p>
          <a:p>
            <a:r>
              <a:rPr lang="en-US" sz="2000" dirty="0" smtClean="0"/>
              <a:t>	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2489200"/>
            <a:ext cx="3535680" cy="147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191000"/>
            <a:ext cx="2819400" cy="22114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52500"/>
            <a:ext cx="3154680" cy="2628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1123890"/>
            <a:ext cx="413969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tune spectrum not easy to interpret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neither the losses easy to understand  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10000"/>
            <a:ext cx="3239238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Morning / Late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066800"/>
            <a:ext cx="2928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the initial luminosity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neither (orbit problem !)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58664"/>
          <a:stretch>
            <a:fillRect/>
          </a:stretch>
        </p:blipFill>
        <p:spPr>
          <a:xfrm>
            <a:off x="3124200" y="762000"/>
            <a:ext cx="4800600" cy="1745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b="52596"/>
          <a:stretch>
            <a:fillRect/>
          </a:stretch>
        </p:blipFill>
        <p:spPr>
          <a:xfrm>
            <a:off x="4343400" y="2816110"/>
            <a:ext cx="4800600" cy="1679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819400"/>
            <a:ext cx="4731049" cy="4985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11:10h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CMS cooling problem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(“water mixer” not ok)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-&gt; solenoid ramped down,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detector off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ATLAS: gas leak in </a:t>
            </a:r>
            <a:r>
              <a:rPr lang="en-GB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muon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system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urgent access required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96925" y="3271838"/>
          <a:ext cx="2293938" cy="385762"/>
        </p:xfrm>
        <a:graphic>
          <a:graphicData uri="http://schemas.openxmlformats.org/presentationml/2006/ole">
            <p:oleObj spid="_x0000_s30722" name="Equation" r:id="rId5" imgW="1511300" imgH="2540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Late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5460490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19:30h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 and access for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ATLAS &amp; ALICE</a:t>
            </a:r>
          </a:p>
          <a:p>
            <a:endParaRPr lang="en-GB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LHC closed, cycled &amp; ready for injection </a:t>
            </a:r>
            <a:endParaRPr lang="en-GB" sz="22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err="1" smtClean="0"/>
              <a:t>Emittances</a:t>
            </a:r>
            <a:r>
              <a:rPr lang="en-US" dirty="0" smtClean="0"/>
              <a:t> (144 bunches)</a:t>
            </a:r>
          </a:p>
          <a:p>
            <a:r>
              <a:rPr lang="en-US" dirty="0" smtClean="0"/>
              <a:t>		B1H = 1.54     B1V = 1.45</a:t>
            </a:r>
          </a:p>
          <a:p>
            <a:r>
              <a:rPr lang="en-US" dirty="0" smtClean="0"/>
              <a:t>		B2H = 1.43     B2V = 1.48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GB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      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nice narrow intensity distribution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GB" sz="2000" b="1" i="1" kern="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=1.6 e11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51502"/>
          <a:stretch>
            <a:fillRect/>
          </a:stretch>
        </p:blipFill>
        <p:spPr>
          <a:xfrm>
            <a:off x="5410200" y="1676400"/>
            <a:ext cx="3810000" cy="1515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t="11430" b="12192"/>
          <a:stretch>
            <a:fillRect/>
          </a:stretch>
        </p:blipFill>
        <p:spPr>
          <a:xfrm>
            <a:off x="5410200" y="3501157"/>
            <a:ext cx="3733800" cy="221384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444639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... with clean tune signals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 &amp; adjust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... and nice low losses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762000"/>
            <a:ext cx="3170579" cy="2486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87656"/>
            <a:ext cx="4470400" cy="3470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3962400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2 %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5300246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3 %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6882830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... with good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( 3 out of 4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aint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bad !!)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  small remark: ALICE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 = 4...5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	     indicates better (long) beam quality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PS beam settings with lower satellite</a:t>
            </a:r>
          </a:p>
          <a:p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	     population)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2779" b="53729"/>
          <a:stretch>
            <a:fillRect/>
          </a:stretch>
        </p:blipFill>
        <p:spPr>
          <a:xfrm>
            <a:off x="609600" y="1981200"/>
            <a:ext cx="7636635" cy="2481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t="53310" r="49606" b="3554"/>
          <a:stretch>
            <a:fillRect/>
          </a:stretch>
        </p:blipFill>
        <p:spPr>
          <a:xfrm>
            <a:off x="6474296" y="5023714"/>
            <a:ext cx="2364904" cy="168188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operational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3960550"/>
          </a:xfrm>
        </p:spPr>
        <p:txBody>
          <a:bodyPr/>
          <a:lstStyle/>
          <a:p>
            <a:r>
              <a:rPr lang="en-US" sz="2000" dirty="0" smtClean="0"/>
              <a:t>Batch-by-batch longitudinal blowup at injection.</a:t>
            </a:r>
          </a:p>
          <a:p>
            <a:r>
              <a:rPr lang="en-GB" sz="2000" dirty="0" smtClean="0"/>
              <a:t>Gated </a:t>
            </a:r>
            <a:r>
              <a:rPr lang="en-GB" sz="2000" dirty="0"/>
              <a:t>tune measurement with reduced damper gain on first 6 </a:t>
            </a:r>
            <a:r>
              <a:rPr lang="en-GB" sz="2000" dirty="0" smtClean="0"/>
              <a:t>bunches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Shorter bunches at injection with adiabatic voltage increase after filling </a:t>
            </a:r>
          </a:p>
          <a:p>
            <a:r>
              <a:rPr lang="en-US" sz="2000" dirty="0"/>
              <a:t>Fill(s) with shorter bunch length (impedance, heating…). Strategy to be defined. Ideally down to 1 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RF-Tuner </a:t>
            </a:r>
            <a:r>
              <a:rPr lang="en-US" sz="2000" dirty="0" err="1" smtClean="0"/>
              <a:t>Optimisation</a:t>
            </a:r>
            <a:endParaRPr lang="en-US" sz="2000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2600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8989" r="15356" b="10113"/>
          <a:stretch>
            <a:fillRect/>
          </a:stretch>
        </p:blipFill>
        <p:spPr>
          <a:xfrm>
            <a:off x="3616314" y="2120328"/>
            <a:ext cx="5222886" cy="26237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5654" y="2145268"/>
            <a:ext cx="22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1374 bunch average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135868"/>
            <a:ext cx="228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bunch reduced </a:t>
            </a:r>
            <a:r>
              <a:rPr lang="en-US" dirty="0" err="1" smtClean="0"/>
              <a:t>adt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35987" b="29528"/>
          <a:stretch>
            <a:fillRect/>
          </a:stretch>
        </p:blipFill>
        <p:spPr>
          <a:xfrm>
            <a:off x="0" y="1981200"/>
            <a:ext cx="9133088" cy="2362200"/>
          </a:xfrm>
          <a:prstGeom prst="rect">
            <a:avLst/>
          </a:prstGeom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167062" y="4409523"/>
          <a:ext cx="1938338" cy="467278"/>
        </p:xfrm>
        <a:graphic>
          <a:graphicData uri="http://schemas.openxmlformats.org/presentationml/2006/ole">
            <p:oleObj spid="_x0000_s36866" name="Equation" r:id="rId4" imgW="1054100" imgH="25400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6886161" y="4419600"/>
          <a:ext cx="2126077" cy="457200"/>
        </p:xfrm>
        <a:graphic>
          <a:graphicData uri="http://schemas.openxmlformats.org/presentationml/2006/ole">
            <p:oleObj spid="_x0000_s36867" name="Equation" r:id="rId5" imgW="1181100" imgH="2540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5105400"/>
            <a:ext cx="251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ATLAS / ALICE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5105400"/>
            <a:ext cx="29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FIP repeater change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43888</TotalTime>
  <Words>395</Words>
  <Application>Microsoft Macintosh PowerPoint</Application>
  <PresentationFormat>On-screen Show (4:3)</PresentationFormat>
  <Paragraphs>123</Paragraphs>
  <Slides>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LHCpresentations</vt:lpstr>
      <vt:lpstr>Pixel</vt:lpstr>
      <vt:lpstr>Microsoft Equation</vt:lpstr>
      <vt:lpstr>Equation</vt:lpstr>
      <vt:lpstr>Slide 1</vt:lpstr>
      <vt:lpstr>Slide 2</vt:lpstr>
      <vt:lpstr>Slide 3</vt:lpstr>
      <vt:lpstr>Slide 4</vt:lpstr>
      <vt:lpstr>Slide 5</vt:lpstr>
      <vt:lpstr>Slide 6</vt:lpstr>
      <vt:lpstr>Pending operational development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2326</cp:revision>
  <dcterms:created xsi:type="dcterms:W3CDTF">2012-10-20T06:27:17Z</dcterms:created>
  <dcterms:modified xsi:type="dcterms:W3CDTF">2012-10-20T06:36:56Z</dcterms:modified>
</cp:coreProperties>
</file>