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presProps.xml" ContentType="application/vnd.openxmlformats-officedocument.presentationml.presProps+xml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8"/>
  </p:notesMasterIdLst>
  <p:sldIdLst>
    <p:sldId id="995" r:id="rId2"/>
    <p:sldId id="1000" r:id="rId3"/>
    <p:sldId id="999" r:id="rId4"/>
    <p:sldId id="998" r:id="rId5"/>
    <p:sldId id="972" r:id="rId6"/>
    <p:sldId id="992" r:id="rId7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370" autoAdjust="0"/>
    <p:restoredTop sz="94706" autoAdjust="0"/>
  </p:normalViewPr>
  <p:slideViewPr>
    <p:cSldViewPr>
      <p:cViewPr>
        <p:scale>
          <a:sx n="100" d="100"/>
          <a:sy n="100" d="100"/>
        </p:scale>
        <p:origin x="-137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136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9/27/12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8" name="Subtitle 3"/>
          <p:cNvSpPr txBox="1">
            <a:spLocks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Thursday Morning 27-Sep</a:t>
            </a: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Bernhard Holzer, </a:t>
            </a:r>
            <a:r>
              <a:rPr lang="en-GB" sz="1900" kern="0" noProof="0" dirty="0" err="1" smtClean="0">
                <a:solidFill>
                  <a:schemeClr val="tx2"/>
                </a:solidFill>
                <a:latin typeface="+mn-lt"/>
              </a:rPr>
              <a:t>Joerg</a:t>
            </a:r>
            <a:r>
              <a:rPr lang="en-GB" sz="1900" kern="0" noProof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sz="1900" kern="0" noProof="0" dirty="0" err="1" smtClean="0">
                <a:solidFill>
                  <a:schemeClr val="tx2"/>
                </a:solidFill>
                <a:latin typeface="+mn-lt"/>
              </a:rPr>
              <a:t>Wenninger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447800"/>
            <a:ext cx="8222089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7:00h   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restart, plan: test fill 78 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x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 78 for physics</a:t>
            </a: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10:00h  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first bunches (6 + 36 ) in ... but ... </a:t>
            </a:r>
          </a:p>
          <a:p>
            <a:r>
              <a:rPr lang="en-GB" sz="2000" b="1" i="1" kern="0" dirty="0" smtClean="0">
                <a:latin typeface="Times New Roman"/>
                <a:cs typeface="Times New Roman"/>
              </a:rPr>
              <a:t>	vacuum problems in MKI8_D</a:t>
            </a: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latin typeface="Times New Roman"/>
                <a:cs typeface="Times New Roman"/>
              </a:rPr>
              <a:t>as after 36 bunch injection the threshold is 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overpassed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 a second injection is </a:t>
            </a:r>
          </a:p>
          <a:p>
            <a:r>
              <a:rPr lang="en-GB" sz="2000" b="1" i="1" kern="0" dirty="0" smtClean="0">
                <a:latin typeface="Times New Roman"/>
                <a:cs typeface="Times New Roman"/>
              </a:rPr>
              <a:t>vetoed by the SIS</a:t>
            </a: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r>
              <a:rPr lang="en-US" sz="2000" dirty="0" smtClean="0">
                <a:latin typeface="Times New Roman"/>
                <a:cs typeface="Times New Roman"/>
              </a:rPr>
              <a:t> </a:t>
            </a:r>
            <a:endParaRPr lang="en-US" sz="2000" dirty="0">
              <a:latin typeface="Times New Roman"/>
              <a:cs typeface="Times New Roman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rcRect t="10505" b="39595"/>
          <a:stretch>
            <a:fillRect/>
          </a:stretch>
        </p:blipFill>
        <p:spPr>
          <a:xfrm>
            <a:off x="5638800" y="1981200"/>
            <a:ext cx="2444410" cy="8403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124200"/>
            <a:ext cx="3622680" cy="255606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819400" y="3962400"/>
            <a:ext cx="20368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/>
                <a:cs typeface="Times New Roman"/>
              </a:rPr>
              <a:t>threshold for SIS 2E-9</a:t>
            </a:r>
            <a:endParaRPr lang="en-US" sz="1600" dirty="0">
              <a:latin typeface="Times New Roman"/>
              <a:cs typeface="Times New Roman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876800" y="4419600"/>
            <a:ext cx="2743200" cy="1588"/>
          </a:xfrm>
          <a:prstGeom prst="line">
            <a:avLst/>
          </a:prstGeom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968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10" name="Subtitle 3"/>
          <p:cNvSpPr txBox="1">
            <a:spLocks/>
          </p:cNvSpPr>
          <p:nvPr/>
        </p:nvSpPr>
        <p:spPr bwMode="auto">
          <a:xfrm>
            <a:off x="533400" y="152400"/>
            <a:ext cx="81534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Wed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Morning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" y="1295400"/>
            <a:ext cx="7966009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different test to understand / overcome the problem: (M. Barnes)</a:t>
            </a: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*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solenoid currents: 0 ... 3 ... 10 A   -&gt; no influence</a:t>
            </a:r>
          </a:p>
          <a:p>
            <a:r>
              <a:rPr lang="en-GB" sz="2000" b="1" i="1" kern="0" dirty="0" smtClean="0">
                <a:latin typeface="Times New Roman"/>
                <a:cs typeface="Times New Roman"/>
              </a:rPr>
              <a:t>	* dump of beam 1  -&gt; no influence</a:t>
            </a:r>
          </a:p>
          <a:p>
            <a:r>
              <a:rPr lang="en-GB" sz="2000" b="1" i="1" kern="0" dirty="0" smtClean="0">
                <a:latin typeface="Times New Roman"/>
                <a:cs typeface="Times New Roman"/>
              </a:rPr>
              <a:t>	* patience .... pressure reduces exponentially </a:t>
            </a: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endParaRPr lang="en-GB" sz="2000" b="1" i="1" kern="0" dirty="0" smtClean="0"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latin typeface="Times New Roman"/>
                <a:cs typeface="Times New Roman"/>
              </a:rPr>
              <a:t>	hypothesis: </a:t>
            </a:r>
            <a:r>
              <a:rPr lang="en-GB" sz="2000" b="1" i="1" kern="0" dirty="0" err="1" smtClean="0">
                <a:latin typeface="Times New Roman"/>
                <a:cs typeface="Times New Roman"/>
              </a:rPr>
              <a:t>e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-clouds in beam 2 ceramic chamber inside MKI8_D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743200"/>
            <a:ext cx="3848100" cy="2715116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968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2268017"/>
            <a:ext cx="5257800" cy="25325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3400" y="1143000"/>
            <a:ext cx="7576730" cy="49859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12:48h 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preparing 78 bunch fill 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two 36 injections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afap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before vacuum reaches interlock level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conditioning clearly visible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13:00h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ramp, squeeze, adjust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13:45h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stable beams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ubtitle 3"/>
          <p:cNvSpPr txBox="1">
            <a:spLocks/>
          </p:cNvSpPr>
          <p:nvPr/>
        </p:nvSpPr>
        <p:spPr bwMode="auto">
          <a:xfrm>
            <a:off x="533400" y="152400"/>
            <a:ext cx="81534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Wed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Morning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3352800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45178" y="3352800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78578" y="2590800"/>
            <a:ext cx="441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72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rcRect b="53858"/>
          <a:stretch>
            <a:fillRect/>
          </a:stretch>
        </p:blipFill>
        <p:spPr>
          <a:xfrm>
            <a:off x="5274068" y="5251129"/>
            <a:ext cx="3641332" cy="122587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29/06/2012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1447800"/>
            <a:ext cx="5755969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15:30h  beam mode adjust: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some end-of-fill studies  </a:t>
            </a:r>
          </a:p>
          <a:p>
            <a:pPr lvl="0"/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* local bumps for BSRT 2 alignment</a:t>
            </a:r>
          </a:p>
          <a:p>
            <a:pPr lvl="0"/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*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octupole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tuning for lifetime</a:t>
            </a:r>
          </a:p>
          <a:p>
            <a:pPr lvl="0"/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*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β-tron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loss maps in beam 1 &amp; 2</a:t>
            </a:r>
            <a:r>
              <a:rPr lang="en-US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</a:p>
          <a:p>
            <a:pPr lvl="0"/>
            <a:endParaRPr lang="en-US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18:00h  beam dump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precycle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for new fill 456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x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456 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... after some conditioning of MKI8_D 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steering of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transferline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beam 1</a:t>
            </a:r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0"/>
            <a:r>
              <a:rPr lang="en-US" sz="2000" b="1" i="1" dirty="0" smtClean="0">
                <a:latin typeface="Times New Roman"/>
                <a:cs typeface="Times New Roman"/>
              </a:rPr>
              <a:t> </a:t>
            </a:r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8" name="Subtitle 3"/>
          <p:cNvSpPr txBox="1">
            <a:spLocks/>
          </p:cNvSpPr>
          <p:nvPr/>
        </p:nvSpPr>
        <p:spPr bwMode="auto">
          <a:xfrm>
            <a:off x="533400" y="152400"/>
            <a:ext cx="81534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Wed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Late</a:t>
            </a:r>
            <a:endParaRPr kumimoji="0" lang="en-GB" sz="19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505200"/>
            <a:ext cx="2692400" cy="190786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9688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762000"/>
            <a:ext cx="86106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21:30h  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injection &amp; MKI8 conditioning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	2*36 bunches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8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	1*72 bunches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... scrubbing with </a:t>
            </a:r>
            <a:r>
              <a:rPr lang="en-GB" sz="2000" b="1" i="1" kern="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*144 bunches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</a:t>
            </a:r>
            <a:endParaRPr lang="en-GB" sz="2000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	</a:t>
            </a: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0" name="Subtitle 3"/>
          <p:cNvSpPr txBox="1">
            <a:spLocks/>
          </p:cNvSpPr>
          <p:nvPr/>
        </p:nvSpPr>
        <p:spPr bwMode="auto">
          <a:xfrm>
            <a:off x="685800" y="152400"/>
            <a:ext cx="8153400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Wed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Late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400" b="1" i="1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rcRect t="51328" b="8279"/>
          <a:stretch>
            <a:fillRect/>
          </a:stretch>
        </p:blipFill>
        <p:spPr>
          <a:xfrm>
            <a:off x="4953000" y="1524000"/>
            <a:ext cx="3693946" cy="12671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rcRect t="49673" b="6623"/>
          <a:stretch>
            <a:fillRect/>
          </a:stretch>
        </p:blipFill>
        <p:spPr>
          <a:xfrm>
            <a:off x="4953001" y="3200400"/>
            <a:ext cx="3695502" cy="1371600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>
            <a:off x="4800600" y="3643312"/>
            <a:ext cx="4038600" cy="1588"/>
          </a:xfrm>
          <a:prstGeom prst="line">
            <a:avLst/>
          </a:prstGeom>
          <a:ln w="25400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19600" y="20574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2E-10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4406900" y="15494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4E-10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343400" y="38608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1E-9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4330700" y="34798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2E-9</a:t>
            </a:r>
            <a:endParaRPr lang="en-US" sz="12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rcRect t="44291" b="33219"/>
          <a:stretch>
            <a:fillRect/>
          </a:stretch>
        </p:blipFill>
        <p:spPr>
          <a:xfrm>
            <a:off x="4191000" y="5257800"/>
            <a:ext cx="4241800" cy="95974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0132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800" y="762000"/>
            <a:ext cx="8458200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00:08h   </a:t>
            </a:r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test for physics injection</a:t>
            </a: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dirty="0" smtClean="0"/>
              <a:t>injected 6 bunch, 144 bunch, 144 bunch, 72 bunch on beam 2 before the 	vacuum interlock on MKI8.</a:t>
            </a:r>
          </a:p>
          <a:p>
            <a:endParaRPr lang="en-US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continuous injection / conditioning of up to 5* 144 bunches</a:t>
            </a:r>
          </a:p>
          <a:p>
            <a:endParaRPr lang="en-US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05:41h   </a:t>
            </a:r>
            <a:r>
              <a:rPr lang="en-US" sz="2000" dirty="0" err="1" smtClean="0">
                <a:latin typeface="Times New Roman"/>
                <a:cs typeface="Times New Roman"/>
              </a:rPr>
              <a:t>cryo</a:t>
            </a:r>
            <a:r>
              <a:rPr lang="en-US" sz="2000" dirty="0" smtClean="0">
                <a:latin typeface="Times New Roman"/>
                <a:cs typeface="Times New Roman"/>
              </a:rPr>
              <a:t> temperature sensor </a:t>
            </a:r>
            <a:r>
              <a:rPr lang="en-US" sz="2000" dirty="0" err="1" smtClean="0">
                <a:latin typeface="Times New Roman"/>
                <a:cs typeface="Times New Roman"/>
              </a:rPr>
              <a:t>faul</a:t>
            </a:r>
            <a:r>
              <a:rPr lang="en-US" sz="2000" dirty="0" smtClean="0">
                <a:latin typeface="Times New Roman"/>
                <a:cs typeface="Times New Roman"/>
              </a:rPr>
              <a:t> on DFBXG_L8 (circuit RQSX3.L8). </a:t>
            </a:r>
          </a:p>
          <a:p>
            <a:r>
              <a:rPr lang="en-US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reset or access needed</a:t>
            </a:r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GB" sz="2000" b="1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endParaRPr lang="en-GB" sz="2000" i="1" kern="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		</a:t>
            </a:r>
            <a:r>
              <a:rPr lang="en-GB" sz="2000" b="1" i="1" kern="0" dirty="0" smtClean="0">
                <a:latin typeface="Times New Roman"/>
                <a:cs typeface="Times New Roman"/>
              </a:rPr>
              <a:t>		</a:t>
            </a:r>
            <a:endParaRPr lang="en-GB" sz="2400" b="1" i="1" kern="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GB" sz="2000" b="1" i="1" kern="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endParaRPr lang="en-US" sz="2000" dirty="0"/>
          </a:p>
        </p:txBody>
      </p:sp>
      <p:sp>
        <p:nvSpPr>
          <p:cNvPr id="10" name="Subtitle 3"/>
          <p:cNvSpPr txBox="1">
            <a:spLocks/>
          </p:cNvSpPr>
          <p:nvPr/>
        </p:nvSpPr>
        <p:spPr bwMode="auto">
          <a:xfrm>
            <a:off x="685800" y="152400"/>
            <a:ext cx="8153400" cy="99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3200" kern="0" noProof="0" smtClean="0">
                <a:solidFill>
                  <a:srgbClr val="FF0000"/>
                </a:solidFill>
                <a:latin typeface="+mn-lt"/>
              </a:rPr>
              <a:t>Wed</a:t>
            </a:r>
            <a:r>
              <a:rPr lang="en-GB" sz="3200" kern="0" noProof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Night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en-GB" sz="3200" kern="0" dirty="0" smtClean="0">
              <a:solidFill>
                <a:srgbClr val="FF0000"/>
              </a:solidFill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400" b="1" i="1" u="none" strike="noStrike" kern="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 </a:t>
            </a:r>
            <a:r>
              <a:rPr kumimoji="0" lang="en-GB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999" y="2667000"/>
            <a:ext cx="4395201" cy="252401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19800" y="3124200"/>
            <a:ext cx="1157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</a:rPr>
              <a:t>current b2</a:t>
            </a:r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000" y="3547646"/>
            <a:ext cx="1031926" cy="338554"/>
          </a:xfrm>
          <a:prstGeom prst="rect">
            <a:avLst/>
          </a:prstGeom>
          <a:solidFill>
            <a:srgbClr val="D9D9D9"/>
          </a:solidFill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960663"/>
                </a:solidFill>
              </a:rPr>
              <a:t>pressure</a:t>
            </a:r>
            <a:endParaRPr lang="en-US" sz="1600" i="1" dirty="0">
              <a:solidFill>
                <a:srgbClr val="960663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0132874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39627</TotalTime>
  <Words>419</Words>
  <Application>Microsoft Macintosh PowerPoint</Application>
  <PresentationFormat>On-screen Show (4:3)</PresentationFormat>
  <Paragraphs>134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LHCpresentations</vt:lpstr>
      <vt:lpstr>Slide 1</vt:lpstr>
      <vt:lpstr>Slide 2</vt:lpstr>
      <vt:lpstr>Slide 3</vt:lpstr>
      <vt:lpstr>Slide 4</vt:lpstr>
      <vt:lpstr>Slide 5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2259</cp:revision>
  <dcterms:created xsi:type="dcterms:W3CDTF">2012-09-27T07:05:56Z</dcterms:created>
  <dcterms:modified xsi:type="dcterms:W3CDTF">2012-09-27T07:06:29Z</dcterms:modified>
</cp:coreProperties>
</file>