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223" r:id="rId2"/>
    <p:sldId id="1229" r:id="rId3"/>
    <p:sldId id="1230" r:id="rId4"/>
    <p:sldId id="1231" r:id="rId5"/>
    <p:sldId id="1226" r:id="rId6"/>
    <p:sldId id="1227" r:id="rId7"/>
    <p:sldId id="1228" r:id="rId8"/>
    <p:sldId id="1232" r:id="rId9"/>
    <p:sldId id="1233" r:id="rId10"/>
    <p:sldId id="1234" r:id="rId11"/>
    <p:sldId id="1225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254" y="-33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9/26/2012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9/26/2012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4752660"/>
          </a:xfrm>
        </p:spPr>
        <p:txBody>
          <a:bodyPr/>
          <a:lstStyle/>
          <a:p>
            <a:r>
              <a:rPr lang="en-US" dirty="0" smtClean="0"/>
              <a:t>Loss maps in the night:</a:t>
            </a:r>
          </a:p>
          <a:p>
            <a:pPr lvl="1"/>
            <a:r>
              <a:rPr lang="en-US" dirty="0" err="1" smtClean="0"/>
              <a:t>Asynch</a:t>
            </a:r>
            <a:r>
              <a:rPr lang="en-US" dirty="0" smtClean="0"/>
              <a:t> dump test not OK for B1 – not enough beam in abort gap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to be repeated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r>
              <a:rPr lang="en-US" dirty="0" smtClean="0"/>
              <a:t>07:00-10:30 Cycle for loss maps with 3 bunches / beam. </a:t>
            </a:r>
          </a:p>
          <a:p>
            <a:pPr lvl="1"/>
            <a:r>
              <a:rPr lang="en-US" dirty="0" smtClean="0"/>
              <a:t>Found collisions in IR8 by re-using settings from last weekend.</a:t>
            </a:r>
          </a:p>
          <a:p>
            <a:pPr lvl="1"/>
            <a:r>
              <a:rPr lang="en-US" dirty="0" smtClean="0"/>
              <a:t>Note that IR8 BRAN gives ~ no signal…</a:t>
            </a:r>
          </a:p>
          <a:p>
            <a:r>
              <a:rPr lang="en-US" dirty="0" smtClean="0"/>
              <a:t>10:45-12:15 Loss maps with RPs.</a:t>
            </a:r>
          </a:p>
          <a:p>
            <a:pPr lvl="1"/>
            <a:r>
              <a:rPr lang="en-US" dirty="0" smtClean="0"/>
              <a:t>Decided to also move in RPs for off-momentum loss maps.</a:t>
            </a:r>
          </a:p>
          <a:p>
            <a:pPr lvl="1"/>
            <a:r>
              <a:rPr lang="en-US" dirty="0" smtClean="0"/>
              <a:t>ALFA &amp; TOTEM override key put  in place, P. </a:t>
            </a:r>
            <a:r>
              <a:rPr lang="en-US" dirty="0" err="1" smtClean="0"/>
              <a:t>Fassnacht</a:t>
            </a:r>
            <a:r>
              <a:rPr lang="en-US" dirty="0" smtClean="0"/>
              <a:t> in the CCC, TOTEM by CCC crew (after phone with M. </a:t>
            </a:r>
            <a:r>
              <a:rPr lang="en-US" dirty="0" err="1" smtClean="0"/>
              <a:t>Deile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Performed H </a:t>
            </a:r>
            <a:r>
              <a:rPr lang="en-US" dirty="0" err="1" smtClean="0"/>
              <a:t>betatron</a:t>
            </a:r>
            <a:r>
              <a:rPr lang="en-US" dirty="0" smtClean="0"/>
              <a:t> loss maps and off-momentum +500 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23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3910" y="3933070"/>
            <a:ext cx="4916070" cy="2708901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1400" y="1196690"/>
            <a:ext cx="5040700" cy="27456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BPs – transients at TCPs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720100"/>
          </a:xfrm>
        </p:spPr>
        <p:txBody>
          <a:bodyPr/>
          <a:lstStyle/>
          <a:p>
            <a:r>
              <a:rPr lang="en-US" dirty="0" smtClean="0"/>
              <a:t>B1H a bit large… during ramp down of </a:t>
            </a:r>
            <a:r>
              <a:rPr lang="en-US" dirty="0" err="1" smtClean="0"/>
              <a:t>LHCb</a:t>
            </a:r>
            <a:r>
              <a:rPr lang="en-US" smtClean="0"/>
              <a:t> H Xing.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88030" y="213282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7203" y="576527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 bwMode="auto">
          <a:xfrm>
            <a:off x="1979640" y="1988800"/>
            <a:ext cx="1368190" cy="93613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US" dirty="0" smtClean="0"/>
              <a:t>Following the MKI8 flashover, request by MKI experts not to push the train length before it is needed.</a:t>
            </a:r>
          </a:p>
          <a:p>
            <a:pPr lvl="1"/>
            <a:r>
              <a:rPr lang="en-US" dirty="0" smtClean="0"/>
              <a:t>Profit from some conditioning with beam in the meantime.</a:t>
            </a:r>
          </a:p>
          <a:p>
            <a:r>
              <a:rPr lang="en-US" dirty="0" smtClean="0"/>
              <a:t>78b </a:t>
            </a:r>
            <a:r>
              <a:rPr lang="en-US" dirty="0" smtClean="0"/>
              <a:t>fill – check out cycle with 50 ns.</a:t>
            </a:r>
          </a:p>
          <a:p>
            <a:r>
              <a:rPr lang="en-US" dirty="0" smtClean="0"/>
              <a:t>Prepare injection up to 108 bunches (</a:t>
            </a:r>
            <a:r>
              <a:rPr lang="en-US" dirty="0" smtClean="0">
                <a:sym typeface="Wingdings" pitchFamily="2" charset="2"/>
              </a:rPr>
              <a:t> 852b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dirty="0"/>
              <a:t>Check of orbit FB response matrix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480b fill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ADT bandwidth increase </a:t>
            </a:r>
            <a:r>
              <a:rPr lang="en-US" dirty="0" smtClean="0">
                <a:sym typeface="Wingdings" pitchFamily="2" charset="2"/>
              </a:rPr>
              <a:t> tomorrow?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Abort </a:t>
            </a:r>
            <a:r>
              <a:rPr lang="en-US" smtClean="0">
                <a:sym typeface="Wingdings" pitchFamily="2" charset="2"/>
              </a:rPr>
              <a:t>gap monitor calibration?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94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 – funny features (reproducible 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pic>
        <p:nvPicPr>
          <p:cNvPr id="22530" name="Picture 2" descr="http://elogbook.cern.ch/eLogbook/attach_reader?attach_id=12921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590" y="1556740"/>
            <a:ext cx="5976830" cy="4912994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 bwMode="auto">
          <a:xfrm>
            <a:off x="6732300" y="5157240"/>
            <a:ext cx="144020" cy="64809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205304" y="5157240"/>
            <a:ext cx="144020" cy="64809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102594" y="5204406"/>
            <a:ext cx="144020" cy="648090"/>
          </a:xfrm>
          <a:prstGeom prst="ellipse">
            <a:avLst/>
          </a:prstGeom>
          <a:noFill/>
          <a:ln w="127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692620"/>
            <a:ext cx="8229600" cy="1584220"/>
          </a:xfrm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Loss spikes in cold regions (B1 only).</a:t>
            </a:r>
          </a:p>
          <a:p>
            <a:pPr lvl="1"/>
            <a:r>
              <a:rPr lang="en-US" dirty="0" smtClean="0"/>
              <a:t>Not simple noise – appear only during the loss maps. Also present in the loss maps of the previous nights.</a:t>
            </a:r>
          </a:p>
          <a:p>
            <a:pPr lvl="1"/>
            <a:r>
              <a:rPr lang="en-US" dirty="0" smtClean="0"/>
              <a:t>Very low (&lt; 1E-4), but should not be there…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430" y="3140960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B1H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 B1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1871975"/>
          </a:xfrm>
        </p:spPr>
        <p:txBody>
          <a:bodyPr/>
          <a:lstStyle/>
          <a:p>
            <a:r>
              <a:rPr lang="en-US" dirty="0" smtClean="0"/>
              <a:t>Analysis by Belen </a:t>
            </a:r>
            <a:r>
              <a:rPr lang="en-US" dirty="0" err="1" smtClean="0"/>
              <a:t>Salvachua</a:t>
            </a:r>
            <a:r>
              <a:rPr lang="en-US" dirty="0" smtClean="0"/>
              <a:t> </a:t>
            </a:r>
            <a:r>
              <a:rPr lang="en-US" dirty="0" err="1" smtClean="0"/>
              <a:t>Ferrando</a:t>
            </a:r>
            <a:r>
              <a:rPr lang="en-US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40" y="1484730"/>
            <a:ext cx="7939775" cy="470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map summary </a:t>
            </a:r>
            <a:r>
              <a:rPr lang="en-US" smtClean="0"/>
              <a:t>(Belen/Jan)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792110"/>
          </a:xfrm>
        </p:spPr>
        <p:txBody>
          <a:bodyPr/>
          <a:lstStyle/>
          <a:p>
            <a:r>
              <a:rPr lang="en-US" dirty="0" err="1" smtClean="0"/>
              <a:t>Asynch</a:t>
            </a:r>
            <a:r>
              <a:rPr lang="en-US" dirty="0" smtClean="0"/>
              <a:t> dump test B2 ok, B1 pending.</a:t>
            </a:r>
          </a:p>
          <a:p>
            <a:r>
              <a:rPr lang="en-US" dirty="0" smtClean="0"/>
              <a:t>Loss maps OK: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450" y="1860080"/>
            <a:ext cx="785812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305922" y="1124680"/>
            <a:ext cx="24426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We may actually have been optimized !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 bwMode="auto">
          <a:xfrm flipH="1">
            <a:off x="7308380" y="1709455"/>
            <a:ext cx="218871" cy="135949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Strange orbit corrector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US" dirty="0" smtClean="0"/>
              <a:t>Problem of RT trims on common RBBX correctors partly understood.</a:t>
            </a:r>
          </a:p>
          <a:p>
            <a:pPr lvl="1"/>
            <a:r>
              <a:rPr lang="en-US" dirty="0" smtClean="0"/>
              <a:t>The RT trims are indeed not applied for those CODs (blocked at FGC level), but they are visible (as if they were applied).</a:t>
            </a:r>
          </a:p>
          <a:p>
            <a:pPr lvl="1"/>
            <a:r>
              <a:rPr lang="en-US" dirty="0" smtClean="0"/>
              <a:t>The orbit FB should normally never used them, unless they are explicitly activated.</a:t>
            </a:r>
          </a:p>
          <a:p>
            <a:pPr lvl="1"/>
            <a:r>
              <a:rPr lang="en-US" dirty="0" smtClean="0"/>
              <a:t>Searching the logging it became clear that those trims were applied over one minute in the prepare ramp phase – then stayed constant. It also affects the other fills after TS3.</a:t>
            </a:r>
          </a:p>
          <a:p>
            <a:pPr lvl="2"/>
            <a:r>
              <a:rPr lang="en-US" dirty="0" smtClean="0"/>
              <a:t>This is the moment when we send a last update of the response matrix - where those CODs should be de-selected.</a:t>
            </a:r>
          </a:p>
          <a:p>
            <a:pPr lvl="2"/>
            <a:r>
              <a:rPr lang="en-US" dirty="0" smtClean="0"/>
              <a:t>Why do they seem to be selected when matrix is sent, as should be de-selected? No change in sequence, but the OFSU code was touched…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BQM B1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90" y="692620"/>
            <a:ext cx="8748580" cy="2952410"/>
          </a:xfrm>
        </p:spPr>
        <p:txBody>
          <a:bodyPr/>
          <a:lstStyle/>
          <a:p>
            <a:r>
              <a:rPr lang="en-US" dirty="0" smtClean="0"/>
              <a:t>The BQM problem during Q20 injection setup was traced to broken hardware – signal is perturbed by reflections.</a:t>
            </a:r>
          </a:p>
          <a:p>
            <a:pPr lvl="1"/>
            <a:r>
              <a:rPr lang="en-US" dirty="0" smtClean="0"/>
              <a:t>Perturbs bunch identification and bunch length measurement (</a:t>
            </a:r>
            <a:r>
              <a:rPr lang="en-US" dirty="0" err="1" smtClean="0"/>
              <a:t>tbc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Giulia adapted settings to cope with the poorer signal, but it is not sure how the bunch length measurement is affected.</a:t>
            </a:r>
          </a:p>
          <a:p>
            <a:pPr lvl="1"/>
            <a:r>
              <a:rPr lang="en-US" dirty="0" smtClean="0"/>
              <a:t>Needed for longitudinal blow-up!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921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00" y="3284980"/>
            <a:ext cx="5616780" cy="307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14:00-17:00 Access for BQM, BSRT, </a:t>
            </a:r>
            <a:r>
              <a:rPr lang="en-US" dirty="0" err="1" smtClean="0"/>
              <a:t>Headtail</a:t>
            </a:r>
            <a:r>
              <a:rPr lang="en-US" dirty="0" smtClean="0"/>
              <a:t>, ALICE, ATLAS.</a:t>
            </a:r>
          </a:p>
          <a:p>
            <a:pPr lvl="1"/>
            <a:r>
              <a:rPr lang="en-US" dirty="0" smtClean="0"/>
              <a:t>No obvious HW problem visible for BQM. Exchange of a 2-way combiner.</a:t>
            </a:r>
          </a:p>
          <a:p>
            <a:r>
              <a:rPr lang="en-US" dirty="0" smtClean="0"/>
              <a:t>17:00 SIG transformer manipulation.</a:t>
            </a:r>
          </a:p>
          <a:p>
            <a:pPr lvl="1"/>
            <a:r>
              <a:rPr lang="en-US" dirty="0" smtClean="0"/>
              <a:t>Compensator filters Pts 2,4 and 6 off.</a:t>
            </a:r>
          </a:p>
          <a:p>
            <a:pPr lvl="1"/>
            <a:r>
              <a:rPr lang="en-US" dirty="0" smtClean="0"/>
              <a:t>ATLAS </a:t>
            </a:r>
            <a:r>
              <a:rPr lang="en-US" dirty="0" err="1" smtClean="0"/>
              <a:t>toroid</a:t>
            </a:r>
            <a:r>
              <a:rPr lang="en-US" dirty="0" smtClean="0"/>
              <a:t> trip.</a:t>
            </a:r>
          </a:p>
          <a:p>
            <a:r>
              <a:rPr lang="en-US" dirty="0" smtClean="0"/>
              <a:t>17:30-18:30 Start switching on filters.</a:t>
            </a:r>
          </a:p>
          <a:p>
            <a:pPr lvl="1"/>
            <a:r>
              <a:rPr lang="en-US" dirty="0" smtClean="0"/>
              <a:t>Trip of compressor for </a:t>
            </a:r>
            <a:r>
              <a:rPr lang="en-US" dirty="0" err="1" smtClean="0"/>
              <a:t>cryo</a:t>
            </a:r>
            <a:r>
              <a:rPr lang="en-US" dirty="0" smtClean="0"/>
              <a:t> Pt2 </a:t>
            </a:r>
            <a:r>
              <a:rPr lang="en-US" dirty="0" smtClean="0">
                <a:sym typeface="Wingdings" pitchFamily="2" charset="2"/>
              </a:rPr>
              <a:t> 6-10 hours recovery.</a:t>
            </a:r>
            <a:endParaRPr lang="en-US" dirty="0" smtClean="0"/>
          </a:p>
          <a:p>
            <a:pPr lvl="1"/>
            <a:r>
              <a:rPr lang="en-US" dirty="0" smtClean="0"/>
              <a:t>Trip of ALICE solenoid, spectrometer, </a:t>
            </a:r>
            <a:r>
              <a:rPr lang="en-US" dirty="0" err="1" smtClean="0"/>
              <a:t>undulators</a:t>
            </a:r>
            <a:r>
              <a:rPr lang="en-US" dirty="0" smtClean="0"/>
              <a:t> and a few other circuits.</a:t>
            </a:r>
          </a:p>
          <a:p>
            <a:pPr lvl="1"/>
            <a:r>
              <a:rPr lang="en-US" dirty="0" smtClean="0"/>
              <a:t>When switching back on </a:t>
            </a:r>
            <a:r>
              <a:rPr lang="en-US" dirty="0" err="1" smtClean="0"/>
              <a:t>fllters</a:t>
            </a:r>
            <a:r>
              <a:rPr lang="en-US" dirty="0" smtClean="0"/>
              <a:t> in 6, compensator filter at Pt2 went off again, could be recovered without more problems.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670"/>
            <a:ext cx="8229600" cy="5111750"/>
          </a:xfrm>
        </p:spPr>
        <p:txBody>
          <a:bodyPr/>
          <a:lstStyle/>
          <a:p>
            <a:r>
              <a:rPr lang="en-US" dirty="0" smtClean="0"/>
              <a:t>02:00 </a:t>
            </a:r>
            <a:r>
              <a:rPr lang="en-US" dirty="0" err="1" smtClean="0"/>
              <a:t>Cryo</a:t>
            </a:r>
            <a:r>
              <a:rPr lang="en-US" dirty="0" smtClean="0"/>
              <a:t> back – RF problem on M1B1, filament interlock on L1B1.</a:t>
            </a:r>
          </a:p>
          <a:p>
            <a:r>
              <a:rPr lang="en-US" dirty="0" smtClean="0"/>
              <a:t>04:00 Filling for loss map with RPs.</a:t>
            </a:r>
          </a:p>
          <a:p>
            <a:pPr lvl="1"/>
            <a:r>
              <a:rPr lang="en-US" dirty="0" smtClean="0"/>
              <a:t>Again IR8 BRAN signal a factor ~10 lower than for ALICE. But </a:t>
            </a:r>
            <a:r>
              <a:rPr lang="en-US" dirty="0" err="1" smtClean="0"/>
              <a:t>LHCb</a:t>
            </a:r>
            <a:r>
              <a:rPr lang="en-US" dirty="0" smtClean="0"/>
              <a:t> luminosity as expected.</a:t>
            </a:r>
          </a:p>
          <a:p>
            <a:pPr lvl="1"/>
            <a:r>
              <a:rPr lang="en-US" dirty="0" err="1" smtClean="0"/>
              <a:t>Betatron</a:t>
            </a:r>
            <a:r>
              <a:rPr lang="en-US" dirty="0" smtClean="0"/>
              <a:t> V and </a:t>
            </a:r>
            <a:r>
              <a:rPr lang="en-US" dirty="0" err="1" smtClean="0"/>
              <a:t>asynch</a:t>
            </a:r>
            <a:r>
              <a:rPr lang="en-US" dirty="0" smtClean="0"/>
              <a:t> dump test.</a:t>
            </a:r>
          </a:p>
          <a:p>
            <a:r>
              <a:rPr lang="en-US" dirty="0" smtClean="0"/>
              <a:t>06:00 Ramp 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08:00 Injection for 78b fill.</a:t>
            </a:r>
          </a:p>
          <a:p>
            <a:pPr lvl="1"/>
            <a:r>
              <a:rPr lang="en-US" dirty="0" smtClean="0"/>
              <a:t>BQM B1 fixed 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BP1 – transients at TCPs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229600" cy="720100"/>
          </a:xfrm>
        </p:spPr>
        <p:txBody>
          <a:bodyPr/>
          <a:lstStyle/>
          <a:p>
            <a:r>
              <a:rPr lang="en-US" dirty="0" smtClean="0"/>
              <a:t>&lt; 30 um - OK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9/26/2012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420" y="1628750"/>
            <a:ext cx="4968690" cy="273608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3910" y="3933070"/>
            <a:ext cx="4896680" cy="247359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88030" y="2636890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07203" y="576527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48042</TotalTime>
  <Words>717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Tuesday</vt:lpstr>
      <vt:lpstr>Loss map – funny features (reproducible !)</vt:lpstr>
      <vt:lpstr>Loss map B1 V</vt:lpstr>
      <vt:lpstr>Loss map summary (Belen/Jan)</vt:lpstr>
      <vt:lpstr>Strange orbit corrector settings</vt:lpstr>
      <vt:lpstr>BQM B1 problem</vt:lpstr>
      <vt:lpstr>Tuesday afternoon</vt:lpstr>
      <vt:lpstr>Night</vt:lpstr>
      <vt:lpstr>Collision BP1 – transients at TCPs</vt:lpstr>
      <vt:lpstr>Collision BPs – transients at TCPs</vt:lpstr>
      <vt:lpstr>Plan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Jorg Wenninger</cp:lastModifiedBy>
  <cp:revision>4176</cp:revision>
  <dcterms:created xsi:type="dcterms:W3CDTF">2010-07-26T05:43:59Z</dcterms:created>
  <dcterms:modified xsi:type="dcterms:W3CDTF">2012-09-26T06:20:56Z</dcterms:modified>
</cp:coreProperties>
</file>