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0"/>
  </p:notesMasterIdLst>
  <p:sldIdLst>
    <p:sldId id="995" r:id="rId2"/>
    <p:sldId id="998" r:id="rId3"/>
    <p:sldId id="972" r:id="rId4"/>
    <p:sldId id="992" r:id="rId5"/>
    <p:sldId id="994" r:id="rId6"/>
    <p:sldId id="993" r:id="rId7"/>
    <p:sldId id="996" r:id="rId8"/>
    <p:sldId id="965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92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9/7/12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7-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Sep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38327"/>
          <a:stretch>
            <a:fillRect/>
          </a:stretch>
        </p:blipFill>
        <p:spPr>
          <a:xfrm>
            <a:off x="834836" y="1731926"/>
            <a:ext cx="7623364" cy="413547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447800"/>
            <a:ext cx="676788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8: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restart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: </a:t>
            </a:r>
            <a:r>
              <a:rPr lang="en-US" dirty="0" smtClean="0"/>
              <a:t>QPS problem in S56</a:t>
            </a:r>
            <a:r>
              <a:rPr lang="en-US" dirty="0" smtClean="0"/>
              <a:t> solved, </a:t>
            </a:r>
          </a:p>
          <a:p>
            <a:pPr lvl="0"/>
            <a:r>
              <a:rPr lang="en-US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precycle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 machine</a:t>
            </a: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... OFSU down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10: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injection: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“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la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Alice”</a:t>
            </a: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 preparing the </a:t>
            </a:r>
            <a:r>
              <a:rPr lang="en-US" sz="2000" b="1" i="1" dirty="0" smtClean="0">
                <a:latin typeface="Times New Roman"/>
                <a:cs typeface="Times New Roman"/>
              </a:rPr>
              <a:t>ramp</a:t>
            </a:r>
            <a:r>
              <a:rPr lang="en-US" sz="2000" b="1" i="1" dirty="0" smtClean="0">
                <a:latin typeface="Times New Roman"/>
                <a:cs typeface="Times New Roman"/>
              </a:rPr>
              <a:t>,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dirty="0" smtClean="0"/>
              <a:t>OFSU crashed and restarted when preparing the ramp</a:t>
            </a:r>
            <a:endParaRPr lang="en-US" b="1" i="1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10:23h </a:t>
            </a:r>
            <a:r>
              <a:rPr lang="en-US" sz="2000" b="1" i="1" dirty="0" smtClean="0">
                <a:latin typeface="Times New Roman"/>
                <a:cs typeface="Times New Roman"/>
              </a:rPr>
              <a:t>ramp, squeeze</a:t>
            </a:r>
            <a:r>
              <a:rPr lang="en-US" sz="2000" b="1" i="1" dirty="0" smtClean="0">
                <a:latin typeface="Times New Roman"/>
                <a:cs typeface="Times New Roman"/>
              </a:rPr>
              <a:t>  .</a:t>
            </a:r>
            <a:r>
              <a:rPr lang="en-US" sz="2000" b="1" i="1" dirty="0" smtClean="0">
                <a:latin typeface="Times New Roman"/>
                <a:cs typeface="Times New Roman"/>
              </a:rPr>
              <a:t>.. no problems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 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10148" b="29598"/>
          <a:stretch>
            <a:fillRect/>
          </a:stretch>
        </p:blipFill>
        <p:spPr>
          <a:xfrm>
            <a:off x="6076359" y="1905000"/>
            <a:ext cx="2991441" cy="1663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r="18680"/>
          <a:stretch>
            <a:fillRect/>
          </a:stretch>
        </p:blipFill>
        <p:spPr>
          <a:xfrm>
            <a:off x="5830022" y="4191000"/>
            <a:ext cx="3237778" cy="2387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11:12h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adjust &amp; stable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7 E33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single bunch intensities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b="35315"/>
          <a:stretch>
            <a:fillRect/>
          </a:stretch>
        </p:blipFill>
        <p:spPr>
          <a:xfrm>
            <a:off x="4419600" y="533400"/>
            <a:ext cx="4495800" cy="2556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r="17455" b="51969"/>
          <a:stretch>
            <a:fillRect/>
          </a:stretch>
        </p:blipFill>
        <p:spPr>
          <a:xfrm>
            <a:off x="3276600" y="2667000"/>
            <a:ext cx="2835654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r="11581"/>
          <a:stretch>
            <a:fillRect/>
          </a:stretch>
        </p:blipFill>
        <p:spPr>
          <a:xfrm>
            <a:off x="5257800" y="3886200"/>
            <a:ext cx="368187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14865" y="4038600"/>
            <a:ext cx="59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10%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14865" y="4724400"/>
            <a:ext cx="59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10%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731520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12:08h  </a:t>
            </a:r>
            <a:r>
              <a:rPr lang="en-US" sz="2000" dirty="0" smtClean="0"/>
              <a:t>orbit </a:t>
            </a:r>
            <a:r>
              <a:rPr lang="en-US" sz="2000" dirty="0" smtClean="0"/>
              <a:t>drift</a:t>
            </a:r>
            <a:r>
              <a:rPr lang="en-US" sz="2000" dirty="0" smtClean="0"/>
              <a:t> observed together </a:t>
            </a:r>
            <a:r>
              <a:rPr lang="en-US" sz="2000" dirty="0" smtClean="0"/>
              <a:t>with a lifetime drop of B2</a:t>
            </a:r>
            <a:r>
              <a:rPr lang="en-US" sz="2000" dirty="0" smtClean="0"/>
              <a:t> </a:t>
            </a:r>
          </a:p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first investigations: sinusoidal 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osc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most 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corr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A5.L8</a:t>
            </a: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routinely: check of 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agp</a:t>
            </a:r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baby sitting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20:52h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programmed dump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22:15h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 	</a:t>
            </a:r>
            <a:r>
              <a:rPr lang="en-US" sz="1600" dirty="0" smtClean="0"/>
              <a:t>B1H = </a:t>
            </a:r>
            <a:r>
              <a:rPr lang="en-US" sz="1600" dirty="0" smtClean="0"/>
              <a:t>1.87    B1V </a:t>
            </a:r>
            <a:r>
              <a:rPr lang="en-US" sz="1600" dirty="0" smtClean="0"/>
              <a:t>= </a:t>
            </a:r>
            <a:r>
              <a:rPr lang="en-US" sz="1600" dirty="0" smtClean="0"/>
              <a:t>1.84</a:t>
            </a:r>
          </a:p>
          <a:p>
            <a:r>
              <a:rPr lang="en-US" sz="1600" dirty="0" smtClean="0"/>
              <a:t>			B2H </a:t>
            </a:r>
            <a:r>
              <a:rPr lang="en-US" sz="1600" dirty="0" smtClean="0"/>
              <a:t>= </a:t>
            </a:r>
            <a:r>
              <a:rPr lang="en-US" sz="1600" dirty="0" smtClean="0"/>
              <a:t>1.78    B2V </a:t>
            </a:r>
            <a:r>
              <a:rPr lang="en-US" sz="1600" dirty="0" smtClean="0"/>
              <a:t>= 1.97</a:t>
            </a:r>
            <a:endParaRPr lang="en-GB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</a:t>
            </a:r>
            <a:r>
              <a:rPr lang="en-GB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bunch intensities </a:t>
            </a:r>
            <a:endParaRPr lang="en-GB" sz="2000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 / Late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8346"/>
          <a:stretch>
            <a:fillRect/>
          </a:stretch>
        </p:blipFill>
        <p:spPr>
          <a:xfrm>
            <a:off x="6591300" y="1828800"/>
            <a:ext cx="2476500" cy="13650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79470" y="3505200"/>
          <a:ext cx="1576070" cy="431800"/>
        </p:xfrm>
        <a:graphic>
          <a:graphicData uri="http://schemas.openxmlformats.org/presentationml/2006/ole">
            <p:oleObj spid="_x0000_s9218" name="Equation" r:id="rId4" imgW="927100" imgH="254000" progId="Equation.3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429000"/>
            <a:ext cx="3168650" cy="12619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r="49575"/>
          <a:stretch>
            <a:fillRect/>
          </a:stretch>
        </p:blipFill>
        <p:spPr>
          <a:xfrm>
            <a:off x="5077950" y="4945779"/>
            <a:ext cx="3989850" cy="175982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029831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:45h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squeeze, adjust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23:30h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7.5 E33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00:52h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dirty="0" smtClean="0"/>
              <a:t>Trip </a:t>
            </a:r>
            <a:r>
              <a:rPr lang="en-US" dirty="0" smtClean="0"/>
              <a:t>of RF line 2B2</a:t>
            </a:r>
            <a:r>
              <a:rPr lang="en-US" dirty="0" smtClean="0"/>
              <a:t> </a:t>
            </a:r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Night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36763"/>
          <a:stretch>
            <a:fillRect/>
          </a:stretch>
        </p:blipFill>
        <p:spPr>
          <a:xfrm>
            <a:off x="4724400" y="1143001"/>
            <a:ext cx="4267200" cy="2373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b="39036"/>
          <a:stretch>
            <a:fillRect/>
          </a:stretch>
        </p:blipFill>
        <p:spPr>
          <a:xfrm>
            <a:off x="4800600" y="4053168"/>
            <a:ext cx="4165519" cy="196663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4706290" cy="5570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RF problem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smtClean="0"/>
              <a:t>no </a:t>
            </a:r>
            <a:r>
              <a:rPr lang="en-US" dirty="0" smtClean="0"/>
              <a:t>alarm, reset and restarted </a:t>
            </a:r>
            <a:r>
              <a:rPr lang="en-US" dirty="0" smtClean="0"/>
              <a:t>ok</a:t>
            </a:r>
          </a:p>
          <a:p>
            <a:pPr lvl="0"/>
            <a:endParaRPr lang="en-US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02:04h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03:01h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03:40h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adjust &amp;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</a:t>
            </a: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/>
              <a:t>Slow </a:t>
            </a:r>
            <a:r>
              <a:rPr lang="en-US" sz="1600" dirty="0" smtClean="0"/>
              <a:t>losses of B2 in IR7 at the end of</a:t>
            </a:r>
            <a:r>
              <a:rPr lang="en-US" sz="1600" dirty="0" smtClean="0"/>
              <a:t> collision </a:t>
            </a:r>
          </a:p>
          <a:p>
            <a:r>
              <a:rPr lang="en-US" sz="1600" dirty="0" smtClean="0"/>
              <a:t>beam process. </a:t>
            </a:r>
            <a:r>
              <a:rPr lang="en-US" sz="1600" dirty="0" smtClean="0"/>
              <a:t>No sign of </a:t>
            </a:r>
            <a:r>
              <a:rPr lang="en-US" sz="1600" dirty="0" smtClean="0"/>
              <a:t>instability. </a:t>
            </a:r>
          </a:p>
          <a:p>
            <a:r>
              <a:rPr lang="en-US" sz="1600" dirty="0" smtClean="0"/>
              <a:t>Losses </a:t>
            </a:r>
            <a:r>
              <a:rPr lang="en-US" sz="1600" dirty="0" smtClean="0"/>
              <a:t>built up in a few seconds.</a:t>
            </a:r>
            <a:endParaRPr lang="en-GB" sz="16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16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1600" b="1" i="1" kern="0" dirty="0" smtClean="0"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152400"/>
            <a:ext cx="81534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Night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648" y="609600"/>
            <a:ext cx="2861952" cy="2383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2895600"/>
            <a:ext cx="3714750" cy="181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0029" y="3090446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1%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24050" y="3928646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1%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t="15917"/>
          <a:stretch>
            <a:fillRect/>
          </a:stretch>
        </p:blipFill>
        <p:spPr>
          <a:xfrm>
            <a:off x="5181600" y="4648200"/>
            <a:ext cx="3962400" cy="20175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55455"/>
            <a:ext cx="6829806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injection       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GB" sz="2000" b="1" i="1" kern="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=1.64 (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avg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05:15h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squeeze, adjust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beams,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7.2 E33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small remark: again ... losses on the first 6 bunches of beam 2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152400"/>
            <a:ext cx="81534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Night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2276" b="13716"/>
          <a:stretch>
            <a:fillRect/>
          </a:stretch>
        </p:blipFill>
        <p:spPr>
          <a:xfrm>
            <a:off x="4917318" y="990600"/>
            <a:ext cx="4226682" cy="2029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5475" b="58664"/>
          <a:stretch>
            <a:fillRect/>
          </a:stretch>
        </p:blipFill>
        <p:spPr>
          <a:xfrm>
            <a:off x="4411868" y="3200400"/>
            <a:ext cx="4732131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t="47244" r="10788" b="11430"/>
          <a:stretch>
            <a:fillRect/>
          </a:stretch>
        </p:blipFill>
        <p:spPr>
          <a:xfrm>
            <a:off x="3810000" y="5334000"/>
            <a:ext cx="5066238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6600" y="5334000"/>
            <a:ext cx="59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12%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910387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894512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533400" y="762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lang="en-GB" sz="32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summary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4773612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BLM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4404280"/>
            <a:ext cx="137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stable beams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4392612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OP-Dump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392612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F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t="36909" b="32296"/>
          <a:stretch>
            <a:fillRect/>
          </a:stretch>
        </p:blipFill>
        <p:spPr>
          <a:xfrm>
            <a:off x="0" y="1801812"/>
            <a:ext cx="9148007" cy="251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38410</TotalTime>
  <Words>382</Words>
  <Application>Microsoft Macintosh PowerPoint</Application>
  <PresentationFormat>On-screen Show (4:3)</PresentationFormat>
  <Paragraphs>136</Paragraphs>
  <Slides>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LHCpresentations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2250</cp:revision>
  <dcterms:created xsi:type="dcterms:W3CDTF">2012-09-07T03:46:47Z</dcterms:created>
  <dcterms:modified xsi:type="dcterms:W3CDTF">2012-09-07T04:57:22Z</dcterms:modified>
</cp:coreProperties>
</file>