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28"/>
  </p:notesMasterIdLst>
  <p:sldIdLst>
    <p:sldId id="972" r:id="rId2"/>
    <p:sldId id="1062" r:id="rId3"/>
    <p:sldId id="1089" r:id="rId4"/>
    <p:sldId id="1189" r:id="rId5"/>
    <p:sldId id="1115" r:id="rId6"/>
    <p:sldId id="1088" r:id="rId7"/>
    <p:sldId id="1083" r:id="rId8"/>
    <p:sldId id="1085" r:id="rId9"/>
    <p:sldId id="994" r:id="rId10"/>
    <p:sldId id="1082" r:id="rId11"/>
    <p:sldId id="1112" r:id="rId12"/>
    <p:sldId id="1113" r:id="rId13"/>
    <p:sldId id="1164" r:id="rId14"/>
    <p:sldId id="1165" r:id="rId15"/>
    <p:sldId id="1175" r:id="rId16"/>
    <p:sldId id="1167" r:id="rId17"/>
    <p:sldId id="1179" r:id="rId18"/>
    <p:sldId id="1180" r:id="rId19"/>
    <p:sldId id="1188" r:id="rId20"/>
    <p:sldId id="1181" r:id="rId21"/>
    <p:sldId id="1190" r:id="rId22"/>
    <p:sldId id="1191" r:id="rId23"/>
    <p:sldId id="1192" r:id="rId24"/>
    <p:sldId id="1183" r:id="rId25"/>
    <p:sldId id="1153" r:id="rId26"/>
    <p:sldId id="1150" r:id="rId27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5F7D5"/>
    <a:srgbClr val="FF9900"/>
    <a:srgbClr val="FF3300"/>
    <a:srgbClr val="960663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91" autoAdjust="0"/>
    <p:restoredTop sz="94706" autoAdjust="0"/>
  </p:normalViewPr>
  <p:slideViewPr>
    <p:cSldViewPr>
      <p:cViewPr>
        <p:scale>
          <a:sx n="75" d="100"/>
          <a:sy n="75" d="100"/>
        </p:scale>
        <p:origin x="-1692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62" y="-102"/>
      </p:cViewPr>
      <p:guideLst>
        <p:guide orient="horz" pos="3128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483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TI just informed us that there is a problem with the electrical power for the pumps cooling the compensator in PT 8. </a:t>
            </a:r>
            <a:b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We ramped down the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LHCb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magnets and will wait at the bottom of the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precycle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while they try to fix the problem.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96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Week 35 Summary - G. Arduini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E3DEDB1-52A2-46E2-A7E4-06C108A7B4DC}" type="datetime1">
              <a:rPr lang="en-GB" smtClean="0"/>
              <a:t>03/09/2012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CC2D-F564-4E77-A73D-FB6DCA09B6E0}" type="datetime1">
              <a:rPr lang="en-GB" smtClean="0"/>
              <a:t>03/09/2012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smtClean="0"/>
              <a:t>Week 35 Summary - G. Arduini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5516-24D6-497E-B20F-168204F9A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B03B-F8A5-47CD-8CAA-E45C741F67E6}" type="datetime1">
              <a:rPr lang="en-GB" smtClean="0"/>
              <a:t>03/09/2012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smtClean="0"/>
              <a:t>Week 35 Summary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4238AB-4700-43A3-BC16-1930C816C714}" type="datetime1">
              <a:rPr lang="en-GB" smtClean="0"/>
              <a:t>03/09/2012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Week 35 Summary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D15F2-B5DC-4D70-8B9E-4287CA2479A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4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46050"/>
          </a:xfrm>
        </p:spPr>
        <p:txBody>
          <a:bodyPr>
            <a:normAutofit/>
          </a:bodyPr>
          <a:lstStyle>
            <a:lvl1pPr>
              <a:defRPr sz="2800" b="0"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365125"/>
          </a:xfrm>
        </p:spPr>
        <p:txBody>
          <a:bodyPr/>
          <a:lstStyle/>
          <a:p>
            <a:fld id="{23FEE980-5E31-4226-B25D-33D48F7FDA6F}" type="datetime1">
              <a:rPr lang="en-GB" smtClean="0"/>
              <a:t>03/09/2012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smtClean="0"/>
              <a:t>Week 35 Summary - G. Arduini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2B1D7FD9-022C-5B48-A970-84D0CB97DA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-35496" y="6453336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0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8B9953C-C648-4729-B4FC-606139039957}" type="datetime1">
              <a:rPr lang="en-GB" smtClean="0"/>
              <a:t>03/09/2012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553201"/>
            <a:ext cx="6400800" cy="15239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Week 35 Summary - G. Arduini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429000"/>
            <a:ext cx="7848600" cy="1752600"/>
          </a:xfrm>
        </p:spPr>
        <p:txBody>
          <a:bodyPr/>
          <a:lstStyle/>
          <a:p>
            <a:r>
              <a:rPr lang="en-GB" sz="2400" dirty="0" smtClean="0"/>
              <a:t>Machine Coordinators: G. Arduini</a:t>
            </a:r>
            <a:r>
              <a:rPr lang="en-US" sz="2400" dirty="0" smtClean="0"/>
              <a:t>, J. </a:t>
            </a:r>
            <a:r>
              <a:rPr lang="en-US" sz="2400" dirty="0" err="1" smtClean="0"/>
              <a:t>Uythoven</a:t>
            </a:r>
            <a:endParaRPr lang="en-US" sz="2400" dirty="0" smtClean="0"/>
          </a:p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800" dirty="0" smtClean="0">
                <a:solidFill>
                  <a:schemeClr val="tx2"/>
                </a:solidFill>
              </a:rPr>
              <a:t>Main aims: </a:t>
            </a:r>
            <a:br>
              <a:rPr lang="en-GB" sz="2800" dirty="0" smtClean="0">
                <a:solidFill>
                  <a:schemeClr val="tx2"/>
                </a:solidFill>
              </a:rPr>
            </a:br>
            <a:r>
              <a:rPr lang="en-GB" sz="2400" dirty="0" err="1" smtClean="0">
                <a:solidFill>
                  <a:schemeClr val="tx2"/>
                </a:solidFill>
              </a:rPr>
              <a:t>LHCb</a:t>
            </a:r>
            <a:r>
              <a:rPr lang="en-GB" sz="2400" dirty="0" smtClean="0">
                <a:solidFill>
                  <a:schemeClr val="tx2"/>
                </a:solidFill>
              </a:rPr>
              <a:t> polarity switch, </a:t>
            </a:r>
            <a:r>
              <a:rPr lang="en-GB" sz="2400" dirty="0" smtClean="0"/>
              <a:t>L</a:t>
            </a:r>
            <a:r>
              <a:rPr lang="en-GB" sz="2400" dirty="0" smtClean="0">
                <a:solidFill>
                  <a:schemeClr val="tx2"/>
                </a:solidFill>
              </a:rPr>
              <a:t>uminosity production</a:t>
            </a:r>
            <a:br>
              <a:rPr lang="en-GB" sz="2400" dirty="0" smtClean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Summary of week 35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4" y="990600"/>
            <a:ext cx="8042271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F5E4-C553-47A0-99A4-64CC278F7E5A}" type="datetime1">
              <a:rPr lang="en-GB" smtClean="0"/>
              <a:t>03/09/2012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35 Summary - G. Arduini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97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4" y="990600"/>
            <a:ext cx="8042271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DB64-513D-4E31-BE7F-08AFF36B49D8}" type="datetime1">
              <a:rPr lang="en-GB" smtClean="0"/>
              <a:t>03/09/2012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35 Summary - G. Arduini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79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4" y="990600"/>
            <a:ext cx="8042271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571-5817-4C2B-8C0A-AD926FE2D715}" type="datetime1">
              <a:rPr lang="en-GB" smtClean="0"/>
              <a:t>03/09/2012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35 Summary - G. Arduini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391400" y="3352800"/>
            <a:ext cx="1524000" cy="1066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Work ongoing in the injectors</a:t>
            </a:r>
            <a:endParaRPr lang="en-US" sz="1600" b="1" baseline="30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6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1_temp_Au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3000"/>
            <a:ext cx="4269105" cy="2451735"/>
          </a:xfrm>
          <a:prstGeom prst="rect">
            <a:avLst/>
          </a:prstGeom>
        </p:spPr>
      </p:pic>
      <p:pic>
        <p:nvPicPr>
          <p:cNvPr id="8" name="Picture 7" descr="B2_temp_Aug_zoo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145280"/>
            <a:ext cx="3794760" cy="2179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BSRT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962401" y="990600"/>
            <a:ext cx="5105400" cy="2285999"/>
          </a:xfrm>
        </p:spPr>
        <p:txBody>
          <a:bodyPr/>
          <a:lstStyle/>
          <a:p>
            <a:r>
              <a:rPr lang="en-US" sz="1800" dirty="0"/>
              <a:t>Observed movements of the mirrors </a:t>
            </a:r>
            <a:r>
              <a:rPr lang="en-US" sz="1800" dirty="0" smtClean="0"/>
              <a:t>extracting the synch. light as </a:t>
            </a:r>
            <a:r>
              <a:rPr lang="en-US" sz="1800" dirty="0"/>
              <a:t>a </a:t>
            </a:r>
            <a:r>
              <a:rPr lang="en-US" sz="1800" dirty="0" smtClean="0"/>
              <a:t>result of beam induced trapped modes. Deterioration in week 34 and in particular on 28/8 for B2</a:t>
            </a:r>
            <a:endParaRPr lang="en-US" sz="1800" dirty="0"/>
          </a:p>
          <a:p>
            <a:r>
              <a:rPr lang="en-US" sz="1800" dirty="0" smtClean="0">
                <a:sym typeface="Wingdings" pitchFamily="2" charset="2"/>
              </a:rPr>
              <a:t>Indications of permanent deformation of the system holding the mirror</a:t>
            </a:r>
          </a:p>
          <a:p>
            <a:r>
              <a:rPr lang="en-US" sz="1800" dirty="0" smtClean="0">
                <a:sym typeface="Wingdings" pitchFamily="2" charset="2"/>
              </a:rPr>
              <a:t>Potential </a:t>
            </a:r>
            <a:r>
              <a:rPr lang="en-US" sz="1800" dirty="0">
                <a:sym typeface="Wingdings" pitchFamily="2" charset="2"/>
              </a:rPr>
              <a:t>risk</a:t>
            </a:r>
            <a:r>
              <a:rPr lang="en-GB" sz="2000" dirty="0">
                <a:sym typeface="Wingdings" pitchFamily="2" charset="2"/>
              </a:rPr>
              <a:t>: </a:t>
            </a:r>
            <a:r>
              <a:rPr lang="en-GB" sz="1800" dirty="0">
                <a:sym typeface="Wingdings" pitchFamily="2" charset="2"/>
              </a:rPr>
              <a:t>mirror </a:t>
            </a:r>
            <a:r>
              <a:rPr lang="en-GB" sz="1800" dirty="0" smtClean="0">
                <a:sym typeface="Wingdings" pitchFamily="2" charset="2"/>
              </a:rPr>
              <a:t>falling </a:t>
            </a:r>
            <a:r>
              <a:rPr lang="en-GB" sz="1800" dirty="0">
                <a:sym typeface="Wingdings" pitchFamily="2" charset="2"/>
              </a:rPr>
              <a:t>on beam and/or </a:t>
            </a:r>
            <a:r>
              <a:rPr lang="en-GB" sz="1800" dirty="0" smtClean="0">
                <a:sym typeface="Wingdings" pitchFamily="2" charset="2"/>
              </a:rPr>
              <a:t>on </a:t>
            </a:r>
            <a:r>
              <a:rPr lang="en-GB" sz="1800" dirty="0">
                <a:sym typeface="Wingdings" pitchFamily="2" charset="2"/>
              </a:rPr>
              <a:t>underlying glass window </a:t>
            </a:r>
            <a:r>
              <a:rPr lang="en-GB" sz="1800" dirty="0" smtClean="0">
                <a:sym typeface="Wingdings" pitchFamily="2" charset="2"/>
              </a:rPr>
              <a:t>port</a:t>
            </a:r>
            <a:endParaRPr lang="en-US" sz="1600" dirty="0">
              <a:sym typeface="Wingdings" pitchFamily="2" charset="2"/>
            </a:endParaRPr>
          </a:p>
        </p:txBody>
      </p:sp>
      <p:pic>
        <p:nvPicPr>
          <p:cNvPr id="7" name="Picture 6" descr="B2_temp_Au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77" y="3872865"/>
            <a:ext cx="4269105" cy="245173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213840" y="4343400"/>
            <a:ext cx="519960" cy="1585804"/>
          </a:xfrm>
          <a:prstGeom prst="ellipse">
            <a:avLst/>
          </a:prstGeom>
          <a:noFill/>
          <a:ln w="381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6"/>
          </p:cNvCxnSpPr>
          <p:nvPr/>
        </p:nvCxnSpPr>
        <p:spPr>
          <a:xfrm flipV="1">
            <a:off x="3733800" y="5029104"/>
            <a:ext cx="776184" cy="1071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48200" y="368819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Last two fills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>
            <a:off x="5512296" y="4057531"/>
            <a:ext cx="355104" cy="463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156324" y="975643"/>
            <a:ext cx="1642567" cy="334714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F. Roncarolo</a:t>
            </a:r>
            <a:endParaRPr lang="en-US" sz="1600" b="1" baseline="30000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77001" y="3703886"/>
            <a:ext cx="2590800" cy="563314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+UFO activity on 27/8 - #3011</a:t>
            </a:r>
            <a:endParaRPr lang="en-US" sz="1600" b="1" baseline="30000" dirty="0">
              <a:solidFill>
                <a:srgbClr val="FFFF00"/>
              </a:solid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8764-0825-4F3E-8AC8-A67EEC3F92FE}" type="datetime1">
              <a:rPr lang="en-GB" smtClean="0"/>
              <a:t>03/09/2012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35 Summary - G. Arduini</a:t>
            </a:r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63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BSRT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-46458" y="2977200"/>
            <a:ext cx="2637258" cy="375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Tue 28/8: decided to retract mirror for BSRT B2</a:t>
            </a:r>
            <a:endParaRPr lang="en-GB" sz="2000" dirty="0"/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7658" y="1306286"/>
            <a:ext cx="3240000" cy="2520000"/>
          </a:xfrm>
          <a:prstGeom prst="rect">
            <a:avLst/>
          </a:prstGeom>
        </p:spPr>
      </p:pic>
      <p:pic>
        <p:nvPicPr>
          <p:cNvPr id="7" name="Picture 6" descr="b228082012_mirrorout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56" y="3803740"/>
            <a:ext cx="3240000" cy="2520000"/>
          </a:xfrm>
          <a:prstGeom prst="rect">
            <a:avLst/>
          </a:prstGeom>
        </p:spPr>
      </p:pic>
      <p:pic>
        <p:nvPicPr>
          <p:cNvPr id="8" name="Picture 7" descr="b228082012_afterdump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600" y="1290000"/>
            <a:ext cx="3240000" cy="2520000"/>
          </a:xfrm>
          <a:prstGeom prst="rect">
            <a:avLst/>
          </a:prstGeom>
        </p:spPr>
      </p:pic>
      <p:pic>
        <p:nvPicPr>
          <p:cNvPr id="9" name="Picture 8" descr="mirrorfell.pn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600" y="3810000"/>
            <a:ext cx="3240000" cy="252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8542" y="1306286"/>
            <a:ext cx="1411200" cy="7386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1- Beam (spot not in the ‘right’ place vertically)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763014" y="3491337"/>
            <a:ext cx="1532384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  <a:r>
              <a:rPr lang="en-US" sz="1400" dirty="0" smtClean="0"/>
              <a:t>- Beam dump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506626" y="5359609"/>
            <a:ext cx="1512169" cy="95410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3- Close Vacuum sector and retract mirror to OUT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758542" y="3820886"/>
            <a:ext cx="1415144" cy="95410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4-No beam, no motors movement, mirror moved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152400" y="5562600"/>
            <a:ext cx="1642567" cy="334714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F. Roncarolo</a:t>
            </a:r>
            <a:endParaRPr lang="en-US" sz="1600" b="1" baseline="30000" dirty="0">
              <a:solidFill>
                <a:srgbClr val="FFFF00"/>
              </a:solid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BC4A-12BE-4CA7-986D-D8C89D62541E}" type="datetime1">
              <a:rPr lang="en-GB" smtClean="0"/>
              <a:t>03/09/2012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35 Summary - G. Arduini</a:t>
            </a:r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77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BSRT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Tue 28/8:</a:t>
            </a:r>
          </a:p>
          <a:p>
            <a:pPr lvl="1"/>
            <a:r>
              <a:rPr lang="en-US" sz="1800" dirty="0" smtClean="0"/>
              <a:t>14:00-19:00 </a:t>
            </a:r>
            <a:r>
              <a:rPr lang="en-US" sz="1800" dirty="0" err="1" smtClean="0"/>
              <a:t>Verifocations</a:t>
            </a:r>
            <a:r>
              <a:rPr lang="en-US" sz="1800" dirty="0" smtClean="0"/>
              <a:t> from CCC. </a:t>
            </a:r>
          </a:p>
          <a:p>
            <a:pPr lvl="1"/>
            <a:r>
              <a:rPr lang="en-US" sz="1800" dirty="0" smtClean="0"/>
              <a:t>19:00-21:00 BI visual inspection and preparation of intervention for the extraction of the mirror and supporting device.</a:t>
            </a:r>
          </a:p>
          <a:p>
            <a:pPr lvl="1"/>
            <a:r>
              <a:rPr lang="en-US" sz="1800" dirty="0" smtClean="0"/>
              <a:t>23:00-02:00 Ne injection in the area to minimize potential impact of glass view port failure and prepare for intervention</a:t>
            </a:r>
          </a:p>
          <a:p>
            <a:r>
              <a:rPr lang="en-US" sz="2000" dirty="0" smtClean="0"/>
              <a:t>Wed 29/8:</a:t>
            </a:r>
          </a:p>
          <a:p>
            <a:pPr lvl="1"/>
            <a:r>
              <a:rPr lang="en-US" sz="1800" dirty="0"/>
              <a:t>04:00-07:00. </a:t>
            </a:r>
            <a:r>
              <a:rPr lang="en-US" sz="1800" dirty="0" smtClean="0"/>
              <a:t>B1 studies for </a:t>
            </a:r>
            <a:r>
              <a:rPr lang="en-US" sz="1800" dirty="0"/>
              <a:t>MOD.A23.B1 polarity check </a:t>
            </a:r>
            <a:r>
              <a:rPr lang="en-US" sz="1800" dirty="0" smtClean="0"/>
              <a:t>(R. Tomas).</a:t>
            </a:r>
          </a:p>
          <a:p>
            <a:pPr lvl="1"/>
            <a:r>
              <a:rPr lang="en-US" sz="1800" dirty="0" smtClean="0"/>
              <a:t>07:30 </a:t>
            </a:r>
            <a:r>
              <a:rPr lang="en-US" sz="1800" dirty="0"/>
              <a:t>Access </a:t>
            </a:r>
            <a:r>
              <a:rPr lang="en-US" sz="1800" dirty="0" smtClean="0"/>
              <a:t>for BI</a:t>
            </a:r>
            <a:r>
              <a:rPr lang="en-US" sz="1800" dirty="0"/>
              <a:t>, Vacuum, cryogenics, safety coordinator, RP</a:t>
            </a:r>
          </a:p>
          <a:p>
            <a:pPr lvl="1"/>
            <a:r>
              <a:rPr lang="en-US" sz="1800" dirty="0" smtClean="0"/>
              <a:t>11:00 start pumping down</a:t>
            </a:r>
          </a:p>
          <a:p>
            <a:endParaRPr 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402D-266C-4BDB-ACD6-62897B26BBC5}" type="datetime1">
              <a:rPr lang="en-GB" smtClean="0"/>
              <a:t>03/09/2012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35 Summary - G. Arduini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2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1336" y="3740348"/>
            <a:ext cx="3347864" cy="24318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4200" y="990600"/>
            <a:ext cx="3155000" cy="27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rcRect t="23378"/>
          <a:stretch>
            <a:fillRect/>
          </a:stretch>
        </p:blipFill>
        <p:spPr>
          <a:xfrm>
            <a:off x="6096000" y="3657600"/>
            <a:ext cx="2349197" cy="27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4856" y="957600"/>
            <a:ext cx="3054344" cy="270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84952" y="5842651"/>
            <a:ext cx="1656962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Mirror as installed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08847" y="6016823"/>
            <a:ext cx="3225553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Traces of heating at the ferrite location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91200" y="3349823"/>
            <a:ext cx="220905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Mirror damaged (or dust)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950030" y="998507"/>
            <a:ext cx="205740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Mirror clamps deformed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33833" y="3301115"/>
            <a:ext cx="1642567" cy="334714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F. Roncarolo</a:t>
            </a:r>
            <a:endParaRPr lang="en-US" sz="1600" b="1" baseline="30000" dirty="0">
              <a:solidFill>
                <a:srgbClr val="FFFF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DB4A-2B0C-47FE-87AC-DDA88AB8CAA6}" type="datetime1">
              <a:rPr lang="en-GB" smtClean="0"/>
              <a:t>03/09/2012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35 Summary - G. Arduini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9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304800" y="914400"/>
            <a:ext cx="8610600" cy="5257800"/>
          </a:xfrm>
        </p:spPr>
        <p:txBody>
          <a:bodyPr/>
          <a:lstStyle/>
          <a:p>
            <a:r>
              <a:rPr lang="en-US" sz="2000" dirty="0"/>
              <a:t>Thu 30/8:</a:t>
            </a:r>
          </a:p>
          <a:p>
            <a:pPr lvl="1"/>
            <a:r>
              <a:rPr lang="en-US" sz="1800" dirty="0"/>
              <a:t>11:00 Vacuum OK for beam injection</a:t>
            </a:r>
          </a:p>
          <a:p>
            <a:pPr lvl="1"/>
            <a:r>
              <a:rPr lang="en-US" sz="1800" dirty="0"/>
              <a:t>Beam 1 mirror retracted and blocked in out position</a:t>
            </a:r>
          </a:p>
          <a:p>
            <a:pPr lvl="1"/>
            <a:r>
              <a:rPr lang="en-US" sz="1800" dirty="0" err="1"/>
              <a:t>Undulators</a:t>
            </a:r>
            <a:r>
              <a:rPr lang="en-US" sz="1800" dirty="0"/>
              <a:t> for B1 and B2 OFF</a:t>
            </a:r>
          </a:p>
          <a:p>
            <a:pPr lvl="1"/>
            <a:r>
              <a:rPr lang="en-US" sz="1800" dirty="0"/>
              <a:t>Compensatory measures for Abort gap cleaning</a:t>
            </a:r>
            <a:endParaRPr lang="en-GB" sz="1800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BSRT</a:t>
            </a:r>
            <a:endParaRPr lang="en-GB" dirty="0"/>
          </a:p>
        </p:txBody>
      </p:sp>
      <p:pic>
        <p:nvPicPr>
          <p:cNvPr id="2050" name="714635b6-56bd-493a-8846-e71b1936f29a" descr="97C8D2AE-B865-4894-B863-F6849095091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4930" y="2667000"/>
            <a:ext cx="6254115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5943600"/>
            <a:ext cx="1905000" cy="381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F. Roncarolo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4135478"/>
            <a:ext cx="1778000" cy="284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Lamp ON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410200" y="4495800"/>
            <a:ext cx="228600" cy="4572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987142" y="4539344"/>
            <a:ext cx="165100" cy="337456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248400" y="4506684"/>
            <a:ext cx="304800" cy="228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664200" y="5430878"/>
            <a:ext cx="812800" cy="284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3015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50000" y="5410200"/>
            <a:ext cx="812800" cy="284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3016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19" idx="0"/>
          </p:cNvCxnSpPr>
          <p:nvPr/>
        </p:nvCxnSpPr>
        <p:spPr>
          <a:xfrm flipV="1">
            <a:off x="6070600" y="5214258"/>
            <a:ext cx="261258" cy="21662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553200" y="5083628"/>
            <a:ext cx="1524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62200" y="2472151"/>
            <a:ext cx="4789714" cy="171884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Many thanks to Federico for the close follow-up of the BSRT heating and to the various teams involved in the intervention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2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792163"/>
          </a:xfrm>
        </p:spPr>
        <p:txBody>
          <a:bodyPr/>
          <a:lstStyle/>
          <a:p>
            <a:r>
              <a:rPr lang="en-US" dirty="0" smtClean="0"/>
              <a:t>Check abort gap population by cleaning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567994" cy="265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0" y="3667724"/>
            <a:ext cx="3567994" cy="265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876800" y="1111849"/>
            <a:ext cx="4114799" cy="5111750"/>
          </a:xfrm>
        </p:spPr>
        <p:txBody>
          <a:bodyPr/>
          <a:lstStyle/>
          <a:p>
            <a:r>
              <a:rPr lang="en-US" sz="2000" dirty="0" smtClean="0"/>
              <a:t>Compensatory measures to run without abort gap monitoring</a:t>
            </a:r>
          </a:p>
          <a:p>
            <a:pPr lvl="1"/>
            <a:r>
              <a:rPr lang="en-US" sz="1800" dirty="0" smtClean="0"/>
              <a:t>Regular abort gap cleaning exercises</a:t>
            </a:r>
          </a:p>
          <a:p>
            <a:pPr lvl="1"/>
            <a:r>
              <a:rPr lang="en-US" sz="1800" dirty="0" smtClean="0"/>
              <a:t>Monitor losses at the collimators</a:t>
            </a:r>
          </a:p>
          <a:p>
            <a:r>
              <a:rPr lang="en-US" sz="2200" dirty="0" smtClean="0"/>
              <a:t>Effect on measured beam loss reproducible</a:t>
            </a:r>
          </a:p>
          <a:p>
            <a:r>
              <a:rPr lang="en-US" sz="2200" dirty="0" smtClean="0"/>
              <a:t>ALICE and </a:t>
            </a:r>
            <a:r>
              <a:rPr lang="en-US" sz="2200" dirty="0" err="1" smtClean="0"/>
              <a:t>LHCb</a:t>
            </a:r>
            <a:r>
              <a:rPr lang="en-US" sz="2200" dirty="0" smtClean="0"/>
              <a:t> investigating means to provide abort gap monitoring signals (</a:t>
            </a:r>
            <a:r>
              <a:rPr lang="en-US" sz="2200" dirty="0" smtClean="0">
                <a:solidFill>
                  <a:srgbClr val="FF0000"/>
                </a:solidFill>
              </a:rPr>
              <a:t>thank you!!</a:t>
            </a:r>
            <a:r>
              <a:rPr lang="en-US" sz="2200" dirty="0" smtClean="0"/>
              <a:t>)</a:t>
            </a:r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3962400" y="2895600"/>
            <a:ext cx="685800" cy="381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B1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2400" y="5715000"/>
            <a:ext cx="685800" cy="381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B2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59706" y="5867400"/>
            <a:ext cx="3555694" cy="381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M. Solfaroli, L. </a:t>
            </a:r>
            <a:r>
              <a:rPr lang="en-US" sz="2000" b="1" dirty="0" err="1" smtClean="0">
                <a:solidFill>
                  <a:srgbClr val="FFFF00"/>
                </a:solidFill>
              </a:rPr>
              <a:t>Normann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5B349-5236-4156-B148-86CF5F6D5179}" type="datetime1">
              <a:rPr lang="en-GB" smtClean="0"/>
              <a:t>03/09/2012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35 Summary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2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763000" cy="792163"/>
          </a:xfrm>
        </p:spPr>
        <p:txBody>
          <a:bodyPr/>
          <a:lstStyle/>
          <a:p>
            <a:r>
              <a:rPr lang="en-US" dirty="0" smtClean="0"/>
              <a:t>RF Monitoring for Abort Gap (P. Baudrenghien)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Monitoring of </a:t>
            </a:r>
            <a:r>
              <a:rPr lang="en-US" sz="2000" dirty="0"/>
              <a:t>the detected RF voltage. If the difference between two consecutive readings </a:t>
            </a:r>
            <a:r>
              <a:rPr lang="en-US" sz="2000" dirty="0" smtClean="0"/>
              <a:t>is </a:t>
            </a:r>
            <a:r>
              <a:rPr lang="en-US" sz="2000" dirty="0"/>
              <a:t>more than 1% amplitude or 2 degrees </a:t>
            </a:r>
            <a:r>
              <a:rPr lang="en-US" sz="2000" dirty="0" smtClean="0"/>
              <a:t>phase </a:t>
            </a:r>
            <a:r>
              <a:rPr lang="en-US" sz="2000" dirty="0" smtClean="0">
                <a:sym typeface="Wingdings" pitchFamily="2" charset="2"/>
              </a:rPr>
              <a:t> </a:t>
            </a:r>
            <a:r>
              <a:rPr lang="en-US" sz="2000" dirty="0" smtClean="0"/>
              <a:t>warning (Big Sister). </a:t>
            </a:r>
          </a:p>
          <a:p>
            <a:r>
              <a:rPr lang="en-US" sz="2000" dirty="0" smtClean="0"/>
              <a:t>Supervision </a:t>
            </a:r>
            <a:r>
              <a:rPr lang="en-US" sz="2000" dirty="0"/>
              <a:t>of the cavity sum </a:t>
            </a:r>
            <a:r>
              <a:rPr lang="en-US" sz="2000" dirty="0" smtClean="0"/>
              <a:t>phase noise. Updated version of the RF fixed display comparing </a:t>
            </a:r>
            <a:r>
              <a:rPr lang="en-US" sz="2000" dirty="0"/>
              <a:t>the measured spectrum to a reference </a:t>
            </a:r>
            <a:r>
              <a:rPr lang="en-US" sz="2000" dirty="0" smtClean="0"/>
              <a:t>at flat-top changing of </a:t>
            </a:r>
            <a:r>
              <a:rPr lang="en-US" sz="2000" dirty="0" err="1" smtClean="0"/>
              <a:t>colour</a:t>
            </a:r>
            <a:r>
              <a:rPr lang="en-US" sz="2000" dirty="0" smtClean="0"/>
              <a:t> if difference larger than 10 </a:t>
            </a:r>
            <a:r>
              <a:rPr lang="en-US" sz="2000" dirty="0" err="1" smtClean="0"/>
              <a:t>dB.</a:t>
            </a:r>
            <a:r>
              <a:rPr lang="en-US" sz="2000" dirty="0" smtClean="0"/>
              <a:t> Version under test.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474" y="3124200"/>
            <a:ext cx="5190526" cy="316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391400" y="5867400"/>
            <a:ext cx="1523999" cy="381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F. </a:t>
            </a:r>
            <a:r>
              <a:rPr lang="en-US" sz="2000" b="1" dirty="0" err="1" smtClean="0">
                <a:solidFill>
                  <a:srgbClr val="FFFF00"/>
                </a:solidFill>
              </a:rPr>
              <a:t>Follin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0547-37FE-44BD-973A-3BBC482FE16D}" type="datetime1">
              <a:rPr lang="en-GB" smtClean="0"/>
              <a:t>03/09/2012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35 Summary - G. Arduini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6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ern.ch\dfs\Users\a\arduini\Documents\week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1927860"/>
            <a:ext cx="8823960" cy="363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35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667000" y="3962400"/>
            <a:ext cx="838200" cy="28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BSRT</a:t>
            </a:r>
            <a:endParaRPr lang="en-US" sz="16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" y="2466978"/>
            <a:ext cx="7086600" cy="0"/>
          </a:xfrm>
          <a:prstGeom prst="line">
            <a:avLst/>
          </a:prstGeom>
          <a:ln w="38100"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334000" y="2128178"/>
            <a:ext cx="1828800" cy="28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7x10</a:t>
            </a:r>
            <a:r>
              <a:rPr lang="en-US" sz="1600" baseline="30000" dirty="0" smtClean="0">
                <a:solidFill>
                  <a:srgbClr val="FFFF00"/>
                </a:solidFill>
              </a:rPr>
              <a:t>33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>
                <a:solidFill>
                  <a:srgbClr val="FFFF00"/>
                </a:solidFill>
              </a:rPr>
              <a:t>cm</a:t>
            </a:r>
            <a:r>
              <a:rPr lang="en-US" sz="1600" baseline="30000" dirty="0">
                <a:solidFill>
                  <a:srgbClr val="FFFF00"/>
                </a:solidFill>
              </a:rPr>
              <a:t>-2</a:t>
            </a:r>
            <a:r>
              <a:rPr lang="en-US" sz="1600" dirty="0">
                <a:solidFill>
                  <a:srgbClr val="FFFF00"/>
                </a:solidFill>
              </a:rPr>
              <a:t>s</a:t>
            </a:r>
            <a:r>
              <a:rPr lang="en-US" sz="1600" baseline="30000" dirty="0">
                <a:solidFill>
                  <a:srgbClr val="FFFF00"/>
                </a:solidFill>
              </a:rPr>
              <a:t>-1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0" y="5562600"/>
            <a:ext cx="32766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L</a:t>
            </a:r>
            <a:r>
              <a:rPr lang="en-US" b="1" baseline="-25000" dirty="0" smtClean="0">
                <a:solidFill>
                  <a:srgbClr val="00B050"/>
                </a:solidFill>
              </a:rPr>
              <a:t>ATLAS</a:t>
            </a:r>
            <a:r>
              <a:rPr lang="en-GB" b="1" baseline="-25000" dirty="0">
                <a:solidFill>
                  <a:srgbClr val="00B050"/>
                </a:solidFill>
              </a:rPr>
              <a:t>	</a:t>
            </a:r>
            <a:r>
              <a:rPr lang="en-US" b="1" dirty="0" smtClean="0">
                <a:solidFill>
                  <a:srgbClr val="FFFF99"/>
                </a:solidFill>
              </a:rPr>
              <a:t>L</a:t>
            </a:r>
            <a:r>
              <a:rPr lang="en-US" b="1" baseline="-25000" dirty="0" smtClean="0">
                <a:solidFill>
                  <a:srgbClr val="FFFF99"/>
                </a:solidFill>
              </a:rPr>
              <a:t>CMS</a:t>
            </a:r>
            <a:r>
              <a:rPr lang="en-US" b="1" dirty="0">
                <a:solidFill>
                  <a:srgbClr val="FFFF99"/>
                </a:solidFill>
              </a:rPr>
              <a:t>	</a:t>
            </a:r>
            <a:r>
              <a:rPr lang="en-US" b="1" dirty="0" smtClean="0">
                <a:solidFill>
                  <a:srgbClr val="FFC000"/>
                </a:solidFill>
              </a:rPr>
              <a:t>I</a:t>
            </a:r>
            <a:r>
              <a:rPr lang="en-US" b="1" baseline="-25000" dirty="0" smtClean="0">
                <a:solidFill>
                  <a:srgbClr val="FFC000"/>
                </a:solidFill>
              </a:rPr>
              <a:t>B2</a:t>
            </a:r>
            <a:r>
              <a:rPr lang="en-US" b="1" baseline="-25000" dirty="0" smtClean="0">
                <a:solidFill>
                  <a:srgbClr val="FFFF99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en-US" b="1" baseline="-25000" dirty="0" smtClean="0">
                <a:solidFill>
                  <a:srgbClr val="FF0000"/>
                </a:solidFill>
              </a:rPr>
              <a:t>B1</a:t>
            </a:r>
            <a:endParaRPr lang="en-US" b="1" dirty="0" smtClean="0">
              <a:solidFill>
                <a:srgbClr val="FFFF99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1B7F-1C45-47B4-9603-AC3E0C677542}" type="datetime1">
              <a:rPr lang="en-GB" smtClean="0"/>
              <a:t>03/09/2012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35 Summary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 rot="16200000">
            <a:off x="114302" y="3924299"/>
            <a:ext cx="1371600" cy="38100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Cryo-Pt4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6896100" y="3657600"/>
            <a:ext cx="1600201" cy="38100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Vacuum – </a:t>
            </a:r>
            <a:r>
              <a:rPr lang="en-US" sz="1600" b="1" dirty="0" err="1" smtClean="0">
                <a:solidFill>
                  <a:srgbClr val="FFFF00"/>
                </a:solidFill>
              </a:rPr>
              <a:t>Pt</a:t>
            </a:r>
            <a:r>
              <a:rPr lang="en-US" sz="1600" b="1" dirty="0" smtClean="0">
                <a:solidFill>
                  <a:srgbClr val="FFFF00"/>
                </a:solidFill>
              </a:rPr>
              <a:t> 7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153400" cy="792163"/>
          </a:xfrm>
        </p:spPr>
        <p:txBody>
          <a:bodyPr/>
          <a:lstStyle/>
          <a:p>
            <a:r>
              <a:rPr lang="en-US" dirty="0"/>
              <a:t>Check abort gap population by cleaning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5" r="2317" b="5662"/>
          <a:stretch/>
        </p:blipFill>
        <p:spPr bwMode="auto">
          <a:xfrm>
            <a:off x="4078556" y="1066800"/>
            <a:ext cx="4989244" cy="312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228600" y="1066800"/>
            <a:ext cx="3849956" cy="5096473"/>
          </a:xfrm>
        </p:spPr>
        <p:txBody>
          <a:bodyPr/>
          <a:lstStyle/>
          <a:p>
            <a:r>
              <a:rPr lang="en-US" sz="2400" dirty="0" smtClean="0"/>
              <a:t>Effect of abort gap cleaning on beam and luminosity lifetime particularly when operating at medium/high excitation</a:t>
            </a:r>
          </a:p>
          <a:p>
            <a:r>
              <a:rPr lang="en-US" sz="2400" dirty="0" smtClean="0"/>
              <a:t>Daniel Valuch contacted to implement different settings for cleaning and monitoring to minimize effects during monitoring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819900" y="1219200"/>
            <a:ext cx="16383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L</a:t>
            </a:r>
            <a:r>
              <a:rPr lang="en-US" b="1" baseline="-25000" dirty="0" smtClean="0">
                <a:solidFill>
                  <a:srgbClr val="00B050"/>
                </a:solidFill>
              </a:rPr>
              <a:t>ATLAS</a:t>
            </a:r>
            <a:r>
              <a:rPr lang="en-GB" b="1" baseline="-25000" dirty="0">
                <a:solidFill>
                  <a:srgbClr val="00B050"/>
                </a:solidFill>
              </a:rPr>
              <a:t>	</a:t>
            </a:r>
            <a:r>
              <a:rPr lang="en-US" b="1" dirty="0" smtClean="0">
                <a:solidFill>
                  <a:srgbClr val="FFFF99"/>
                </a:solidFill>
              </a:rPr>
              <a:t>L</a:t>
            </a:r>
            <a:r>
              <a:rPr lang="en-US" b="1" baseline="-25000" dirty="0" smtClean="0">
                <a:solidFill>
                  <a:srgbClr val="FFFF99"/>
                </a:solidFill>
              </a:rPr>
              <a:t>CMS</a:t>
            </a:r>
            <a:endParaRPr lang="en-US" b="1" dirty="0" smtClean="0">
              <a:solidFill>
                <a:srgbClr val="FFFF99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59706" y="5867400"/>
            <a:ext cx="3555694" cy="381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M. Solfaroli, L. </a:t>
            </a:r>
            <a:r>
              <a:rPr lang="en-US" sz="2000" b="1" dirty="0" err="1" smtClean="0">
                <a:solidFill>
                  <a:srgbClr val="FFFF00"/>
                </a:solidFill>
              </a:rPr>
              <a:t>Normann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F05E-897D-46E6-A14B-B1423415DC0F}" type="datetime1">
              <a:rPr lang="en-GB" smtClean="0"/>
              <a:t>03/09/2012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35 Summary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55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Cryogenics point 4 – Mon 27/8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015" y="1219200"/>
            <a:ext cx="5594985" cy="424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1447800"/>
            <a:ext cx="1828800" cy="304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K. </a:t>
            </a:r>
            <a:r>
              <a:rPr lang="en-US" sz="1600" b="1" dirty="0" err="1" smtClean="0">
                <a:solidFill>
                  <a:srgbClr val="FFFF00"/>
                </a:solidFill>
              </a:rPr>
              <a:t>Brodzinski</a:t>
            </a:r>
            <a:endParaRPr lang="en-US" sz="1600" b="1" baseline="30000" dirty="0">
              <a:solidFill>
                <a:srgbClr val="FFFF00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2658" y="3886200"/>
            <a:ext cx="6346507" cy="2449284"/>
          </a:xfrm>
          <a:solidFill>
            <a:schemeClr val="bg1"/>
          </a:solidFill>
        </p:spPr>
        <p:txBody>
          <a:bodyPr/>
          <a:lstStyle/>
          <a:p>
            <a:r>
              <a:rPr lang="fr-FR" sz="2000" dirty="0" smtClean="0"/>
              <a:t>03:26 </a:t>
            </a:r>
            <a:r>
              <a:rPr lang="fr-FR" sz="2000" dirty="0" err="1" smtClean="0"/>
              <a:t>Loss</a:t>
            </a:r>
            <a:r>
              <a:rPr lang="fr-FR" sz="2000" dirty="0" smtClean="0"/>
              <a:t> </a:t>
            </a:r>
            <a:r>
              <a:rPr lang="fr-FR" sz="2000" dirty="0"/>
              <a:t>of </a:t>
            </a:r>
            <a:r>
              <a:rPr lang="fr-FR" sz="2000" dirty="0" err="1"/>
              <a:t>magnetic</a:t>
            </a:r>
            <a:r>
              <a:rPr lang="fr-FR" sz="2000" dirty="0"/>
              <a:t> </a:t>
            </a:r>
            <a:r>
              <a:rPr lang="fr-FR" sz="2000" dirty="0" err="1"/>
              <a:t>bearing</a:t>
            </a:r>
            <a:r>
              <a:rPr lang="fr-FR" sz="2000" dirty="0"/>
              <a:t> </a:t>
            </a:r>
            <a:r>
              <a:rPr lang="fr-FR" sz="2000" dirty="0" err="1"/>
              <a:t>levitation</a:t>
            </a:r>
            <a:r>
              <a:rPr lang="fr-FR" sz="2000" dirty="0"/>
              <a:t> </a:t>
            </a:r>
            <a:endParaRPr lang="fr-FR" sz="2000" dirty="0" smtClean="0"/>
          </a:p>
          <a:p>
            <a:r>
              <a:rPr lang="fr-FR" sz="2000" dirty="0"/>
              <a:t>P</a:t>
            </a:r>
            <a:r>
              <a:rPr lang="fr-FR" sz="2000" dirty="0" smtClean="0"/>
              <a:t>iquet intervention, </a:t>
            </a:r>
            <a:r>
              <a:rPr lang="fr-FR" sz="2000" dirty="0" err="1" smtClean="0"/>
              <a:t>electrical</a:t>
            </a:r>
            <a:r>
              <a:rPr lang="fr-FR" sz="2000" dirty="0" smtClean="0"/>
              <a:t> </a:t>
            </a:r>
            <a:r>
              <a:rPr lang="fr-FR" sz="2000" dirty="0" err="1"/>
              <a:t>relay</a:t>
            </a:r>
            <a:r>
              <a:rPr lang="fr-FR" sz="2000" dirty="0"/>
              <a:t> </a:t>
            </a:r>
            <a:r>
              <a:rPr lang="fr-FR" sz="2000" dirty="0" err="1"/>
              <a:t>found</a:t>
            </a:r>
            <a:r>
              <a:rPr lang="fr-FR" sz="2000" dirty="0"/>
              <a:t> </a:t>
            </a:r>
            <a:r>
              <a:rPr lang="fr-FR" sz="2000" dirty="0" err="1"/>
              <a:t>burned</a:t>
            </a:r>
            <a:r>
              <a:rPr lang="fr-FR" sz="2000" dirty="0"/>
              <a:t> </a:t>
            </a:r>
          </a:p>
          <a:p>
            <a:r>
              <a:rPr lang="fr-FR" sz="2000" dirty="0" smtClean="0"/>
              <a:t>Controller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/>
              <a:t>unusual</a:t>
            </a:r>
            <a:r>
              <a:rPr lang="fr-FR" sz="2000" dirty="0"/>
              <a:t> </a:t>
            </a:r>
            <a:r>
              <a:rPr lang="fr-FR" sz="2000" dirty="0" err="1" smtClean="0"/>
              <a:t>error</a:t>
            </a:r>
            <a:r>
              <a:rPr lang="fr-FR" sz="2000" dirty="0" smtClean="0"/>
              <a:t> message. </a:t>
            </a:r>
            <a:r>
              <a:rPr lang="fr-FR" sz="2000" dirty="0" err="1" smtClean="0"/>
              <a:t>Suspected</a:t>
            </a:r>
            <a:r>
              <a:rPr lang="fr-FR" sz="2000" dirty="0" smtClean="0"/>
              <a:t> SEU. This </a:t>
            </a:r>
            <a:r>
              <a:rPr lang="fr-FR" sz="2000" dirty="0" err="1" smtClean="0"/>
              <a:t>could</a:t>
            </a:r>
            <a:r>
              <a:rPr lang="fr-FR" sz="2000" dirty="0" smtClean="0"/>
              <a:t> </a:t>
            </a:r>
            <a:r>
              <a:rPr lang="fr-FR" sz="2000" dirty="0" err="1" smtClean="0"/>
              <a:t>be</a:t>
            </a:r>
            <a:r>
              <a:rPr lang="fr-FR" sz="2000" dirty="0" smtClean="0"/>
              <a:t> the </a:t>
            </a:r>
            <a:r>
              <a:rPr lang="fr-FR" sz="2000" dirty="0" err="1" smtClean="0"/>
              <a:t>origin</a:t>
            </a:r>
            <a:r>
              <a:rPr lang="fr-FR" sz="2000" dirty="0" smtClean="0"/>
              <a:t> of the </a:t>
            </a:r>
            <a:r>
              <a:rPr lang="fr-FR" sz="2000" dirty="0" err="1" smtClean="0"/>
              <a:t>relay</a:t>
            </a:r>
            <a:r>
              <a:rPr lang="fr-FR" sz="2000" dirty="0" smtClean="0"/>
              <a:t> </a:t>
            </a:r>
            <a:r>
              <a:rPr lang="fr-FR" sz="2000" dirty="0" err="1" smtClean="0"/>
              <a:t>fault</a:t>
            </a:r>
            <a:endParaRPr lang="fr-FR" sz="2000" dirty="0" smtClean="0"/>
          </a:p>
          <a:p>
            <a:r>
              <a:rPr lang="fr-FR" sz="2000" dirty="0" smtClean="0"/>
              <a:t>16:00 </a:t>
            </a:r>
            <a:r>
              <a:rPr lang="fr-FR" sz="2000" dirty="0" err="1" smtClean="0"/>
              <a:t>Cryo</a:t>
            </a:r>
            <a:r>
              <a:rPr lang="fr-FR" sz="2000" dirty="0" smtClean="0"/>
              <a:t> OK</a:t>
            </a:r>
            <a:endParaRPr lang="en-GB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A098-19C4-4998-8380-9C575AC49639}" type="datetime1">
              <a:rPr lang="en-GB" smtClean="0"/>
              <a:t>03/09/2012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35 Summary - G. Arduini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96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phase noise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Phase noise present on Cav4B1</a:t>
            </a:r>
          </a:p>
          <a:p>
            <a:pPr lvl="1"/>
            <a:r>
              <a:rPr lang="en-US" sz="1800" dirty="0" smtClean="0"/>
              <a:t>1 turn feedback on this cavity was off</a:t>
            </a:r>
          </a:p>
          <a:p>
            <a:pPr lvl="2"/>
            <a:r>
              <a:rPr lang="en-GB" sz="1600" dirty="0"/>
              <a:t>probably following the running of a </a:t>
            </a:r>
            <a:r>
              <a:rPr lang="en-GB" sz="1600" dirty="0" err="1"/>
              <a:t>Matlab</a:t>
            </a:r>
            <a:r>
              <a:rPr lang="en-GB" sz="1600" dirty="0"/>
              <a:t> script that indeed opens the switch </a:t>
            </a:r>
            <a:endParaRPr lang="en-GB" sz="1600" dirty="0" smtClean="0"/>
          </a:p>
          <a:p>
            <a:pPr lvl="2"/>
            <a:r>
              <a:rPr lang="en-US" sz="1600" dirty="0" smtClean="0"/>
              <a:t>Problem present since at least one week, no older logging data</a:t>
            </a:r>
          </a:p>
          <a:p>
            <a:pPr lvl="1"/>
            <a:r>
              <a:rPr lang="en-US" sz="1800" dirty="0" smtClean="0"/>
              <a:t>The 1 turn feedback generally improves RF phase noise due to beam loading by a factor of 6. This noise gets worse with increased beam intensity…</a:t>
            </a:r>
          </a:p>
          <a:p>
            <a:pPr lvl="1"/>
            <a:r>
              <a:rPr lang="en-US" sz="1800" dirty="0" smtClean="0"/>
              <a:t>Switched back on the 1 turn feedback. Noise no more observed</a:t>
            </a:r>
            <a:endParaRPr lang="en-GB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0" y="3657600"/>
            <a:ext cx="4188390" cy="266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4145577"/>
            <a:ext cx="2286000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Cav4B1 RF phase </a:t>
            </a:r>
            <a:r>
              <a:rPr lang="en-GB" sz="1400" b="1" baseline="-25000" dirty="0">
                <a:solidFill>
                  <a:srgbClr val="00B050"/>
                </a:solidFill>
              </a:rPr>
              <a:t>	</a:t>
            </a:r>
            <a:r>
              <a:rPr lang="en-US" sz="1400" b="1" dirty="0" smtClean="0">
                <a:solidFill>
                  <a:srgbClr val="FFFF99"/>
                </a:solidFill>
              </a:rPr>
              <a:t>I</a:t>
            </a:r>
            <a:r>
              <a:rPr lang="en-US" sz="1400" b="1" baseline="-25000" dirty="0" smtClean="0">
                <a:solidFill>
                  <a:srgbClr val="FFFF99"/>
                </a:solidFill>
              </a:rPr>
              <a:t>B1</a:t>
            </a:r>
            <a:endParaRPr lang="en-US" sz="1400" b="1" dirty="0" smtClean="0">
              <a:solidFill>
                <a:srgbClr val="FFFF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800" y="4989785"/>
            <a:ext cx="3409610" cy="420414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P. Baudrenghien, G. </a:t>
            </a:r>
            <a:r>
              <a:rPr lang="en-US" sz="1600" b="1" dirty="0" err="1" smtClean="0">
                <a:solidFill>
                  <a:srgbClr val="FFFF00"/>
                </a:solidFill>
              </a:rPr>
              <a:t>Hagmann</a:t>
            </a:r>
            <a:endParaRPr lang="en-US" sz="1600" b="1" baseline="30000" dirty="0">
              <a:solidFill>
                <a:srgbClr val="FFFF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4A6D-DDAF-4363-AE42-4345E72EC584}" type="datetime1">
              <a:rPr lang="en-GB" smtClean="0"/>
              <a:t>03/09/2012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35 Summary - G. Arduini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0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36640"/>
            <a:ext cx="8763000" cy="2304320"/>
          </a:xfrm>
        </p:spPr>
        <p:txBody>
          <a:bodyPr/>
          <a:lstStyle/>
          <a:p>
            <a:r>
              <a:rPr lang="en-US" sz="2000" dirty="0" smtClean="0"/>
              <a:t>First time valves in in week 33</a:t>
            </a:r>
          </a:p>
          <a:p>
            <a:r>
              <a:rPr lang="en-US" sz="2000" dirty="0" smtClean="0"/>
              <a:t>Came back twice in week 34</a:t>
            </a:r>
          </a:p>
          <a:p>
            <a:r>
              <a:rPr lang="en-US" sz="2000" dirty="0" smtClean="0"/>
              <a:t>Decide to not take into consideration the most active vacuum </a:t>
            </a:r>
            <a:r>
              <a:rPr lang="en-US" sz="2000" dirty="0"/>
              <a:t>gauge </a:t>
            </a:r>
            <a:r>
              <a:rPr lang="en-US" sz="2000" dirty="0" smtClean="0"/>
              <a:t>VGPB.231.7R7B</a:t>
            </a:r>
          </a:p>
          <a:p>
            <a:r>
              <a:rPr lang="en-US" sz="2000" dirty="0" smtClean="0"/>
              <a:t>In week 35 it would have dumped again without this measure. X-ray during technical stop before scrubbing run and high intensity operation would be desirable.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spikes 7R7 B1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790" y="3124200"/>
            <a:ext cx="480529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8927F-F5C6-40D9-844C-AE87652CA568}" type="datetime1">
              <a:rPr lang="en-GB" smtClean="0"/>
              <a:t>03/09/2012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35 Summary - G. Arduini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0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TCTVA.4.R5B2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081875"/>
            <a:ext cx="8610601" cy="746925"/>
          </a:xfrm>
        </p:spPr>
        <p:txBody>
          <a:bodyPr/>
          <a:lstStyle/>
          <a:p>
            <a:r>
              <a:rPr lang="en-US" sz="2000" dirty="0"/>
              <a:t>TCTVA.4R5.B2 </a:t>
            </a:r>
            <a:r>
              <a:rPr lang="en-US" sz="2000" dirty="0" smtClean="0"/>
              <a:t>moving by 0.6 mm </a:t>
            </a:r>
            <a:r>
              <a:rPr lang="en-US" sz="2000" dirty="0"/>
              <a:t>while in </a:t>
            </a:r>
            <a:r>
              <a:rPr lang="en-US" sz="2000" dirty="0" smtClean="0"/>
              <a:t>STABLE beams on Sat 1/9 </a:t>
            </a:r>
            <a:r>
              <a:rPr lang="en-US" sz="2000" dirty="0"/>
              <a:t>at 15:35. </a:t>
            </a:r>
            <a:r>
              <a:rPr lang="en-US" sz="2000" dirty="0" smtClean="0"/>
              <a:t>Remained </a:t>
            </a:r>
            <a:r>
              <a:rPr lang="en-US" sz="2000" dirty="0"/>
              <a:t>within tolerances. This is why the beam was not dumped</a:t>
            </a:r>
            <a:r>
              <a:rPr lang="en-US" sz="2000" dirty="0" smtClean="0"/>
              <a:t>.</a:t>
            </a:r>
            <a:r>
              <a:rPr lang="en-US" sz="2000" dirty="0"/>
              <a:t/>
            </a:r>
            <a:br>
              <a:rPr lang="en-US" sz="2000" dirty="0"/>
            </a:br>
            <a:endParaRPr lang="en-GB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76200" y="2133600"/>
            <a:ext cx="3895507" cy="4525963"/>
          </a:xfrm>
        </p:spPr>
        <p:txBody>
          <a:bodyPr/>
          <a:lstStyle/>
          <a:p>
            <a:r>
              <a:rPr lang="en-US" sz="2000" dirty="0"/>
              <a:t>No visible losses during the </a:t>
            </a:r>
            <a:r>
              <a:rPr lang="en-US" sz="2000" dirty="0" smtClean="0"/>
              <a:t>movement</a:t>
            </a:r>
          </a:p>
          <a:p>
            <a:r>
              <a:rPr lang="en-US" sz="2000" dirty="0" smtClean="0"/>
              <a:t>Warning appeared on the collimator display but was not noticed </a:t>
            </a:r>
            <a:r>
              <a:rPr lang="en-US" sz="2000" dirty="0" smtClean="0">
                <a:sym typeface="Wingdings" pitchFamily="2" charset="2"/>
              </a:rPr>
              <a:t> LHC announcer?</a:t>
            </a:r>
            <a:endParaRPr lang="en-US" sz="2000" dirty="0"/>
          </a:p>
          <a:p>
            <a:r>
              <a:rPr lang="en-US" sz="2000" dirty="0"/>
              <a:t>Only Right Downstream motor moved </a:t>
            </a:r>
            <a:r>
              <a:rPr lang="en-US" sz="2000" dirty="0">
                <a:sym typeface="Wingdings" pitchFamily="2" charset="2"/>
              </a:rPr>
              <a:t> likely </a:t>
            </a:r>
            <a:r>
              <a:rPr lang="en-US" sz="2000" dirty="0" smtClean="0">
                <a:sym typeface="Wingdings" pitchFamily="2" charset="2"/>
              </a:rPr>
              <a:t>SEU</a:t>
            </a:r>
            <a:endParaRPr lang="en-GB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3971707" y="1828800"/>
            <a:ext cx="5248493" cy="3590915"/>
            <a:chOff x="1914307" y="2581285"/>
            <a:chExt cx="5248493" cy="3590915"/>
          </a:xfrm>
        </p:grpSpPr>
        <p:pic>
          <p:nvPicPr>
            <p:cNvPr id="7" name="Picture 2" descr="http://elogbook.cern.ch/eLogbook/attach_reader?attach_id=128512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0" t="15105" b="3081"/>
            <a:stretch/>
          </p:blipFill>
          <p:spPr bwMode="auto">
            <a:xfrm>
              <a:off x="1914307" y="2581285"/>
              <a:ext cx="5248493" cy="3590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4800600" y="3454400"/>
              <a:ext cx="1981201" cy="279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FFFF00"/>
                  </a:solidFill>
                </a:rPr>
                <a:t>LVDT-Right Upstream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72000" y="4097342"/>
              <a:ext cx="2286000" cy="279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9900FF"/>
                  </a:solidFill>
                </a:rPr>
                <a:t>LVDT-Right Downstream</a:t>
              </a:r>
              <a:endParaRPr lang="en-US" sz="1400" b="1" dirty="0">
                <a:solidFill>
                  <a:srgbClr val="9900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62200" y="4495800"/>
              <a:ext cx="2286000" cy="279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FFC000"/>
                  </a:solidFill>
                </a:rPr>
                <a:t>Outer Warning level – RD</a:t>
              </a:r>
              <a:endParaRPr lang="en-US" sz="1400" b="1" dirty="0">
                <a:solidFill>
                  <a:srgbClr val="FFC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00300" y="5334000"/>
              <a:ext cx="2286000" cy="279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FFFFCC"/>
                  </a:solidFill>
                </a:rPr>
                <a:t>Outer Dump level – RD</a:t>
              </a:r>
              <a:endParaRPr lang="en-US" sz="1400" b="1" dirty="0">
                <a:solidFill>
                  <a:srgbClr val="FFFFCC"/>
                </a:solidFill>
              </a:endParaRPr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01599" y="5715000"/>
            <a:ext cx="8610601" cy="74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sz="2000" dirty="0" smtClean="0"/>
              <a:t>Run several </a:t>
            </a:r>
            <a:r>
              <a:rPr lang="en-US" sz="2000" dirty="0"/>
              <a:t>cycles </a:t>
            </a:r>
            <a:r>
              <a:rPr lang="en-US" sz="2000" dirty="0" smtClean="0">
                <a:sym typeface="Wingdings" pitchFamily="2" charset="2"/>
              </a:rPr>
              <a:t> </a:t>
            </a:r>
            <a:r>
              <a:rPr lang="en-US" sz="2000" dirty="0">
                <a:sym typeface="Wingdings" pitchFamily="2" charset="2"/>
              </a:rPr>
              <a:t>no problem observed. No intervention on the driver.</a:t>
            </a:r>
            <a:endParaRPr lang="en-US" sz="20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45AB-D15A-4003-A7EF-25B306CC9109}" type="datetime1">
              <a:rPr lang="en-GB" smtClean="0"/>
              <a:t>03/09/2012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35 Summary - G. Arduini</a:t>
            </a:r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96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569190" cy="5111750"/>
          </a:xfrm>
        </p:spPr>
        <p:txBody>
          <a:bodyPr/>
          <a:lstStyle/>
          <a:p>
            <a:r>
              <a:rPr lang="en-US" sz="2000" dirty="0" smtClean="0"/>
              <a:t>Compensator in Pt.2</a:t>
            </a:r>
          </a:p>
          <a:p>
            <a:pPr lvl="1"/>
            <a:r>
              <a:rPr lang="en-GB" sz="2000" dirty="0"/>
              <a:t>Reason of the trip of the Static </a:t>
            </a:r>
            <a:r>
              <a:rPr lang="en-GB" sz="2000" dirty="0" err="1"/>
              <a:t>VAr</a:t>
            </a:r>
            <a:r>
              <a:rPr lang="en-GB" sz="2000" dirty="0"/>
              <a:t> Compensator in Point 2 </a:t>
            </a:r>
            <a:r>
              <a:rPr lang="en-GB" sz="2000" dirty="0" smtClean="0"/>
              <a:t>(29/8) not </a:t>
            </a:r>
            <a:r>
              <a:rPr lang="en-GB" sz="2000" dirty="0"/>
              <a:t>found. </a:t>
            </a:r>
            <a:r>
              <a:rPr lang="en-GB" sz="2000" dirty="0" smtClean="0"/>
              <a:t>Harmonic filter working but TCR </a:t>
            </a:r>
            <a:r>
              <a:rPr lang="en-GB" sz="2000" dirty="0"/>
              <a:t>(</a:t>
            </a:r>
            <a:r>
              <a:rPr lang="en-GB" sz="2000" dirty="0" err="1"/>
              <a:t>Thyristor</a:t>
            </a:r>
            <a:r>
              <a:rPr lang="en-GB" sz="2000" dirty="0"/>
              <a:t> controlled reactor) </a:t>
            </a:r>
            <a:r>
              <a:rPr lang="en-GB" sz="2000" dirty="0" smtClean="0"/>
              <a:t>could not be restarted</a:t>
            </a:r>
          </a:p>
          <a:p>
            <a:pPr lvl="1"/>
            <a:r>
              <a:rPr lang="en-GB" sz="2000" dirty="0" smtClean="0"/>
              <a:t>Propose </a:t>
            </a:r>
            <a:r>
              <a:rPr lang="en-GB" sz="2000" dirty="0"/>
              <a:t>to wait for the TS3 for the restart of the TCR.</a:t>
            </a:r>
          </a:p>
          <a:p>
            <a:pPr lvl="1"/>
            <a:r>
              <a:rPr lang="en-GB" sz="2000" dirty="0"/>
              <a:t>As compensatory measures, the converters of TI2 shall not </a:t>
            </a:r>
            <a:r>
              <a:rPr lang="en-GB" sz="2000" dirty="0" smtClean="0"/>
              <a:t>pulse </a:t>
            </a:r>
            <a:r>
              <a:rPr lang="en-GB" sz="2000" dirty="0"/>
              <a:t>when the LHC is </a:t>
            </a:r>
            <a:r>
              <a:rPr lang="en-GB" sz="2000" dirty="0" smtClean="0"/>
              <a:t>ramping or at high energy </a:t>
            </a:r>
            <a:r>
              <a:rPr lang="en-GB" sz="2000" dirty="0" smtClean="0">
                <a:sym typeface="Wingdings" pitchFamily="2" charset="2"/>
              </a:rPr>
              <a:t>when LHC above inj. energy</a:t>
            </a:r>
          </a:p>
          <a:p>
            <a:pPr lvl="2"/>
            <a:r>
              <a:rPr lang="en-GB" sz="1600" dirty="0" smtClean="0">
                <a:sym typeface="Wingdings" pitchFamily="2" charset="2"/>
              </a:rPr>
              <a:t>If </a:t>
            </a:r>
            <a:r>
              <a:rPr lang="en-GB" sz="1600" dirty="0" err="1" smtClean="0">
                <a:sym typeface="Wingdings" pitchFamily="2" charset="2"/>
              </a:rPr>
              <a:t>supercycles</a:t>
            </a:r>
            <a:r>
              <a:rPr lang="en-GB" sz="1600" dirty="0" smtClean="0">
                <a:sym typeface="Wingdings" pitchFamily="2" charset="2"/>
              </a:rPr>
              <a:t> without LHC cycles. TI2 can be left ON</a:t>
            </a:r>
          </a:p>
          <a:p>
            <a:pPr lvl="2"/>
            <a:r>
              <a:rPr lang="en-GB" sz="1600" dirty="0" smtClean="0">
                <a:sym typeface="Wingdings" pitchFamily="2" charset="2"/>
              </a:rPr>
              <a:t>If </a:t>
            </a:r>
            <a:r>
              <a:rPr lang="en-GB" sz="1600" dirty="0" err="1" smtClean="0">
                <a:sym typeface="Wingdings" pitchFamily="2" charset="2"/>
              </a:rPr>
              <a:t>supercycles</a:t>
            </a:r>
            <a:r>
              <a:rPr lang="en-GB" sz="1600" dirty="0" smtClean="0">
                <a:sym typeface="Wingdings" pitchFamily="2" charset="2"/>
              </a:rPr>
              <a:t> with LHC cycles. TI2 should be OFF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QPS trigger Q4.L1</a:t>
            </a:r>
          </a:p>
          <a:p>
            <a:pPr lvl="1"/>
            <a:r>
              <a:rPr lang="en-US" sz="1800" dirty="0" smtClean="0"/>
              <a:t>Access during </a:t>
            </a:r>
            <a:r>
              <a:rPr lang="en-US" sz="1800" dirty="0" err="1" smtClean="0"/>
              <a:t>cryo</a:t>
            </a:r>
            <a:r>
              <a:rPr lang="en-US" sz="1800" dirty="0" smtClean="0"/>
              <a:t> problem. Nothing found but changed board. Since then no problem.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problems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2D8F-DDD7-48AB-81CC-5307F4C487F5}" type="datetime1">
              <a:rPr lang="en-GB" smtClean="0"/>
              <a:t>03/09/2012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35 Summary - G. Arduini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29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Cryo</a:t>
            </a:r>
            <a:r>
              <a:rPr lang="en-US" sz="2400" dirty="0" smtClean="0"/>
              <a:t> recovery. In the shadow (almost) IT.R1 power converter repair (until 11:00)</a:t>
            </a:r>
          </a:p>
          <a:p>
            <a:endParaRPr lang="en-US" sz="2400" dirty="0"/>
          </a:p>
          <a:p>
            <a:r>
              <a:rPr lang="en-US" sz="2400" dirty="0" smtClean="0"/>
              <a:t>Intervention on 18 kV SPS cable (12-14)</a:t>
            </a:r>
          </a:p>
          <a:p>
            <a:pPr lvl="1"/>
            <a:r>
              <a:rPr lang="en-US" sz="2000" dirty="0" smtClean="0"/>
              <a:t>LHC at injection with pilot beam for skew </a:t>
            </a:r>
            <a:r>
              <a:rPr lang="en-US" sz="2000" dirty="0" err="1" smtClean="0"/>
              <a:t>sextupoles</a:t>
            </a:r>
            <a:r>
              <a:rPr lang="en-US" sz="2000" dirty="0" smtClean="0"/>
              <a:t> and triplet </a:t>
            </a:r>
            <a:r>
              <a:rPr lang="en-US" sz="2000" dirty="0" err="1" smtClean="0"/>
              <a:t>octupole</a:t>
            </a:r>
            <a:r>
              <a:rPr lang="en-US" sz="2000" dirty="0" smtClean="0"/>
              <a:t> circuits polarity checks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Physics</a:t>
            </a:r>
            <a:endParaRPr lang="en-US" sz="2400" dirty="0"/>
          </a:p>
          <a:p>
            <a:r>
              <a:rPr lang="en-US" sz="2400" dirty="0" smtClean="0"/>
              <a:t>To be scheduled:</a:t>
            </a:r>
          </a:p>
          <a:p>
            <a:pPr lvl="1"/>
            <a:r>
              <a:rPr lang="en-US" sz="2000" dirty="0" smtClean="0"/>
              <a:t>Batch by batch longitudinal blow-up</a:t>
            </a:r>
          </a:p>
          <a:p>
            <a:pPr lvl="1"/>
            <a:r>
              <a:rPr lang="en-US" sz="2000" dirty="0" smtClean="0"/>
              <a:t>TOTEM data taking (requires collimation expert for TCLA set-up)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Next coordination team: B. Holzer, M. Lamont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1D4A-9C05-4582-817F-0FBE7D61675F}" type="datetime1">
              <a:rPr lang="en-GB" smtClean="0"/>
              <a:t>03/09/2012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35 Summary - G. Arduini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15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24 hours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06:17 RQTL7.L7B2 trip (QPS </a:t>
            </a:r>
            <a:r>
              <a:rPr lang="en-US" sz="2000" dirty="0" smtClean="0"/>
              <a:t>–SEU</a:t>
            </a:r>
            <a:r>
              <a:rPr lang="en-US" sz="2000" dirty="0"/>
              <a:t>?). 87 pb</a:t>
            </a:r>
            <a:r>
              <a:rPr lang="en-US" sz="2000" baseline="30000" dirty="0"/>
              <a:t>-1</a:t>
            </a:r>
            <a:r>
              <a:rPr lang="en-US" sz="2000" dirty="0"/>
              <a:t> in ~5 h </a:t>
            </a:r>
          </a:p>
          <a:p>
            <a:r>
              <a:rPr lang="en-US" sz="2000" dirty="0"/>
              <a:t>07:13 Start filling </a:t>
            </a:r>
          </a:p>
          <a:p>
            <a:r>
              <a:rPr lang="en-US" sz="2000" dirty="0"/>
              <a:t>09:08 STABLE BEAMS #3021. </a:t>
            </a:r>
            <a:r>
              <a:rPr lang="en-US" sz="2000" dirty="0" err="1"/>
              <a:t>Iitial</a:t>
            </a:r>
            <a:r>
              <a:rPr lang="en-US" sz="2000" dirty="0"/>
              <a:t> luminosity 6.6x10</a:t>
            </a:r>
            <a:r>
              <a:rPr lang="en-US" sz="2000" baseline="30000" dirty="0"/>
              <a:t>33</a:t>
            </a:r>
            <a:r>
              <a:rPr lang="en-US" sz="2000" dirty="0"/>
              <a:t> cm</a:t>
            </a:r>
            <a:r>
              <a:rPr lang="en-US" sz="2000" baseline="30000" dirty="0"/>
              <a:t>-2</a:t>
            </a:r>
            <a:r>
              <a:rPr lang="en-US" sz="2000" dirty="0"/>
              <a:t>s</a:t>
            </a:r>
            <a:r>
              <a:rPr lang="en-US" sz="2000" baseline="30000" dirty="0"/>
              <a:t>-1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smtClean="0"/>
              <a:t>Beam dump initially planned for ~20:00 delayed to 22:00 to allow MKI B1 kicker temperature reduction</a:t>
            </a:r>
          </a:p>
          <a:p>
            <a:r>
              <a:rPr lang="en-US" sz="2000" dirty="0" smtClean="0"/>
              <a:t>22:05 OP dump (167 pb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in ~13 h). Injection delayed due to MKI2 temperature</a:t>
            </a:r>
          </a:p>
          <a:p>
            <a:r>
              <a:rPr lang="en-US" sz="2000" dirty="0" smtClean="0"/>
              <a:t>00:08 Injecting</a:t>
            </a:r>
          </a:p>
          <a:p>
            <a:r>
              <a:rPr lang="en-US" sz="2000" dirty="0" smtClean="0"/>
              <a:t>00:58 OFC crashed at the beginning of the squeeze. SIS dump. Expert called. Core dump saved. More information today.</a:t>
            </a:r>
          </a:p>
          <a:p>
            <a:r>
              <a:rPr lang="en-US" sz="2000" dirty="0" smtClean="0"/>
              <a:t>02:00 Filling and verification of the </a:t>
            </a:r>
            <a:r>
              <a:rPr lang="en-US" sz="2000" dirty="0" err="1" smtClean="0"/>
              <a:t>behaviour</a:t>
            </a:r>
            <a:r>
              <a:rPr lang="en-US" sz="2000" dirty="0" smtClean="0"/>
              <a:t> of the orbit and tune feedback.</a:t>
            </a:r>
          </a:p>
          <a:p>
            <a:r>
              <a:rPr lang="en-US" sz="2000" dirty="0" smtClean="0"/>
              <a:t>Kept lower QH tunes (by 0.002) during the squeeze </a:t>
            </a:r>
            <a:r>
              <a:rPr lang="en-US" sz="2000" dirty="0" smtClean="0">
                <a:sym typeface="Wingdings" pitchFamily="2" charset="2"/>
              </a:rPr>
              <a:t> lower losses on B2</a:t>
            </a:r>
            <a:endParaRPr lang="en-US" sz="2000" dirty="0" smtClean="0"/>
          </a:p>
          <a:p>
            <a:r>
              <a:rPr lang="en-US" sz="2000" dirty="0" smtClean="0"/>
              <a:t>03:25 Stable beams #3023. Initial luminosities up to 7.1x10</a:t>
            </a:r>
            <a:r>
              <a:rPr lang="en-US" sz="2000" baseline="30000" dirty="0" smtClean="0"/>
              <a:t>33</a:t>
            </a:r>
            <a:r>
              <a:rPr lang="en-US" sz="2000" dirty="0" smtClean="0"/>
              <a:t> cm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s</a:t>
            </a:r>
            <a:r>
              <a:rPr lang="en-US" sz="2000" baseline="30000" dirty="0" smtClean="0"/>
              <a:t>-1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186D-59B9-4C50-B36E-91FEF7133CE9}" type="datetime1">
              <a:rPr lang="en-GB" smtClean="0"/>
              <a:t>03/09/2012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35 Summary - G. Arduini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68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24 hours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03:25 Stable beams #3023. Initial luminosities up to 7.1x10</a:t>
            </a:r>
            <a:r>
              <a:rPr lang="en-US" sz="2000" baseline="30000" dirty="0" smtClean="0"/>
              <a:t>33</a:t>
            </a:r>
            <a:r>
              <a:rPr lang="en-US" sz="2000" dirty="0" smtClean="0"/>
              <a:t> cm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s</a:t>
            </a:r>
            <a:r>
              <a:rPr lang="en-US" sz="2000" baseline="30000" dirty="0" smtClean="0"/>
              <a:t>-1</a:t>
            </a:r>
            <a:endParaRPr lang="en-US" sz="2000" dirty="0" smtClean="0"/>
          </a:p>
          <a:p>
            <a:r>
              <a:rPr lang="en-US" sz="2000" dirty="0" smtClean="0"/>
              <a:t>03:28 Lost cryogenics in sector 78. QRL vacuum gauge spurious reading and triggering closure of </a:t>
            </a:r>
            <a:r>
              <a:rPr lang="en-US" sz="2000" dirty="0" err="1" smtClean="0"/>
              <a:t>cryo</a:t>
            </a:r>
            <a:r>
              <a:rPr lang="en-US" sz="2000" dirty="0" smtClean="0"/>
              <a:t> valves on DFB</a:t>
            </a:r>
          </a:p>
          <a:p>
            <a:r>
              <a:rPr lang="en-US" sz="2000" dirty="0" smtClean="0"/>
              <a:t>07:10 Access in point 7 for replacing vacuum </a:t>
            </a:r>
            <a:r>
              <a:rPr lang="en-US" sz="2000" dirty="0"/>
              <a:t>PLC in </a:t>
            </a:r>
            <a:r>
              <a:rPr lang="en-US" sz="2000" dirty="0" smtClean="0"/>
              <a:t>IP7</a:t>
            </a:r>
          </a:p>
          <a:p>
            <a:r>
              <a:rPr lang="en-US" sz="2000" dirty="0" err="1" smtClean="0"/>
              <a:t>Cryo</a:t>
            </a:r>
            <a:r>
              <a:rPr lang="en-US" sz="2000" dirty="0" smtClean="0"/>
              <a:t> conditions expected to be back not before 09:00. Then pre-cycle.</a:t>
            </a:r>
          </a:p>
          <a:p>
            <a:endParaRPr lang="en-US" sz="2000" dirty="0" smtClean="0"/>
          </a:p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186D-59B9-4C50-B36E-91FEF7133CE9}" type="datetime1">
              <a:rPr lang="en-GB" smtClean="0"/>
              <a:t>03/09/2012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35 Summary - G. Arduini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91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faults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172616"/>
              </p:ext>
            </p:extLst>
          </p:nvPr>
        </p:nvGraphicFramePr>
        <p:xfrm>
          <a:off x="304800" y="990600"/>
          <a:ext cx="8606153" cy="451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81200"/>
                <a:gridCol w="1219200"/>
                <a:gridCol w="5405753"/>
              </a:tblGrid>
              <a:tr h="3532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Duration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[h]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Mon 27/8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10.3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(14.6)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Cryo</a:t>
                      </a:r>
                      <a:r>
                        <a:rPr lang="en-US" sz="1800" baseline="0" dirty="0" smtClean="0"/>
                        <a:t> point 4, SPS Extraction septum</a:t>
                      </a: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Tue 28/8-Thu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30/8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BSRT,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RF M2B1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(crowbar oil level), TI2 power converter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Fri 31/8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Recovery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from electrical perturbation (EDF), compensator point 8, SPS extraction kicker, IT.R1 power converter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Sat 01/09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IT.R1 power converter, QPS board replacement for RQT13.R7B1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Sun 02/09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Kicker temperature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Mon 03/09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4.5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QRL vacuum gauge.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Point 7.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43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faults by system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123571"/>
              </p:ext>
            </p:extLst>
          </p:nvPr>
        </p:nvGraphicFramePr>
        <p:xfrm>
          <a:off x="228600" y="990600"/>
          <a:ext cx="8606153" cy="4297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/>
                <a:gridCol w="1371600"/>
                <a:gridCol w="5024753"/>
              </a:tblGrid>
              <a:tr h="353245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Time [h]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Comments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Beam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Instrumentation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BSRT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Cryo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Point 4 cold compressor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Injectors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5.5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SPS (Extraction septum), TI2 power converter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QPS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QPS board replacement for RQT13.R7B1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Vacuum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4.5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QRL vacuum gauge.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Point 7.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Electrical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network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2.5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EDF+Pt.8 compensator cooling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IT.R1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1.5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RF M2B1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(crowbar oil level)</a:t>
                      </a: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Kickers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Kicker temperature (MKI-2)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75 (45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%)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622D-C90C-4768-8100-D960CCC92C6F}" type="datetime1">
              <a:rPr lang="en-GB" smtClean="0"/>
              <a:t>03/09/2012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35 Summary - G. Arduini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11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Fills from 27/08 – 08:00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989813"/>
              </p:ext>
            </p:extLst>
          </p:nvPr>
        </p:nvGraphicFramePr>
        <p:xfrm>
          <a:off x="152400" y="1066800"/>
          <a:ext cx="8915400" cy="453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205"/>
                <a:gridCol w="971487"/>
                <a:gridCol w="1730508"/>
                <a:gridCol w="1326435"/>
                <a:gridCol w="385476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Fill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r>
                        <a:rPr lang="en-US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b@SB</a:t>
                      </a:r>
                      <a:r>
                        <a:rPr lang="en-US" baseline="-25000" dirty="0" smtClean="0">
                          <a:latin typeface="Calibri" pitchFamily="34" charset="0"/>
                          <a:cs typeface="Calibri" pitchFamily="34" charset="0"/>
                        </a:rPr>
                        <a:t> start</a:t>
                      </a:r>
                    </a:p>
                    <a:p>
                      <a:pPr algn="ctr"/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[10</a:t>
                      </a:r>
                      <a:r>
                        <a:rPr lang="en-US" baseline="30000" dirty="0" smtClean="0"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]</a:t>
                      </a:r>
                      <a:endParaRPr lang="en-US" baseline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[h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]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L</a:t>
                      </a:r>
                      <a:r>
                        <a:rPr lang="en-US" baseline="-25000" dirty="0" smtClean="0">
                          <a:latin typeface="Calibri" pitchFamily="34" charset="0"/>
                          <a:cs typeface="Calibri" pitchFamily="34" charset="0"/>
                        </a:rPr>
                        <a:t>int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[pb</a:t>
                      </a:r>
                      <a:r>
                        <a:rPr lang="en-US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]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Dump reason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3009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1.59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6.8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UFO 5L4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3011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1.56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12.0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175.5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7OP </a:t>
                      </a:r>
                      <a:r>
                        <a:rPr lang="en-GB" sz="1800" b="1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dump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3015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&lt;1 min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GB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RQTL7.R7B2 (QPS</a:t>
                      </a:r>
                      <a:r>
                        <a:rPr lang="en-US" sz="1800" b="1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– SEU?)</a:t>
                      </a:r>
                      <a:endParaRPr lang="en-GB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3016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1.53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8.9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125.8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Electrical network glitch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3018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1.55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13.2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173.2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OP dump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1.52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5.6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92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RQT13.R7B1 (QPS - </a:t>
                      </a:r>
                      <a:r>
                        <a:rPr lang="en-GB" sz="1800" b="1" i="0" u="none" strike="noStrike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lSEU</a:t>
                      </a:r>
                      <a:r>
                        <a:rPr lang="en-GB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?)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3020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1.55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4.9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87.5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RQTL7.L7B2 trip (QPS – </a:t>
                      </a:r>
                      <a:r>
                        <a:rPr lang="en-US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SEU</a:t>
                      </a:r>
                      <a:r>
                        <a:rPr lang="en-US" sz="1800" b="1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?)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3021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1.56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12.9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167.2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OP dump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57.8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828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486400" y="5963970"/>
            <a:ext cx="3352800" cy="4287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STABLE BEAMS 57.8 h (34.4 %)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66CC-9B1F-4630-B56D-72C7306F780B}" type="datetime1">
              <a:rPr lang="en-GB" smtClean="0"/>
              <a:t>03/09/2012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35 Summary - G. Arduini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5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274118"/>
              </p:ext>
            </p:extLst>
          </p:nvPr>
        </p:nvGraphicFramePr>
        <p:xfrm>
          <a:off x="152400" y="1316355"/>
          <a:ext cx="8915400" cy="1988820"/>
        </p:xfrm>
        <a:graphic>
          <a:graphicData uri="http://schemas.openxmlformats.org/drawingml/2006/table">
            <a:tbl>
              <a:tblPr/>
              <a:tblGrid>
                <a:gridCol w="1373773"/>
                <a:gridCol w="1167707"/>
                <a:gridCol w="1167707"/>
                <a:gridCol w="755575"/>
                <a:gridCol w="445063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Event Timestamp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Phase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Energy </a:t>
                      </a: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GB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TeV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Fill Number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30/08/2012 16:32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ADJUST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LHCb pilot ramp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31/08/2012 15:33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RAMP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3898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Triplet power converter R1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03/09/2012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00:58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SQUEEZE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4000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3022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Orbit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Feedback Controller crash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153400" cy="792163"/>
          </a:xfrm>
        </p:spPr>
        <p:txBody>
          <a:bodyPr/>
          <a:lstStyle/>
          <a:p>
            <a:r>
              <a:rPr lang="en-US" dirty="0" smtClean="0"/>
              <a:t>Lost fills before stable beams (&gt;450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24600" y="990600"/>
            <a:ext cx="2438396" cy="28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c/o Post-Mortem DB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1" y="990600"/>
            <a:ext cx="8036697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20000" y="1600200"/>
            <a:ext cx="1371600" cy="457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~13.5 fb</a:t>
            </a:r>
            <a:r>
              <a:rPr lang="en-US" sz="1600" b="1" baseline="30000" dirty="0" smtClean="0">
                <a:solidFill>
                  <a:srgbClr val="FFFF00"/>
                </a:solidFill>
              </a:rPr>
              <a:t>-1</a:t>
            </a:r>
            <a:endParaRPr lang="en-US" sz="1600" b="1" baseline="3000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34300" y="4800600"/>
            <a:ext cx="1371600" cy="457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~1.3 fb</a:t>
            </a:r>
            <a:r>
              <a:rPr lang="en-US" sz="1600" b="1" baseline="30000" dirty="0" smtClean="0">
                <a:solidFill>
                  <a:srgbClr val="FFFF00"/>
                </a:solidFill>
              </a:rPr>
              <a:t>-1</a:t>
            </a:r>
            <a:endParaRPr lang="en-US" sz="1600" b="1" baseline="30000" dirty="0">
              <a:solidFill>
                <a:srgbClr val="FFFF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F1B5-93A9-4B2A-90B9-2BA86F5CFB26}" type="datetime1">
              <a:rPr lang="en-GB" smtClean="0"/>
              <a:t>03/09/2012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35 Summary - G. Arduini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27101</TotalTime>
  <Words>1517</Words>
  <Application>Microsoft Office PowerPoint</Application>
  <PresentationFormat>On-screen Show (4:3)</PresentationFormat>
  <Paragraphs>344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LHCpresentations</vt:lpstr>
      <vt:lpstr>Summary of week 35</vt:lpstr>
      <vt:lpstr>Week 35</vt:lpstr>
      <vt:lpstr>Last 24 hours</vt:lpstr>
      <vt:lpstr>Last 24 hours</vt:lpstr>
      <vt:lpstr>Main faults</vt:lpstr>
      <vt:lpstr>Main faults by system</vt:lpstr>
      <vt:lpstr>Fills from 27/08 – 08:00</vt:lpstr>
      <vt:lpstr>Lost fills before stable beams (&gt;450 GeV)</vt:lpstr>
      <vt:lpstr>Performance</vt:lpstr>
      <vt:lpstr>Performance</vt:lpstr>
      <vt:lpstr>Performance</vt:lpstr>
      <vt:lpstr>Performance</vt:lpstr>
      <vt:lpstr>BSRT</vt:lpstr>
      <vt:lpstr>BSRT</vt:lpstr>
      <vt:lpstr>BSRT</vt:lpstr>
      <vt:lpstr>Findings</vt:lpstr>
      <vt:lpstr>BSRT</vt:lpstr>
      <vt:lpstr>Check abort gap population by cleaning</vt:lpstr>
      <vt:lpstr>RF Monitoring for Abort Gap (P. Baudrenghien)</vt:lpstr>
      <vt:lpstr>Check abort gap population by cleaning</vt:lpstr>
      <vt:lpstr>Cryogenics point 4 – Mon 27/8</vt:lpstr>
      <vt:lpstr>RF phase noise</vt:lpstr>
      <vt:lpstr>Vacuum spikes 7R7 B1</vt:lpstr>
      <vt:lpstr>TCTVA.4.R5B2</vt:lpstr>
      <vt:lpstr>Other problems</vt:lpstr>
      <vt:lpstr>Plan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Gianluigi Arduini</cp:lastModifiedBy>
  <cp:revision>2417</cp:revision>
  <dcterms:created xsi:type="dcterms:W3CDTF">2010-04-25T23:23:07Z</dcterms:created>
  <dcterms:modified xsi:type="dcterms:W3CDTF">2012-09-03T07:59:38Z</dcterms:modified>
</cp:coreProperties>
</file>