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1382" r:id="rId2"/>
    <p:sldId id="1383" r:id="rId3"/>
    <p:sldId id="1384" r:id="rId4"/>
    <p:sldId id="1385" r:id="rId5"/>
    <p:sldId id="1386" r:id="rId6"/>
    <p:sldId id="1387" r:id="rId7"/>
    <p:sldId id="1388" r:id="rId8"/>
    <p:sldId id="1372" r:id="rId9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5267" autoAdjust="0"/>
  </p:normalViewPr>
  <p:slideViewPr>
    <p:cSldViewPr>
      <p:cViewPr varScale="1">
        <p:scale>
          <a:sx n="89" d="100"/>
          <a:sy n="89" d="100"/>
        </p:scale>
        <p:origin x="-1518" y="-11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9:00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1/09/2012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31</a:t>
            </a:r>
            <a:r>
              <a:rPr lang="en-US" baseline="30000" dirty="0" smtClean="0"/>
              <a:t>st</a:t>
            </a:r>
            <a:r>
              <a:rPr lang="en-US" dirty="0" smtClean="0"/>
              <a:t> August &amp;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sz="2000" dirty="0"/>
              <a:t>00:03 Stable beams #3016. Initial luminosity ~6.7x10^33 cm</a:t>
            </a:r>
            <a:r>
              <a:rPr lang="en-US" sz="2000" baseline="30000" dirty="0"/>
              <a:t>-2</a:t>
            </a:r>
            <a:r>
              <a:rPr lang="en-US" sz="2000" dirty="0"/>
              <a:t>s</a:t>
            </a:r>
            <a:r>
              <a:rPr lang="en-US" sz="2000" baseline="30000" dirty="0"/>
              <a:t>-1</a:t>
            </a:r>
            <a:r>
              <a:rPr lang="en-US" sz="2000" dirty="0"/>
              <a:t>.</a:t>
            </a:r>
          </a:p>
          <a:p>
            <a:r>
              <a:rPr lang="en-US" sz="2000" dirty="0"/>
              <a:t>08:59 Electrical network glitch - Beam dump - ~125 pb-1 in 9 hours</a:t>
            </a:r>
            <a:r>
              <a:rPr lang="en-US" sz="2000" dirty="0" smtClean="0"/>
              <a:t>. </a:t>
            </a:r>
          </a:p>
          <a:p>
            <a:pPr lvl="1"/>
            <a:r>
              <a:rPr lang="en-US" sz="1600" dirty="0" smtClean="0"/>
              <a:t>Lost </a:t>
            </a:r>
            <a:r>
              <a:rPr lang="en-US" sz="1600" dirty="0"/>
              <a:t>3 sectors (1-4) with fast abort of the mains and trip of the dipoles of ALICE and </a:t>
            </a:r>
            <a:r>
              <a:rPr lang="en-US" sz="1600" dirty="0" err="1" smtClean="0"/>
              <a:t>LHCb</a:t>
            </a:r>
            <a:endParaRPr lang="en-US" sz="1600" dirty="0" smtClean="0"/>
          </a:p>
          <a:p>
            <a:r>
              <a:rPr lang="en-US" sz="2000" dirty="0" smtClean="0"/>
              <a:t>11:36 At </a:t>
            </a:r>
            <a:r>
              <a:rPr lang="en-US" sz="2000" dirty="0"/>
              <a:t>the end of the </a:t>
            </a:r>
            <a:r>
              <a:rPr lang="en-US" sz="2000" dirty="0" smtClean="0"/>
              <a:t>pre-cycle </a:t>
            </a:r>
            <a:r>
              <a:rPr lang="en-US" sz="2000" dirty="0"/>
              <a:t>another electrical problem appeared in point </a:t>
            </a:r>
            <a:r>
              <a:rPr lang="en-US" sz="2000" dirty="0" smtClean="0"/>
              <a:t>8</a:t>
            </a:r>
          </a:p>
          <a:p>
            <a:r>
              <a:rPr lang="en-US" sz="2000" dirty="0" smtClean="0"/>
              <a:t>Problems </a:t>
            </a:r>
            <a:r>
              <a:rPr lang="en-US" sz="2000" dirty="0"/>
              <a:t>with the beams from the BOOSTER and a vacuum spike in the SPS extraction kicker (LSS4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14:33 Injection physics beams</a:t>
            </a:r>
          </a:p>
          <a:p>
            <a:pPr lvl="1"/>
            <a:r>
              <a:rPr lang="en-US" sz="1600" dirty="0" smtClean="0"/>
              <a:t>Large </a:t>
            </a:r>
            <a:r>
              <a:rPr lang="en-US" sz="1600" dirty="0" err="1" smtClean="0"/>
              <a:t>emittances</a:t>
            </a:r>
            <a:r>
              <a:rPr lang="en-US" sz="1600" dirty="0" smtClean="0"/>
              <a:t> from the injector chain, </a:t>
            </a:r>
            <a:r>
              <a:rPr lang="en-US" sz="1600" dirty="0"/>
              <a:t>up to 2.6um for </a:t>
            </a:r>
            <a:r>
              <a:rPr lang="en-US" sz="1600" dirty="0" smtClean="0"/>
              <a:t>B2V.</a:t>
            </a:r>
          </a:p>
          <a:p>
            <a:r>
              <a:rPr lang="en-US" sz="2000" dirty="0" smtClean="0"/>
              <a:t>15:33 Lost beam at the very end of the ramp (3.9 </a:t>
            </a:r>
            <a:r>
              <a:rPr lang="en-US" sz="2000" dirty="0" err="1" smtClean="0"/>
              <a:t>TeV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/>
              <a:t>Trip of IT.R1: the module RTQX2.R1 went in </a:t>
            </a:r>
            <a:r>
              <a:rPr lang="en-US" sz="1800" dirty="0" err="1"/>
              <a:t>VS_fault</a:t>
            </a:r>
            <a:r>
              <a:rPr lang="en-US" sz="1800" dirty="0"/>
              <a:t>, with an overcurrent </a:t>
            </a:r>
            <a:r>
              <a:rPr lang="en-US" sz="1800" dirty="0" smtClean="0"/>
              <a:t>reading. OK on the next pre-cycle.  </a:t>
            </a:r>
            <a:endParaRPr lang="en-US" sz="1800" dirty="0" smtClean="0"/>
          </a:p>
          <a:p>
            <a:r>
              <a:rPr lang="en-US" sz="2000" dirty="0" smtClean="0"/>
              <a:t>18:55 Stable beam fill #3018,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 6.6e33 cm-2s-1</a:t>
            </a:r>
          </a:p>
          <a:p>
            <a:r>
              <a:rPr lang="en-US" sz="2000" dirty="0" smtClean="0"/>
              <a:t>08:03 Operator dump, integrated </a:t>
            </a:r>
            <a:r>
              <a:rPr lang="en-US" sz="2000" dirty="0" err="1" smtClean="0"/>
              <a:t>lumi’s</a:t>
            </a:r>
            <a:r>
              <a:rPr lang="en-US" sz="2000" dirty="0" smtClean="0"/>
              <a:t> 173 pb-1</a:t>
            </a:r>
          </a:p>
          <a:p>
            <a:r>
              <a:rPr lang="en-US" sz="2000" dirty="0" smtClean="0"/>
              <a:t>08:40 </a:t>
            </a:r>
            <a:r>
              <a:rPr lang="en-US" sz="1800" dirty="0"/>
              <a:t>Trip of RQX.R1, same as yesterday </a:t>
            </a:r>
            <a:r>
              <a:rPr lang="en-US" sz="1800" dirty="0" smtClean="0"/>
              <a:t>afternoon – waiting for news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beams from the injectors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0" y="4509150"/>
            <a:ext cx="7639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6" y="787530"/>
            <a:ext cx="8767074" cy="343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470" y="5517290"/>
            <a:ext cx="763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likely the cause of the losses end of ramp and the squeeze of the fills Thursday night as well.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79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3018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11" y="692620"/>
            <a:ext cx="8229600" cy="1656230"/>
          </a:xfrm>
        </p:spPr>
        <p:txBody>
          <a:bodyPr/>
          <a:lstStyle/>
          <a:p>
            <a:r>
              <a:rPr lang="en-US" sz="2000" dirty="0" smtClean="0"/>
              <a:t>Slightly better </a:t>
            </a:r>
            <a:r>
              <a:rPr lang="en-US" sz="2000" dirty="0" err="1" smtClean="0"/>
              <a:t>emittances</a:t>
            </a:r>
            <a:r>
              <a:rPr lang="en-US" sz="2000" dirty="0" smtClean="0"/>
              <a:t> from the injectors</a:t>
            </a:r>
          </a:p>
          <a:p>
            <a:r>
              <a:rPr lang="en-US" sz="2000" dirty="0" smtClean="0"/>
              <a:t>B2 lifetime suffering during squeeze</a:t>
            </a:r>
          </a:p>
          <a:p>
            <a:r>
              <a:rPr lang="en-US" sz="2000" dirty="0" smtClean="0"/>
              <a:t>Initial </a:t>
            </a:r>
            <a:r>
              <a:rPr lang="en-US" sz="2000" dirty="0" err="1" smtClean="0"/>
              <a:t>lumi’s</a:t>
            </a:r>
            <a:r>
              <a:rPr lang="en-US" sz="2000" dirty="0" smtClean="0"/>
              <a:t> around 6.7 / 6.5 e33 cm-2s-1: suffering from reduced brightness.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2492870"/>
            <a:ext cx="8028480" cy="406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4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abort gap population by cleaning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548600"/>
            <a:ext cx="4464620" cy="33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59706" y="866853"/>
            <a:ext cx="3024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on measured BLM losses at the collimators is very reproducible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783626" y="2774158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3284980"/>
            <a:ext cx="4464620" cy="332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47632" y="6021360"/>
            <a:ext cx="64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660290" y="5589300"/>
            <a:ext cx="20882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Matteo &amp; Lasse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6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0" y="3085020"/>
            <a:ext cx="4702170" cy="379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beam current &amp; </a:t>
            </a:r>
            <a:r>
              <a:rPr lang="en-US" dirty="0" err="1" smtClean="0"/>
              <a:t>lumi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1/09/2012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47451"/>
            <a:ext cx="4251438" cy="309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0218" y="5763163"/>
            <a:ext cx="20882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Matteo &amp; Lasse</a:t>
            </a:r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0" y="677299"/>
            <a:ext cx="4293640" cy="276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5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B1, out position, stays cold.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28675"/>
            <a:ext cx="79057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7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 temperatures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439915"/>
          </a:xfrm>
        </p:spPr>
        <p:txBody>
          <a:bodyPr/>
          <a:lstStyle/>
          <a:p>
            <a:r>
              <a:rPr lang="en-US" dirty="0" smtClean="0"/>
              <a:t>Not running long enough to get the injection kickers hot, yet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2420860"/>
            <a:ext cx="8172500" cy="306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8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569190" cy="5111750"/>
          </a:xfrm>
        </p:spPr>
        <p:txBody>
          <a:bodyPr/>
          <a:lstStyle/>
          <a:p>
            <a:r>
              <a:rPr lang="en-US" dirty="0" smtClean="0"/>
              <a:t>Physics</a:t>
            </a:r>
          </a:p>
          <a:p>
            <a:r>
              <a:rPr lang="en-US" dirty="0" smtClean="0"/>
              <a:t>SPS </a:t>
            </a:r>
            <a:r>
              <a:rPr lang="en-US" dirty="0" smtClean="0"/>
              <a:t>EDF intervention</a:t>
            </a:r>
          </a:p>
          <a:p>
            <a:pPr lvl="1"/>
            <a:r>
              <a:rPr lang="en-US" dirty="0" smtClean="0"/>
              <a:t>Monday morning around 9 h for about two hours</a:t>
            </a:r>
          </a:p>
          <a:p>
            <a:pPr lvl="1"/>
            <a:r>
              <a:rPr lang="en-US" dirty="0" smtClean="0"/>
              <a:t>Close to CCR again – same test took computers in CCR down</a:t>
            </a:r>
          </a:p>
          <a:p>
            <a:pPr lvl="1"/>
            <a:r>
              <a:rPr lang="en-US" dirty="0" smtClean="0"/>
              <a:t>Will only allow safe beams in the LHC</a:t>
            </a:r>
          </a:p>
          <a:p>
            <a:pPr lvl="1"/>
            <a:r>
              <a:rPr lang="en-US" dirty="0" smtClean="0"/>
              <a:t>Candidate tests</a:t>
            </a:r>
          </a:p>
          <a:p>
            <a:pPr lvl="2"/>
            <a:r>
              <a:rPr lang="en-US" dirty="0" smtClean="0"/>
              <a:t>Rogelio skew </a:t>
            </a:r>
            <a:r>
              <a:rPr lang="en-US" dirty="0" err="1" smtClean="0"/>
              <a:t>sextupole</a:t>
            </a:r>
            <a:r>
              <a:rPr lang="en-US" dirty="0" smtClean="0"/>
              <a:t> polarity</a:t>
            </a:r>
          </a:p>
          <a:p>
            <a:pPr lvl="2"/>
            <a:r>
              <a:rPr lang="en-US" dirty="0" smtClean="0"/>
              <a:t>Rogelio triplet </a:t>
            </a:r>
            <a:r>
              <a:rPr lang="en-US" dirty="0" err="1" smtClean="0"/>
              <a:t>octupole</a:t>
            </a:r>
            <a:r>
              <a:rPr lang="en-US" dirty="0" smtClean="0"/>
              <a:t> correct circuit tests &amp; polarity</a:t>
            </a:r>
            <a:endParaRPr lang="en-GB" dirty="0" smtClean="0"/>
          </a:p>
          <a:p>
            <a:r>
              <a:rPr lang="en-GB" dirty="0" smtClean="0"/>
              <a:t>On the waiting list</a:t>
            </a:r>
          </a:p>
          <a:p>
            <a:pPr lvl="1"/>
            <a:r>
              <a:rPr lang="en-GB" dirty="0" smtClean="0"/>
              <a:t>Totem in at end of fill</a:t>
            </a:r>
          </a:p>
          <a:p>
            <a:pPr lvl="1"/>
            <a:r>
              <a:rPr lang="en-GB" dirty="0" smtClean="0"/>
              <a:t>RF batch-by-batch blow-up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1/09/2012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56625</TotalTime>
  <Words>373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Pixel</vt:lpstr>
      <vt:lpstr>Friday 31st August &amp; night</vt:lpstr>
      <vt:lpstr>Large beams from the injectors</vt:lpstr>
      <vt:lpstr>Fill # 3018</vt:lpstr>
      <vt:lpstr>Check abort gap population by cleaning</vt:lpstr>
      <vt:lpstr>Effect on beam current &amp; lumi</vt:lpstr>
      <vt:lpstr>BSRT B1, out position, stays cold.</vt:lpstr>
      <vt:lpstr>Injection kicker temperatures</vt:lpstr>
      <vt:lpstr>Ahead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uythoven</cp:lastModifiedBy>
  <cp:revision>3159</cp:revision>
  <dcterms:created xsi:type="dcterms:W3CDTF">2010-07-26T05:43:59Z</dcterms:created>
  <dcterms:modified xsi:type="dcterms:W3CDTF">2012-09-01T06:53:41Z</dcterms:modified>
</cp:coreProperties>
</file>