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1350" r:id="rId2"/>
    <p:sldId id="1352" r:id="rId3"/>
    <p:sldId id="1353" r:id="rId4"/>
    <p:sldId id="1354" r:id="rId5"/>
    <p:sldId id="1356" r:id="rId6"/>
    <p:sldId id="1355" r:id="rId7"/>
    <p:sldId id="1357" r:id="rId8"/>
    <p:sldId id="1358" r:id="rId9"/>
    <p:sldId id="1360" r:id="rId10"/>
    <p:sldId id="1361" r:id="rId11"/>
    <p:sldId id="1362" r:id="rId12"/>
    <p:sldId id="1351" r:id="rId13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14FBE"/>
    <a:srgbClr val="B02E9D"/>
    <a:srgbClr val="0000FF"/>
    <a:srgbClr val="008000"/>
    <a:srgbClr val="FF0000"/>
    <a:srgbClr val="CC0066"/>
    <a:srgbClr val="99FF99"/>
    <a:srgbClr val="FFCCCC"/>
    <a:srgbClr val="9FC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 varScale="1">
        <p:scale>
          <a:sx n="105" d="100"/>
          <a:sy n="105" d="100"/>
        </p:scale>
        <p:origin x="-294" y="-7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09/08/2012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 8</a:t>
            </a:r>
            <a:r>
              <a:rPr lang="en-GB" baseline="30000" dirty="0" smtClean="0"/>
              <a:t>th</a:t>
            </a:r>
            <a:r>
              <a:rPr lang="en-GB" dirty="0" smtClean="0"/>
              <a:t> August &amp; night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5111750"/>
          </a:xfrm>
        </p:spPr>
        <p:txBody>
          <a:bodyPr/>
          <a:lstStyle/>
          <a:p>
            <a:r>
              <a:rPr lang="en-US" sz="2000" dirty="0" smtClean="0"/>
              <a:t>01:25 Stable Beams fill #2927, 1374 bunches (vertical instability end of squeeze)</a:t>
            </a:r>
          </a:p>
          <a:p>
            <a:r>
              <a:rPr lang="en-US" sz="2000" dirty="0" smtClean="0"/>
              <a:t>09:31 Operator dump. Int. </a:t>
            </a:r>
            <a:r>
              <a:rPr lang="en-US" sz="2000" dirty="0" err="1" smtClean="0"/>
              <a:t>lumi</a:t>
            </a:r>
            <a:r>
              <a:rPr lang="en-US" sz="2000" dirty="0" smtClean="0"/>
              <a:t> 103 pb-1</a:t>
            </a:r>
          </a:p>
          <a:p>
            <a:r>
              <a:rPr lang="en-US" sz="2000" dirty="0" smtClean="0"/>
              <a:t>12:10 Stable beam fill #2928, still vertical instability end of squeeze. Initial </a:t>
            </a:r>
            <a:r>
              <a:rPr lang="en-US" sz="2000" dirty="0" err="1" smtClean="0"/>
              <a:t>lumi</a:t>
            </a:r>
            <a:r>
              <a:rPr lang="en-US" sz="2000" dirty="0" smtClean="0"/>
              <a:t> 6.2e33 cm-2s-1</a:t>
            </a:r>
          </a:p>
          <a:p>
            <a:r>
              <a:rPr lang="en-US" sz="2000" dirty="0" smtClean="0"/>
              <a:t>14:28 Beams dumped by QPS trigger on RQSX3.R1. Probably SEU. Int. </a:t>
            </a:r>
            <a:r>
              <a:rPr lang="en-US" sz="2000" dirty="0" err="1" smtClean="0"/>
              <a:t>lum</a:t>
            </a:r>
            <a:r>
              <a:rPr lang="en-US" sz="2000" dirty="0" smtClean="0"/>
              <a:t> 45 pb-1.</a:t>
            </a:r>
          </a:p>
          <a:p>
            <a:r>
              <a:rPr lang="en-US" sz="2000" dirty="0" smtClean="0"/>
              <a:t>20:03 Stable Beams Fill #2929. Init </a:t>
            </a:r>
            <a:r>
              <a:rPr lang="en-US" sz="2000" dirty="0" err="1" smtClean="0"/>
              <a:t>lumi</a:t>
            </a:r>
            <a:r>
              <a:rPr lang="en-US" sz="2000" dirty="0" smtClean="0"/>
              <a:t> 6.3e33 cm-2s-1, still some instability squeeze B2V at ~1.5m beta star, but starts to look better.</a:t>
            </a:r>
          </a:p>
          <a:p>
            <a:r>
              <a:rPr lang="en-US" sz="2000" dirty="0" smtClean="0"/>
              <a:t>01:48 Beams dumped. RB energy check went false, SMP energy glitch? Integrated </a:t>
            </a:r>
            <a:r>
              <a:rPr lang="en-US" sz="2000" dirty="0" err="1" smtClean="0"/>
              <a:t>lumi</a:t>
            </a:r>
            <a:r>
              <a:rPr lang="en-US" sz="2000" dirty="0" smtClean="0"/>
              <a:t> 94 pb-1    </a:t>
            </a:r>
          </a:p>
          <a:p>
            <a:r>
              <a:rPr lang="en-US" sz="2000" dirty="0" smtClean="0"/>
              <a:t>05:35 Stable </a:t>
            </a:r>
            <a:r>
              <a:rPr lang="en-US" sz="2000" dirty="0" smtClean="0"/>
              <a:t>beams Fill #2932. </a:t>
            </a:r>
            <a:r>
              <a:rPr lang="en-US" sz="2000" dirty="0" smtClean="0"/>
              <a:t>Initial </a:t>
            </a:r>
            <a:r>
              <a:rPr lang="en-US" sz="2000" dirty="0" err="1" smtClean="0"/>
              <a:t>lumis</a:t>
            </a:r>
            <a:r>
              <a:rPr lang="en-US" sz="2000" dirty="0" smtClean="0"/>
              <a:t> 6.5e33 cm-2s-1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BSRT scans before going to collision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20" y="764630"/>
            <a:ext cx="6252520" cy="257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293" y="3573020"/>
            <a:ext cx="6271596" cy="216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initial </a:t>
            </a:r>
            <a:r>
              <a:rPr lang="en-US" dirty="0" err="1" smtClean="0"/>
              <a:t>lumi’s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6640"/>
            <a:ext cx="8229600" cy="436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430" y="5517290"/>
            <a:ext cx="813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poor lifetime. </a:t>
            </a:r>
            <a:r>
              <a:rPr lang="en-US" dirty="0" err="1" smtClean="0"/>
              <a:t>Optimise</a:t>
            </a:r>
            <a:r>
              <a:rPr lang="en-US" dirty="0" smtClean="0"/>
              <a:t> with tune, </a:t>
            </a:r>
            <a:r>
              <a:rPr lang="en-US" dirty="0" err="1" smtClean="0"/>
              <a:t>chroma</a:t>
            </a:r>
            <a:r>
              <a:rPr lang="en-US" dirty="0" smtClean="0"/>
              <a:t>, </a:t>
            </a:r>
            <a:r>
              <a:rPr lang="en-US" dirty="0" err="1" smtClean="0"/>
              <a:t>octupole</a:t>
            </a:r>
            <a:r>
              <a:rPr lang="en-US" dirty="0" smtClean="0"/>
              <a:t> strength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SPS intervention (EDF) Thursday 10:00 for 2-3 hours</a:t>
            </a:r>
          </a:p>
          <a:p>
            <a:r>
              <a:rPr lang="en-GB" dirty="0" smtClean="0"/>
              <a:t>TOTEM – move in half way through a fill to take data...</a:t>
            </a:r>
          </a:p>
          <a:p>
            <a:r>
              <a:rPr lang="en-GB" dirty="0" err="1" smtClean="0"/>
              <a:t>LHCb</a:t>
            </a:r>
            <a:r>
              <a:rPr lang="en-GB" dirty="0" smtClean="0"/>
              <a:t> polarity </a:t>
            </a:r>
            <a:r>
              <a:rPr lang="en-GB" dirty="0" smtClean="0"/>
              <a:t>change (Friday)</a:t>
            </a:r>
          </a:p>
          <a:p>
            <a:r>
              <a:rPr lang="en-GB" dirty="0" err="1" smtClean="0"/>
              <a:t>Octupole</a:t>
            </a:r>
            <a:r>
              <a:rPr lang="en-GB" dirty="0" smtClean="0"/>
              <a:t> polarity check with beam</a:t>
            </a:r>
            <a:endParaRPr lang="en-GB" dirty="0" smtClean="0"/>
          </a:p>
          <a:p>
            <a:r>
              <a:rPr lang="en-US" dirty="0" smtClean="0"/>
              <a:t>Further tests of tune measurements with damper</a:t>
            </a:r>
          </a:p>
          <a:p>
            <a:pPr lvl="1"/>
            <a:r>
              <a:rPr lang="en-US" dirty="0" smtClean="0"/>
              <a:t>At injection and some time during </a:t>
            </a:r>
            <a:r>
              <a:rPr lang="en-US" dirty="0" smtClean="0"/>
              <a:t>fill (use </a:t>
            </a:r>
            <a:r>
              <a:rPr lang="en-US" dirty="0" err="1" smtClean="0"/>
              <a:t>LHCb</a:t>
            </a:r>
            <a:r>
              <a:rPr lang="en-US" dirty="0" smtClean="0"/>
              <a:t> test ramp?)</a:t>
            </a:r>
            <a:endParaRPr lang="en-GB" dirty="0" smtClean="0"/>
          </a:p>
          <a:p>
            <a:r>
              <a:rPr lang="en-GB" dirty="0" smtClean="0"/>
              <a:t>Access list developing</a:t>
            </a:r>
          </a:p>
          <a:p>
            <a:pPr lvl="1"/>
            <a:r>
              <a:rPr lang="en-GB" dirty="0" smtClean="0"/>
              <a:t>ATLAS Xenon leak – semi urgent</a:t>
            </a:r>
          </a:p>
          <a:p>
            <a:pPr lvl="2"/>
            <a:r>
              <a:rPr lang="en-GB" dirty="0" smtClean="0"/>
              <a:t>2 h access, preferably today</a:t>
            </a:r>
          </a:p>
          <a:p>
            <a:pPr lvl="1"/>
            <a:r>
              <a:rPr lang="en-GB" dirty="0" smtClean="0"/>
              <a:t>Markus Z. – point 4 – </a:t>
            </a:r>
            <a:r>
              <a:rPr lang="en-GB" dirty="0" err="1" smtClean="0"/>
              <a:t>di</a:t>
            </a:r>
            <a:r>
              <a:rPr lang="en-GB" dirty="0" smtClean="0"/>
              <a:t>/</a:t>
            </a:r>
            <a:r>
              <a:rPr lang="en-GB" dirty="0" err="1" smtClean="0"/>
              <a:t>dt</a:t>
            </a:r>
            <a:endParaRPr lang="en-GB" dirty="0" smtClean="0"/>
          </a:p>
          <a:p>
            <a:pPr lvl="1"/>
            <a:r>
              <a:rPr lang="en-GB" dirty="0" smtClean="0"/>
              <a:t>N. Magnin – LBDS</a:t>
            </a:r>
          </a:p>
          <a:p>
            <a:pPr lvl="1"/>
            <a:r>
              <a:rPr lang="en-GB" dirty="0" smtClean="0"/>
              <a:t>RP – RAMSES reset</a:t>
            </a:r>
          </a:p>
          <a:p>
            <a:pPr lvl="1"/>
            <a:r>
              <a:rPr lang="en-GB" dirty="0" smtClean="0"/>
              <a:t>Ralph S. – UA47 and tunnel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#2928 (stable beams 12:10)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3096145"/>
          </a:xfrm>
        </p:spPr>
        <p:txBody>
          <a:bodyPr/>
          <a:lstStyle/>
          <a:p>
            <a:r>
              <a:rPr lang="en-GB" sz="2000" dirty="0" smtClean="0"/>
              <a:t>As the previous fill Tuesday – Wednesday had instabilities in the squeeze for this fill</a:t>
            </a:r>
          </a:p>
          <a:p>
            <a:pPr lvl="1"/>
            <a:r>
              <a:rPr lang="en-GB" sz="1800" dirty="0" smtClean="0"/>
              <a:t>Increase </a:t>
            </a:r>
            <a:r>
              <a:rPr lang="en-GB" sz="1800" dirty="0" err="1" smtClean="0"/>
              <a:t>octupoles</a:t>
            </a:r>
            <a:r>
              <a:rPr lang="en-GB" sz="1800" dirty="0" smtClean="0"/>
              <a:t> to 475 A end of ramp (from 417 A)</a:t>
            </a:r>
          </a:p>
          <a:p>
            <a:pPr lvl="1"/>
            <a:r>
              <a:rPr lang="en-GB" sz="1800" dirty="0" smtClean="0"/>
              <a:t>Increase vertical chromaticity in squeeze to around 7</a:t>
            </a:r>
          </a:p>
          <a:p>
            <a:r>
              <a:rPr lang="en-GB" sz="2000" dirty="0" smtClean="0"/>
              <a:t>Again stable in the ramp, but unstable in squeeze</a:t>
            </a:r>
          </a:p>
          <a:p>
            <a:pPr lvl="1"/>
            <a:r>
              <a:rPr lang="en-GB" sz="1800" dirty="0" smtClean="0"/>
              <a:t>Some small losses right in the beginning of squeeze, 1 % level, when tunes get moved. These bunches also blow-up vertical plane</a:t>
            </a:r>
          </a:p>
          <a:p>
            <a:pPr lvl="1"/>
            <a:r>
              <a:rPr lang="en-GB" sz="1800" dirty="0" smtClean="0"/>
              <a:t>More instabilities around beta of 1.2 m</a:t>
            </a:r>
          </a:p>
          <a:p>
            <a:r>
              <a:rPr lang="en-GB" sz="2000" dirty="0" smtClean="0"/>
              <a:t>After squeeze</a:t>
            </a:r>
            <a:r>
              <a:rPr lang="en-GB" sz="2200" dirty="0" smtClean="0"/>
              <a:t>: </a:t>
            </a:r>
            <a:r>
              <a:rPr lang="en-US" sz="2000" dirty="0" err="1" smtClean="0"/>
              <a:t>Q’v</a:t>
            </a:r>
            <a:r>
              <a:rPr lang="en-US" sz="2000" dirty="0" smtClean="0"/>
              <a:t> by +3 units and </a:t>
            </a:r>
            <a:r>
              <a:rPr lang="en-US" sz="2000" dirty="0" err="1" smtClean="0"/>
              <a:t>Q’h</a:t>
            </a:r>
            <a:r>
              <a:rPr lang="en-US" sz="2000" dirty="0" smtClean="0"/>
              <a:t> by two units, both beams, beams more stable</a:t>
            </a:r>
          </a:p>
          <a:p>
            <a:r>
              <a:rPr lang="en-US" sz="2000" dirty="0" smtClean="0"/>
              <a:t>Collision process fine</a:t>
            </a:r>
            <a:endParaRPr lang="en-GB" sz="22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40" y="4496327"/>
            <a:ext cx="8604560" cy="21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#2928 losses during squeeze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195" y="836640"/>
            <a:ext cx="6897609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450" y="6165380"/>
            <a:ext cx="756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Still, initial </a:t>
            </a:r>
            <a:r>
              <a:rPr lang="en-GB" dirty="0" err="1" smtClean="0"/>
              <a:t>lumi</a:t>
            </a:r>
            <a:r>
              <a:rPr lang="en-GB" dirty="0" smtClean="0"/>
              <a:t> around 6.3e33 cm-2s-1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During and after this fill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80660"/>
            <a:ext cx="8497180" cy="5111750"/>
          </a:xfrm>
        </p:spPr>
        <p:txBody>
          <a:bodyPr/>
          <a:lstStyle/>
          <a:p>
            <a:r>
              <a:rPr lang="en-GB" sz="2000" dirty="0" smtClean="0"/>
              <a:t>After </a:t>
            </a:r>
            <a:r>
              <a:rPr lang="en-GB" sz="2000" dirty="0" err="1" smtClean="0"/>
              <a:t>lumi</a:t>
            </a:r>
            <a:r>
              <a:rPr lang="en-GB" sz="2000" dirty="0" smtClean="0"/>
              <a:t> optimisation, ATLAS and CMS </a:t>
            </a:r>
            <a:r>
              <a:rPr lang="en-GB" sz="2000" dirty="0" err="1" smtClean="0"/>
              <a:t>lumi</a:t>
            </a:r>
            <a:r>
              <a:rPr lang="en-GB" sz="2000" dirty="0" smtClean="0"/>
              <a:t> no equal within 1 %</a:t>
            </a:r>
          </a:p>
          <a:p>
            <a:r>
              <a:rPr lang="en-US" sz="2000" dirty="0" smtClean="0"/>
              <a:t>A. Masi called to warn us that the TDI.4R8 has not reached its nominal position on the right jaw. This looks like the same problem we had before. </a:t>
            </a:r>
          </a:p>
          <a:p>
            <a:pPr lvl="1"/>
            <a:r>
              <a:rPr lang="en-US" sz="1800" dirty="0" smtClean="0"/>
              <a:t>The worrying thing is that we do not get any warning or error signal! </a:t>
            </a:r>
          </a:p>
          <a:p>
            <a:pPr lvl="1"/>
            <a:r>
              <a:rPr lang="en-US" sz="1800" dirty="0" smtClean="0"/>
              <a:t>Later that evening:</a:t>
            </a:r>
            <a:br>
              <a:rPr lang="en-US" sz="1800" dirty="0" smtClean="0"/>
            </a:br>
            <a:r>
              <a:rPr lang="en-US" sz="1800" dirty="0" smtClean="0"/>
              <a:t> Tolerance for TDI position in the new check tasks (CHECK INJ-PROT OUT) increased to 300um 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dirty="0" smtClean="0"/>
              <a:t>14:28, after about 2 h of stable beam, beams dumped by QPS trigger on RQSX3.R1. Probably SEU. </a:t>
            </a:r>
          </a:p>
          <a:p>
            <a:r>
              <a:rPr lang="en-US" sz="2000" dirty="0" smtClean="0"/>
              <a:t>Turn around to next fill slowed down because</a:t>
            </a:r>
          </a:p>
          <a:p>
            <a:pPr lvl="1"/>
            <a:r>
              <a:rPr lang="en-US" sz="1800" dirty="0" smtClean="0"/>
              <a:t>QPS reset needed on RB.A12 and on RCD.A78 and RCS.A78</a:t>
            </a:r>
          </a:p>
          <a:p>
            <a:pPr lvl="2"/>
            <a:r>
              <a:rPr lang="en-US" sz="1600" dirty="0" smtClean="0"/>
              <a:t>Needs additional </a:t>
            </a:r>
            <a:r>
              <a:rPr lang="en-US" sz="1600" dirty="0" err="1" smtClean="0"/>
              <a:t>precycle</a:t>
            </a:r>
            <a:r>
              <a:rPr lang="en-US" sz="1600" dirty="0" smtClean="0"/>
              <a:t> after reset</a:t>
            </a:r>
          </a:p>
          <a:p>
            <a:pPr lvl="1"/>
            <a:r>
              <a:rPr lang="en-US" sz="1800" dirty="0" smtClean="0"/>
              <a:t>ADT module V2B2 tripped, low voltage pc problem, solved after about 2 h</a:t>
            </a:r>
          </a:p>
          <a:p>
            <a:pPr lvl="2"/>
            <a:r>
              <a:rPr lang="en-US" sz="1600" dirty="0" smtClean="0"/>
              <a:t>During next fill, at end of squeeze, the ADT module V2B2 again tripped</a:t>
            </a:r>
          </a:p>
          <a:p>
            <a:pPr lvl="1"/>
            <a:r>
              <a:rPr lang="en-US" sz="1800" dirty="0" smtClean="0"/>
              <a:t>No beam from PS for about 30 minutes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mean time....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GB" dirty="0" smtClean="0"/>
              <a:t>Coupling measurement check at injection with probes</a:t>
            </a:r>
          </a:p>
          <a:p>
            <a:pPr lvl="1"/>
            <a:r>
              <a:rPr lang="en-GB" dirty="0" smtClean="0"/>
              <a:t>‘</a:t>
            </a:r>
            <a:r>
              <a:rPr lang="en-US" dirty="0" smtClean="0"/>
              <a:t>We performed a test to use the injection oscillations to measure the coupling. The idea is to provide an automatic way to correct the coupling after a pilot is injected. We introduced some extra coupling which we measured and corrected using the new software. Were able to "on-line" calculate a good correction that decreased the coupling significantly. The test was only performed for beam2.’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110" y="4077090"/>
            <a:ext cx="2448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Tobias Persson, Rogelio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fill (#2929)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20"/>
            <a:ext cx="8229600" cy="2808390"/>
          </a:xfrm>
        </p:spPr>
        <p:txBody>
          <a:bodyPr/>
          <a:lstStyle/>
          <a:p>
            <a:r>
              <a:rPr lang="en-GB" sz="2000" dirty="0" smtClean="0"/>
              <a:t>To try to get the beam stable in squeeze, changed:</a:t>
            </a:r>
          </a:p>
          <a:p>
            <a:pPr lvl="1"/>
            <a:r>
              <a:rPr lang="en-US" sz="1800" dirty="0" err="1" smtClean="0"/>
              <a:t>Octupoles</a:t>
            </a:r>
            <a:r>
              <a:rPr lang="en-US" sz="1800" dirty="0" smtClean="0"/>
              <a:t> end of ramp up to 510 A – down to 400 A in physics</a:t>
            </a:r>
          </a:p>
          <a:p>
            <a:pPr lvl="1"/>
            <a:r>
              <a:rPr lang="en-US" sz="1800" dirty="0" smtClean="0"/>
              <a:t>Chromaticity up +2 H and +3 V end of ramp</a:t>
            </a:r>
          </a:p>
          <a:p>
            <a:r>
              <a:rPr lang="en-US" sz="2000" dirty="0" smtClean="0"/>
              <a:t>Instability occurred on B2V at ~1.5m beta star, like previous fill ... the instability disappeared by itself</a:t>
            </a:r>
          </a:p>
          <a:p>
            <a:pPr lvl="1"/>
            <a:r>
              <a:rPr lang="en-US" sz="1800" dirty="0" smtClean="0"/>
              <a:t>So some improvement relative to previous fill</a:t>
            </a:r>
          </a:p>
          <a:p>
            <a:r>
              <a:rPr lang="en-US" sz="2000" dirty="0" smtClean="0"/>
              <a:t>For the next fill we will raise the </a:t>
            </a:r>
            <a:r>
              <a:rPr lang="en-US" sz="2000" dirty="0" err="1" smtClean="0"/>
              <a:t>chroma</a:t>
            </a:r>
            <a:r>
              <a:rPr lang="en-US" sz="2000" dirty="0" smtClean="0"/>
              <a:t> in the squeeze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20" y="3068950"/>
            <a:ext cx="5203230" cy="344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08380" y="4221110"/>
            <a:ext cx="7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B2V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Losses less important this fill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16071"/>
            <a:ext cx="8229600" cy="487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630" y="1628750"/>
            <a:ext cx="252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20:03 Stable beams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During the fill, end of the fill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229600" cy="5111750"/>
          </a:xfrm>
        </p:spPr>
        <p:txBody>
          <a:bodyPr/>
          <a:lstStyle/>
          <a:p>
            <a:r>
              <a:rPr lang="en-GB" dirty="0" smtClean="0"/>
              <a:t>20:58 trip </a:t>
            </a:r>
            <a:r>
              <a:rPr lang="en-US" dirty="0" smtClean="0"/>
              <a:t>RCBH18.L1B</a:t>
            </a:r>
          </a:p>
          <a:p>
            <a:pPr lvl="1"/>
            <a:r>
              <a:rPr lang="en-US" dirty="0" smtClean="0"/>
              <a:t>Messy orbit can be corrected</a:t>
            </a:r>
          </a:p>
          <a:p>
            <a:pPr lvl="1"/>
            <a:r>
              <a:rPr lang="en-US" dirty="0" smtClean="0"/>
              <a:t>Only had current of about 1 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01:48 Beams dumped. RB energy check went false, SMP energy glitch? Nothing found in the logging</a:t>
            </a:r>
          </a:p>
          <a:p>
            <a:r>
              <a:rPr lang="en-US" dirty="0" smtClean="0"/>
              <a:t>Integrated </a:t>
            </a:r>
            <a:r>
              <a:rPr lang="en-US" dirty="0" err="1" smtClean="0"/>
              <a:t>lumi</a:t>
            </a:r>
            <a:r>
              <a:rPr lang="en-US" dirty="0" smtClean="0"/>
              <a:t> 94 pb-1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1916790"/>
            <a:ext cx="7749500" cy="274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#2932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20610"/>
            <a:ext cx="8229600" cy="2016280"/>
          </a:xfrm>
        </p:spPr>
        <p:txBody>
          <a:bodyPr/>
          <a:lstStyle/>
          <a:p>
            <a:r>
              <a:rPr lang="en-US" sz="2000" dirty="0" smtClean="0"/>
              <a:t>Quite some injection steering</a:t>
            </a:r>
          </a:p>
          <a:p>
            <a:pPr lvl="1"/>
            <a:r>
              <a:rPr lang="en-US" sz="1800" dirty="0" smtClean="0"/>
              <a:t>SPS in MD mode affecting the LHC cycle</a:t>
            </a:r>
          </a:p>
          <a:p>
            <a:r>
              <a:rPr lang="en-US" sz="2000" dirty="0" smtClean="0"/>
              <a:t>At the end of the ramp trimmed the tune H (+0.001 for beam 1 and + 0.002 for beam 2)</a:t>
            </a:r>
          </a:p>
          <a:p>
            <a:r>
              <a:rPr lang="en-US" sz="2000" dirty="0" smtClean="0"/>
              <a:t>During the squeeze unstable in B2 H</a:t>
            </a:r>
          </a:p>
          <a:p>
            <a:pPr lvl="1"/>
            <a:r>
              <a:rPr lang="en-US" sz="1800" dirty="0" err="1" smtClean="0"/>
              <a:t>Octupoles</a:t>
            </a:r>
            <a:r>
              <a:rPr lang="en-US" sz="1800" dirty="0" smtClean="0"/>
              <a:t> end of ramp up to 510 A – down to 400 A in physics</a:t>
            </a:r>
          </a:p>
          <a:p>
            <a:pPr lvl="1"/>
            <a:r>
              <a:rPr lang="en-US" sz="1800" dirty="0" smtClean="0"/>
              <a:t>Chromaticity up +2 H and +3 V end of ramp relative to prev. fill</a:t>
            </a:r>
          </a:p>
          <a:p>
            <a:r>
              <a:rPr lang="en-US" sz="2000" dirty="0" smtClean="0"/>
              <a:t>Add end of squeeze manually trim up </a:t>
            </a:r>
            <a:r>
              <a:rPr lang="en-US" sz="2000" dirty="0" err="1" smtClean="0"/>
              <a:t>chroma</a:t>
            </a:r>
            <a:r>
              <a:rPr lang="en-US" sz="2000" dirty="0" smtClean="0"/>
              <a:t> H by + 2 units both beams</a:t>
            </a:r>
            <a:endParaRPr lang="en-US" sz="2200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09/08/2012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30" y="3365423"/>
            <a:ext cx="4032560" cy="330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80" y="3717040"/>
            <a:ext cx="4200481" cy="27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00" y="515724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B2H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55599</TotalTime>
  <Words>795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Wednesday 8th August &amp; night</vt:lpstr>
      <vt:lpstr>Fill #2928 (stable beams 12:10)</vt:lpstr>
      <vt:lpstr>Fill #2928 losses during squeeze</vt:lpstr>
      <vt:lpstr>During and after this fill</vt:lpstr>
      <vt:lpstr>In the mean time....</vt:lpstr>
      <vt:lpstr>Next fill (#2929)</vt:lpstr>
      <vt:lpstr>Losses less important this fill</vt:lpstr>
      <vt:lpstr>During the fill, end of the fill</vt:lpstr>
      <vt:lpstr>Fill #2932</vt:lpstr>
      <vt:lpstr>BSRT scans before going to collision</vt:lpstr>
      <vt:lpstr>Good initial lumi’s</vt:lpstr>
      <vt:lpstr>Various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3113</cp:revision>
  <dcterms:created xsi:type="dcterms:W3CDTF">2010-07-26T05:43:59Z</dcterms:created>
  <dcterms:modified xsi:type="dcterms:W3CDTF">2012-08-09T07:25:54Z</dcterms:modified>
</cp:coreProperties>
</file>