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  <p:sldMasterId id="2147483819" r:id="rId2"/>
    <p:sldMasterId id="2147483826" r:id="rId3"/>
    <p:sldMasterId id="2147483832" r:id="rId4"/>
    <p:sldMasterId id="2147483839" r:id="rId5"/>
    <p:sldMasterId id="2147483847" r:id="rId6"/>
  </p:sldMasterIdLst>
  <p:notesMasterIdLst>
    <p:notesMasterId r:id="rId35"/>
  </p:notesMasterIdLst>
  <p:handoutMasterIdLst>
    <p:handoutMasterId r:id="rId36"/>
  </p:handoutMasterIdLst>
  <p:sldIdLst>
    <p:sldId id="566" r:id="rId7"/>
    <p:sldId id="586" r:id="rId8"/>
    <p:sldId id="578" r:id="rId9"/>
    <p:sldId id="596" r:id="rId10"/>
    <p:sldId id="597" r:id="rId11"/>
    <p:sldId id="577" r:id="rId12"/>
    <p:sldId id="587" r:id="rId13"/>
    <p:sldId id="588" r:id="rId14"/>
    <p:sldId id="589" r:id="rId15"/>
    <p:sldId id="567" r:id="rId16"/>
    <p:sldId id="590" r:id="rId17"/>
    <p:sldId id="591" r:id="rId18"/>
    <p:sldId id="592" r:id="rId19"/>
    <p:sldId id="576" r:id="rId20"/>
    <p:sldId id="568" r:id="rId21"/>
    <p:sldId id="580" r:id="rId22"/>
    <p:sldId id="579" r:id="rId23"/>
    <p:sldId id="593" r:id="rId24"/>
    <p:sldId id="569" r:id="rId25"/>
    <p:sldId id="595" r:id="rId26"/>
    <p:sldId id="599" r:id="rId27"/>
    <p:sldId id="594" r:id="rId28"/>
    <p:sldId id="581" r:id="rId29"/>
    <p:sldId id="582" r:id="rId30"/>
    <p:sldId id="575" r:id="rId31"/>
    <p:sldId id="598" r:id="rId32"/>
    <p:sldId id="600" r:id="rId33"/>
    <p:sldId id="601" r:id="rId3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E8002"/>
    <a:srgbClr val="CC0099"/>
    <a:srgbClr val="0000FF"/>
    <a:srgbClr val="FF9999"/>
    <a:srgbClr val="FFCC66"/>
    <a:srgbClr val="B82300"/>
    <a:srgbClr val="006600"/>
    <a:srgbClr val="FD5C03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7" autoAdjust="0"/>
    <p:restoredTop sz="99234" autoAdjust="0"/>
  </p:normalViewPr>
  <p:slideViewPr>
    <p:cSldViewPr snapToObjects="1">
      <p:cViewPr>
        <p:scale>
          <a:sx n="60" d="100"/>
          <a:sy n="60" d="100"/>
        </p:scale>
        <p:origin x="-686" y="-206"/>
      </p:cViewPr>
      <p:guideLst>
        <p:guide orient="horz" pos="4319"/>
        <p:guide pos="5738"/>
      </p:guideLst>
    </p:cSldViewPr>
  </p:slideViewPr>
  <p:outlineViewPr>
    <p:cViewPr>
      <p:scale>
        <a:sx n="33" d="100"/>
        <a:sy n="33" d="100"/>
      </p:scale>
      <p:origin x="0" y="124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8/6/2012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5A5DA-283C-41D4-88D9-605A735D0AA5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5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8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1133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6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38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03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2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6C5952-2E06-4937-BCFB-9BD10462452F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1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9C7B-9AA7-4C07-B83A-CCEB50E56FF7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88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2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5A5DA-283C-41D4-88D9-605A735D0AA5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9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17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7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02/08/2012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45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02/08/2012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Progress with beam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11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02/08/2012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Progress with beam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8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02/08/2012</a:t>
            </a: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Progress with beam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6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69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4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72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6C5952-2E06-4937-BCFB-9BD10462452F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01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9C7B-9AA7-4C07-B83A-CCEB50E56FF7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15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93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5A5DA-283C-41D4-88D9-605A735D0AA5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99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3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/>
          <a:lstStyle/>
          <a:p>
            <a:fld id="{60DB9C7B-9AA7-4C07-B83A-CCEB50E56FF7}" type="datetime1">
              <a:rPr lang="en-GB" smtClean="0"/>
              <a:t>6.8.12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6C5952-2E06-4937-BCFB-9BD10462452F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1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9C7B-9AA7-4C07-B83A-CCEB50E56FF7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4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9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2012-08-06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8:30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3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220B406-1E4A-42F1-B83D-6FBCF9BDF08F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6.8.12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8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2012-08-04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8:30 meeting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EBH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>
                <a:solidFill>
                  <a:srgbClr val="000000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4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220B406-1E4A-42F1-B83D-6FBCF9BDF08F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6.8.12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4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02/08/2012</a:t>
            </a: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Progress with beam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2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220B406-1E4A-42F1-B83D-6FBCF9BDF08F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6.8.12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Coordination: G. Arduini, E.B. Holzer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Week 31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11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Total: 946 pb-1 produced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41% of time spent in stable beams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with stable beams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74598"/>
              </p:ext>
            </p:extLst>
          </p:nvPr>
        </p:nvGraphicFramePr>
        <p:xfrm>
          <a:off x="228600" y="836712"/>
          <a:ext cx="876300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000"/>
                <a:gridCol w="1152128"/>
                <a:gridCol w="1224136"/>
                <a:gridCol w="1368152"/>
                <a:gridCol w="4275585"/>
              </a:tblGrid>
              <a:tr h="3612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Fill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Stable</a:t>
                      </a:r>
                      <a:r>
                        <a:rPr lang="en-US" sz="1800" baseline="0" dirty="0" smtClean="0"/>
                        <a:t> beam</a:t>
                      </a:r>
                      <a:r>
                        <a:rPr lang="en-US" sz="1800" dirty="0" smtClean="0"/>
                        <a:t> [h]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Int</a:t>
                      </a:r>
                      <a:r>
                        <a:rPr lang="en-US" sz="1800" dirty="0" smtClean="0"/>
                        <a:t> L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[pb</a:t>
                      </a:r>
                      <a:r>
                        <a:rPr lang="en-US" sz="1800" baseline="30000" dirty="0" smtClean="0"/>
                        <a:t>-1</a:t>
                      </a:r>
                      <a:r>
                        <a:rPr lang="en-US" sz="1800" baseline="0" dirty="0" smtClean="0"/>
                        <a:t>]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Dump</a:t>
                      </a:r>
                      <a:endParaRPr lang="en-US" sz="18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2892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</a:t>
                      </a:r>
                      <a:r>
                        <a:rPr lang="en-US" sz="1600" baseline="0" dirty="0" smtClean="0"/>
                        <a:t> 30/7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trip (crowbar)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2893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 30/7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BLM spurious</a:t>
                      </a:r>
                      <a:r>
                        <a:rPr lang="en-US" sz="1600" baseline="0" dirty="0" smtClean="0"/>
                        <a:t> trigger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2894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Tue 31/7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RCBXH1.R1 trip (QPS SEU?)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2896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Tue 31/7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RQTL7.R7B1 Trip (QPS SEU?)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2898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Tue 31/7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13.3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Wed 1/8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Instability/damper?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2902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Wed 1/8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149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2905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Thu 2/8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RQ5.L8 trip (SEU?)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2906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Fri 3/8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18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UFO @ MKI2 (156% of dump threshold)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2908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Fri 3/8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134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PC trip: RCBXV1.R5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Sat 4/8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61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Sat 4/8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120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FMCM (thunderstorm)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44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7" y="990600"/>
            <a:ext cx="724158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5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7" y="990600"/>
            <a:ext cx="724158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6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A5DA-283C-41D4-88D9-605A735D0AA5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7" y="990600"/>
            <a:ext cx="724158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49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lost due to beam losses before stable beams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36316"/>
              </p:ext>
            </p:extLst>
          </p:nvPr>
        </p:nvGraphicFramePr>
        <p:xfrm>
          <a:off x="300609" y="2553072"/>
          <a:ext cx="8591871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000"/>
                <a:gridCol w="1008112"/>
                <a:gridCol w="2232248"/>
                <a:gridCol w="4608511"/>
              </a:tblGrid>
              <a:tr h="36126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Fill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Day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Beam process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Dump</a:t>
                      </a:r>
                      <a:endParaRPr lang="en-US" sz="18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2907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Fri 3/8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 part of squeeze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UFO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Sun 5/8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Adjust: first step of separation reduction IP1 and IP5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 instability B2H,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some bunches</a:t>
                      </a:r>
                      <a:endParaRPr lang="en-GB" sz="1600" dirty="0"/>
                    </a:p>
                  </a:txBody>
                  <a:tcPr/>
                </a:tc>
              </a:tr>
              <a:tr h="2585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Mon 6/8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 sec into adjust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 instability, some bunches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18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 31/7 before fill </a:t>
            </a:r>
            <a:r>
              <a:rPr lang="en-US" dirty="0" smtClean="0"/>
              <a:t>2897</a:t>
            </a:r>
          </a:p>
          <a:p>
            <a:pPr lvl="1"/>
            <a:r>
              <a:rPr lang="en-US" dirty="0" smtClean="0"/>
              <a:t>Change horizontal tune back to 0.28 (from 0.282)</a:t>
            </a:r>
            <a:endParaRPr lang="en-US" dirty="0"/>
          </a:p>
          <a:p>
            <a:r>
              <a:rPr lang="en-US" dirty="0" smtClean="0"/>
              <a:t>Tue 31/7 before fill 2898</a:t>
            </a:r>
          </a:p>
          <a:p>
            <a:pPr lvl="1"/>
            <a:r>
              <a:rPr lang="en-US" dirty="0"/>
              <a:t>Trimmed </a:t>
            </a:r>
            <a:r>
              <a:rPr lang="en-US" dirty="0" smtClean="0"/>
              <a:t>chromaticity </a:t>
            </a:r>
            <a:r>
              <a:rPr lang="en-US" dirty="0"/>
              <a:t>during ramp and squeeze according to measurements performed on </a:t>
            </a:r>
            <a:r>
              <a:rPr lang="en-US" dirty="0" smtClean="0"/>
              <a:t>Sunday to ~+2</a:t>
            </a:r>
          </a:p>
          <a:p>
            <a:r>
              <a:rPr lang="en-US" dirty="0"/>
              <a:t>Investigation SPS (H. </a:t>
            </a:r>
            <a:r>
              <a:rPr lang="en-US" dirty="0" err="1"/>
              <a:t>Bartosik</a:t>
            </a:r>
            <a:r>
              <a:rPr lang="en-US" dirty="0"/>
              <a:t>, K. Cornelis, S. Gilardoni, Y. </a:t>
            </a:r>
            <a:r>
              <a:rPr lang="en-US" dirty="0" err="1" smtClean="0"/>
              <a:t>Papaphilippou</a:t>
            </a:r>
            <a:r>
              <a:rPr lang="en-US" dirty="0" smtClean="0"/>
              <a:t>):</a:t>
            </a:r>
          </a:p>
          <a:p>
            <a:pPr lvl="1"/>
            <a:r>
              <a:rPr lang="en-US" sz="1800" dirty="0"/>
              <a:t>Dispersion mismatch </a:t>
            </a:r>
            <a:r>
              <a:rPr lang="en-US" sz="1800" dirty="0" smtClean="0"/>
              <a:t>TT10/SPS found:</a:t>
            </a:r>
          </a:p>
          <a:p>
            <a:pPr lvl="2"/>
            <a:r>
              <a:rPr lang="en-US" dirty="0"/>
              <a:t>Re-matching might be required if results confirmed</a:t>
            </a:r>
          </a:p>
          <a:p>
            <a:pPr lvl="2"/>
            <a:r>
              <a:rPr lang="en-US" dirty="0"/>
              <a:t>Not clear whether this has changed recently as deterioration on 50 ns beam and h=9 50 ns beam seem to </a:t>
            </a:r>
            <a:r>
              <a:rPr lang="en-US" dirty="0" smtClean="0"/>
              <a:t>indicate</a:t>
            </a:r>
          </a:p>
          <a:p>
            <a:pPr lvl="1"/>
            <a:r>
              <a:rPr lang="en-US" sz="1800" dirty="0" smtClean="0"/>
              <a:t>Non-</a:t>
            </a:r>
            <a:r>
              <a:rPr lang="en-US" sz="1800" dirty="0" err="1" smtClean="0"/>
              <a:t>gaussian</a:t>
            </a:r>
            <a:r>
              <a:rPr lang="en-US" sz="1800" dirty="0" smtClean="0"/>
              <a:t> tails seen at top energy, which are not present at injection</a:t>
            </a:r>
            <a:endParaRPr lang="en-US" sz="1800" dirty="0"/>
          </a:p>
          <a:p>
            <a:r>
              <a:rPr lang="en-US" dirty="0" smtClean="0"/>
              <a:t>Thu 2/8 before fill 2905: </a:t>
            </a:r>
          </a:p>
          <a:p>
            <a:pPr lvl="1"/>
            <a:r>
              <a:rPr lang="en-US" dirty="0" smtClean="0"/>
              <a:t>equal </a:t>
            </a:r>
            <a:r>
              <a:rPr lang="en-US" dirty="0"/>
              <a:t>settings for B1 and </a:t>
            </a:r>
            <a:r>
              <a:rPr lang="en-US" dirty="0" smtClean="0"/>
              <a:t>B2 </a:t>
            </a:r>
            <a:r>
              <a:rPr lang="en-US" dirty="0" err="1" smtClean="0"/>
              <a:t>octupoles</a:t>
            </a:r>
            <a:r>
              <a:rPr lang="en-US" dirty="0" smtClean="0"/>
              <a:t> and ADT: 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reduction </a:t>
            </a:r>
            <a:r>
              <a:rPr lang="en-US" sz="2000" dirty="0">
                <a:sym typeface="Wingdings" pitchFamily="2" charset="2"/>
              </a:rPr>
              <a:t>of damper gain by 25% for B1 </a:t>
            </a:r>
            <a:r>
              <a:rPr lang="en-US" sz="2000" dirty="0" smtClean="0">
                <a:sym typeface="Wingdings" pitchFamily="2" charset="2"/>
              </a:rPr>
              <a:t>H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reduction </a:t>
            </a:r>
            <a:r>
              <a:rPr lang="en-US" sz="2000" dirty="0">
                <a:sym typeface="Wingdings" pitchFamily="2" charset="2"/>
              </a:rPr>
              <a:t>of the </a:t>
            </a:r>
            <a:r>
              <a:rPr lang="en-US" sz="2000" dirty="0" err="1">
                <a:sym typeface="Wingdings" pitchFamily="2" charset="2"/>
              </a:rPr>
              <a:t>octupoles</a:t>
            </a:r>
            <a:r>
              <a:rPr lang="en-US" sz="2000" dirty="0">
                <a:sym typeface="Wingdings" pitchFamily="2" charset="2"/>
              </a:rPr>
              <a:t> for B2 </a:t>
            </a:r>
            <a:r>
              <a:rPr lang="en-US" sz="2000" dirty="0" smtClean="0">
                <a:sym typeface="Wingdings" pitchFamily="2" charset="2"/>
              </a:rPr>
              <a:t>(</a:t>
            </a:r>
            <a:r>
              <a:rPr lang="en-US" sz="2000" dirty="0" smtClean="0"/>
              <a:t>from </a:t>
            </a:r>
            <a:r>
              <a:rPr lang="en-US" sz="2000" dirty="0"/>
              <a:t>-509A to -475A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843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Fri 3/8 after fill 2908</a:t>
            </a:r>
          </a:p>
          <a:p>
            <a:pPr lvl="1"/>
            <a:r>
              <a:rPr lang="en-US" dirty="0">
                <a:sym typeface="Wingdings" pitchFamily="2" charset="2"/>
              </a:rPr>
              <a:t>Verification of </a:t>
            </a:r>
            <a:r>
              <a:rPr lang="en-US" dirty="0" err="1">
                <a:sym typeface="Wingdings" pitchFamily="2" charset="2"/>
              </a:rPr>
              <a:t>emittance</a:t>
            </a:r>
            <a:r>
              <a:rPr lang="en-US" dirty="0">
                <a:sym typeface="Wingdings" pitchFamily="2" charset="2"/>
              </a:rPr>
              <a:t> in </a:t>
            </a:r>
            <a:r>
              <a:rPr lang="en-US" dirty="0" smtClean="0">
                <a:sym typeface="Wingdings" pitchFamily="2" charset="2"/>
              </a:rPr>
              <a:t>PS  all 4 PS cycles have same </a:t>
            </a:r>
            <a:r>
              <a:rPr lang="en-US" dirty="0" err="1" smtClean="0">
                <a:sym typeface="Wingdings" pitchFamily="2" charset="2"/>
              </a:rPr>
              <a:t>emittance</a:t>
            </a:r>
            <a:r>
              <a:rPr lang="en-US" dirty="0" smtClean="0">
                <a:sym typeface="Wingdings" pitchFamily="2" charset="2"/>
              </a:rPr>
              <a:t>, independent of the cycle played just before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Add empty LHC cycle in PS and PSB before the active LHC cycles</a:t>
            </a:r>
            <a:endParaRPr lang="en-US" dirty="0">
              <a:solidFill>
                <a:srgbClr val="7030A0"/>
              </a:solidFill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Switch off chirping B2 H after 1 TeV (and switch feed-back off if it locks on a spurious line)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rgbClr val="7030A0"/>
                </a:solidFill>
                <a:sym typeface="Wingdings" pitchFamily="2" charset="2"/>
              </a:rPr>
              <a:t>emittances</a:t>
            </a: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 in LHC somewhat smaller (&lt;2um) and now  approximately equal among the PS 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batches</a:t>
            </a:r>
          </a:p>
          <a:p>
            <a:r>
              <a:rPr lang="en-US" dirty="0">
                <a:sym typeface="Wingdings" pitchFamily="2" charset="2"/>
              </a:rPr>
              <a:t>Sat 4/8 before fill 2912</a:t>
            </a:r>
          </a:p>
          <a:p>
            <a:pPr lvl="1"/>
            <a:r>
              <a:rPr lang="en-US" dirty="0" err="1">
                <a:sym typeface="Wingdings" pitchFamily="2" charset="2"/>
              </a:rPr>
              <a:t>chroma</a:t>
            </a:r>
            <a:r>
              <a:rPr lang="en-US" dirty="0">
                <a:sym typeface="Wingdings" pitchFamily="2" charset="2"/>
              </a:rPr>
              <a:t> +5 both beams and planes, second half of ramp </a:t>
            </a:r>
            <a:r>
              <a:rPr lang="en-US" dirty="0"/>
              <a:t>throughout the rest of the cycle (as proposed by Elias and Alexey in case of instabilities until we do not manage to reduce significantly the transverse damper gain)</a:t>
            </a:r>
          </a:p>
          <a:p>
            <a:pPr lvl="1"/>
            <a:r>
              <a:rPr lang="en-US" dirty="0"/>
              <a:t>PSB: improvement of the transverse </a:t>
            </a:r>
            <a:r>
              <a:rPr lang="en-US" dirty="0" err="1"/>
              <a:t>emittance</a:t>
            </a:r>
            <a:r>
              <a:rPr lang="en-US" dirty="0"/>
              <a:t> by 10 % </a:t>
            </a:r>
          </a:p>
          <a:p>
            <a:pPr lvl="1"/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Very clean ramp and squeeze, Initial luminosity increased to </a:t>
            </a:r>
            <a:r>
              <a:rPr lang="en-US" b="1" dirty="0">
                <a:solidFill>
                  <a:srgbClr val="7030A0"/>
                </a:solidFill>
              </a:rPr>
              <a:t>6.4E33 cm-2 s-1 </a:t>
            </a:r>
            <a:endParaRPr lang="en-US" dirty="0">
              <a:solidFill>
                <a:srgbClr val="7030A0"/>
              </a:solidFill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cont.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96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Sat 4/8 before fill 2913</a:t>
            </a:r>
          </a:p>
          <a:p>
            <a:pPr lvl="1"/>
            <a:r>
              <a:rPr lang="en-US" dirty="0">
                <a:sym typeface="Wingdings" pitchFamily="2" charset="2"/>
              </a:rPr>
              <a:t>Reduction of ADT gain squeeze and </a:t>
            </a:r>
            <a:r>
              <a:rPr lang="en-US" dirty="0" smtClean="0">
                <a:sym typeface="Wingdings" pitchFamily="2" charset="2"/>
              </a:rPr>
              <a:t>adjust</a:t>
            </a:r>
          </a:p>
          <a:p>
            <a:pPr lvl="2"/>
            <a:r>
              <a:rPr lang="en-US" dirty="0">
                <a:sym typeface="Wingdings" pitchFamily="2" charset="2"/>
              </a:rPr>
              <a:t>H</a:t>
            </a:r>
            <a:r>
              <a:rPr lang="en-US" dirty="0" smtClean="0">
                <a:sym typeface="Wingdings" pitchFamily="2" charset="2"/>
              </a:rPr>
              <a:t> squeeze and adjust 0.02 (instead of 0.03)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V squeeze 0.01 (instead of 0.02), adjust 0.02 (instead of 0.04)</a:t>
            </a:r>
            <a:endParaRPr lang="en-US" dirty="0">
              <a:sym typeface="Wingdings" pitchFamily="2" charset="2"/>
            </a:endParaRPr>
          </a:p>
          <a:p>
            <a:pPr lvl="1" eaLnBrk="1" fontAlgn="t" hangingPunct="1"/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Fill 2913: very few losses during ramp and squeeze, but lost in “Adjust” during first step of separation reduction IP1 and IP5: Fast instability B2H, some </a:t>
            </a:r>
            <a:r>
              <a:rPr lang="en-US" dirty="0" smtClean="0">
                <a:solidFill>
                  <a:srgbClr val="7030A0"/>
                </a:solidFill>
              </a:rPr>
              <a:t>bunches</a:t>
            </a:r>
            <a:endParaRPr lang="en-US" dirty="0" smtClean="0"/>
          </a:p>
          <a:p>
            <a:r>
              <a:rPr lang="en-US" dirty="0" smtClean="0"/>
              <a:t>Sun 5/8:</a:t>
            </a:r>
            <a:r>
              <a:rPr lang="en-US" dirty="0"/>
              <a:t>	</a:t>
            </a:r>
          </a:p>
          <a:p>
            <a:pPr lvl="1"/>
            <a:r>
              <a:rPr lang="en-US" dirty="0" smtClean="0"/>
              <a:t>Landau </a:t>
            </a:r>
            <a:r>
              <a:rPr lang="en-US" dirty="0"/>
              <a:t>damping </a:t>
            </a:r>
            <a:r>
              <a:rPr lang="en-US" dirty="0" err="1" smtClean="0"/>
              <a:t>octupoles</a:t>
            </a:r>
            <a:r>
              <a:rPr lang="en-US" dirty="0" smtClean="0"/>
              <a:t> </a:t>
            </a:r>
            <a:r>
              <a:rPr lang="en-US" dirty="0"/>
              <a:t>reduced to 300 A at the end of the ramp. During the squeeze they are then ramped to 417 A between 19 and 169 s (the latter point corresponding to a beta* of 9 m)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intensity per bunch should be kept to 1.5x1011 at injection before the polarity swap of the </a:t>
            </a:r>
            <a:r>
              <a:rPr lang="en-US" dirty="0" err="1"/>
              <a:t>octupoles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 changes to damper gain or </a:t>
            </a:r>
            <a:r>
              <a:rPr lang="en-US" dirty="0" err="1" smtClean="0"/>
              <a:t>chroma</a:t>
            </a:r>
            <a:r>
              <a:rPr lang="en-US" dirty="0" smtClean="0"/>
              <a:t> with respect to last fill.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cont.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82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4143" r="2858" b="13572"/>
          <a:stretch/>
        </p:blipFill>
        <p:spPr bwMode="auto">
          <a:xfrm>
            <a:off x="179512" y="1340768"/>
            <a:ext cx="8798285" cy="42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6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Timeouts from physics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73835"/>
              </p:ext>
            </p:extLst>
          </p:nvPr>
        </p:nvGraphicFramePr>
        <p:xfrm>
          <a:off x="251400" y="1895022"/>
          <a:ext cx="8606153" cy="33425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0312"/>
                <a:gridCol w="971689"/>
                <a:gridCol w="6524152"/>
              </a:tblGrid>
              <a:tr h="35324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Hours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Faults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olidFill>
                            <a:schemeClr val="tx1"/>
                          </a:solidFill>
                        </a:rPr>
                        <a:t>Mon</a:t>
                      </a:r>
                      <a:r>
                        <a:rPr lang="en-US" sz="1600" baseline="0" smtClean="0">
                          <a:solidFill>
                            <a:schemeClr val="tx1"/>
                          </a:solidFill>
                        </a:rPr>
                        <a:t> 30/7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VIP visit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Tue 31/7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Instability (fill lost) + BLM + Injectors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Wed 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End of fill tests for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octupole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polarity inversion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and tune measurement with damper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Thu 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10.5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SPS extraction, ADT vacuum interlock, PS main power supply, QPS controller </a:t>
                      </a:r>
                      <a:r>
                        <a:rPr lang="en-GB" sz="1400" dirty="0" smtClean="0"/>
                        <a:t>RQD.A23 (requiring access) and </a:t>
                      </a:r>
                      <a:r>
                        <a:rPr lang="en-US" sz="1400" dirty="0" smtClean="0"/>
                        <a:t>lost patrol in PM18 (door YCPS01=PM18)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Fri 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10.5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Access for power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converter </a:t>
                      </a:r>
                      <a:r>
                        <a:rPr lang="en-GB" sz="1400" dirty="0" smtClean="0"/>
                        <a:t>RCBXV1.R5, RD.34 tripping, ALICE dipole, LBDS self-trigger (AUE), SPS main power converters, CMS partly</a:t>
                      </a:r>
                      <a:r>
                        <a:rPr lang="en-GB" sz="1400" baseline="0" dirty="0" smtClean="0"/>
                        <a:t> down</a:t>
                      </a:r>
                      <a:endParaRPr lang="en-GB" sz="1400" dirty="0" smtClean="0"/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Sun 5/8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16.5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Thunderstorm (FMCM, magnet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trips several sectors, SPS down)</a:t>
                      </a:r>
                    </a:p>
                    <a:p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cold compressor down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21:51 ALICE solenoid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8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Sunday 5.8.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737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end </a:t>
            </a:r>
            <a:r>
              <a:rPr lang="en-US" dirty="0">
                <a:solidFill>
                  <a:srgbClr val="00B050"/>
                </a:solidFill>
              </a:rPr>
              <a:t>of fill study - </a:t>
            </a:r>
            <a:r>
              <a:rPr lang="en-US" dirty="0" err="1">
                <a:solidFill>
                  <a:srgbClr val="00B050"/>
                </a:solidFill>
              </a:rPr>
              <a:t>octupole</a:t>
            </a:r>
            <a:r>
              <a:rPr lang="en-US" dirty="0">
                <a:solidFill>
                  <a:srgbClr val="00B050"/>
                </a:solidFill>
              </a:rPr>
              <a:t> polarity </a:t>
            </a:r>
            <a:r>
              <a:rPr lang="en-US" dirty="0" smtClean="0">
                <a:solidFill>
                  <a:srgbClr val="00B050"/>
                </a:solidFill>
              </a:rPr>
              <a:t>inversion (Elias, Tatiana</a:t>
            </a:r>
            <a:r>
              <a:rPr lang="en-US" dirty="0">
                <a:solidFill>
                  <a:srgbClr val="00B050"/>
                </a:solidFill>
              </a:rPr>
              <a:t>, Alexey</a:t>
            </a:r>
            <a:r>
              <a:rPr lang="en-US" dirty="0" smtClean="0">
                <a:solidFill>
                  <a:srgbClr val="00B050"/>
                </a:solidFill>
              </a:rPr>
              <a:t>, Georges, …):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Goal</a:t>
            </a:r>
            <a:r>
              <a:rPr lang="en-US" dirty="0"/>
              <a:t>: study the effect of the </a:t>
            </a:r>
            <a:r>
              <a:rPr lang="en-US" dirty="0">
                <a:solidFill>
                  <a:schemeClr val="accent2"/>
                </a:solidFill>
              </a:rPr>
              <a:t>opposite sign in the Landau </a:t>
            </a:r>
            <a:r>
              <a:rPr lang="en-US" dirty="0" err="1">
                <a:solidFill>
                  <a:schemeClr val="accent2"/>
                </a:solidFill>
              </a:rPr>
              <a:t>octupoles</a:t>
            </a:r>
            <a:r>
              <a:rPr lang="en-US" dirty="0">
                <a:solidFill>
                  <a:schemeClr val="accent2"/>
                </a:solidFill>
              </a:rPr>
              <a:t> in collision and separated beams</a:t>
            </a:r>
            <a:r>
              <a:rPr lang="en-US" dirty="0"/>
              <a:t>, as this sign could lead to some </a:t>
            </a:r>
            <a:r>
              <a:rPr lang="en-US" dirty="0">
                <a:solidFill>
                  <a:schemeClr val="accent2"/>
                </a:solidFill>
              </a:rPr>
              <a:t>lifetime degradation (larger tune footprint) and instabilities (depending on the current</a:t>
            </a:r>
            <a:r>
              <a:rPr lang="en-US" dirty="0" smtClean="0">
                <a:solidFill>
                  <a:schemeClr val="accent2"/>
                </a:solidFill>
              </a:rPr>
              <a:t>).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Initial </a:t>
            </a:r>
            <a:r>
              <a:rPr lang="en-US" dirty="0">
                <a:solidFill>
                  <a:schemeClr val="accent2"/>
                </a:solidFill>
              </a:rPr>
              <a:t>luminosity of </a:t>
            </a:r>
            <a:r>
              <a:rPr lang="en-US" dirty="0" smtClean="0">
                <a:solidFill>
                  <a:schemeClr val="accent2"/>
                </a:solidFill>
              </a:rPr>
              <a:t>~2E33 </a:t>
            </a:r>
            <a:r>
              <a:rPr lang="en-US" dirty="0">
                <a:solidFill>
                  <a:schemeClr val="accent2"/>
                </a:solidFill>
              </a:rPr>
              <a:t>for </a:t>
            </a:r>
            <a:r>
              <a:rPr lang="en-US" dirty="0" smtClean="0">
                <a:solidFill>
                  <a:schemeClr val="accent2"/>
                </a:solidFill>
              </a:rPr>
              <a:t>IP1&amp;5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unch </a:t>
            </a:r>
            <a:r>
              <a:rPr lang="en-US" dirty="0">
                <a:solidFill>
                  <a:schemeClr val="accent2"/>
                </a:solidFill>
              </a:rPr>
              <a:t>intensities of </a:t>
            </a:r>
            <a:r>
              <a:rPr lang="en-US" dirty="0" smtClean="0">
                <a:solidFill>
                  <a:schemeClr val="accent2"/>
                </a:solidFill>
              </a:rPr>
              <a:t>~1E11 </a:t>
            </a:r>
            <a:r>
              <a:rPr lang="en-US" dirty="0">
                <a:solidFill>
                  <a:schemeClr val="accent2"/>
                </a:solidFill>
              </a:rPr>
              <a:t>p/b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ransverse </a:t>
            </a:r>
            <a:r>
              <a:rPr lang="en-US" dirty="0" err="1">
                <a:solidFill>
                  <a:schemeClr val="accent2"/>
                </a:solidFill>
              </a:rPr>
              <a:t>emittances</a:t>
            </a:r>
            <a:r>
              <a:rPr lang="en-US" dirty="0">
                <a:solidFill>
                  <a:schemeClr val="accent2"/>
                </a:solidFill>
              </a:rPr>
              <a:t> of ~ 3.5 </a:t>
            </a:r>
            <a:r>
              <a:rPr lang="en-US" dirty="0" err="1" smtClean="0">
                <a:solidFill>
                  <a:schemeClr val="accent2"/>
                </a:solidFill>
              </a:rPr>
              <a:t>microm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(from </a:t>
            </a:r>
            <a:r>
              <a:rPr lang="en-US" dirty="0" smtClean="0"/>
              <a:t>luminosity) 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dirty="0" err="1" smtClean="0">
                <a:solidFill>
                  <a:schemeClr val="accent2"/>
                </a:solidFill>
              </a:rPr>
              <a:t>hromas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should be at </a:t>
            </a:r>
            <a:r>
              <a:rPr lang="en-US" dirty="0" smtClean="0">
                <a:solidFill>
                  <a:schemeClr val="accent2"/>
                </a:solidFill>
              </a:rPr>
              <a:t>~1.5-2 </a:t>
            </a:r>
            <a:r>
              <a:rPr lang="en-US" dirty="0">
                <a:solidFill>
                  <a:schemeClr val="accent2"/>
                </a:solidFill>
              </a:rPr>
              <a:t>units</a:t>
            </a:r>
            <a:r>
              <a:rPr lang="en-US" dirty="0"/>
              <a:t> in both planes both </a:t>
            </a:r>
            <a:r>
              <a:rPr lang="en-US" dirty="0" smtClean="0"/>
              <a:t>beams (</a:t>
            </a:r>
            <a:r>
              <a:rPr lang="en-US" dirty="0"/>
              <a:t>According to recent measurements and </a:t>
            </a:r>
            <a:r>
              <a:rPr lang="en-US" dirty="0" smtClean="0"/>
              <a:t>trims)</a:t>
            </a:r>
          </a:p>
          <a:p>
            <a:r>
              <a:rPr lang="en-US" dirty="0" err="1" smtClean="0"/>
              <a:t>Octupoles</a:t>
            </a:r>
            <a:r>
              <a:rPr lang="en-US" dirty="0" smtClean="0"/>
              <a:t> at </a:t>
            </a:r>
            <a:r>
              <a:rPr lang="en-US" dirty="0">
                <a:solidFill>
                  <a:schemeClr val="accent2"/>
                </a:solidFill>
              </a:rPr>
              <a:t>-475 A for B1 and -509 A for B2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1.8. </a:t>
            </a:r>
            <a:r>
              <a:rPr lang="en-US" dirty="0" err="1" smtClean="0"/>
              <a:t>Octupole</a:t>
            </a:r>
            <a:r>
              <a:rPr lang="en-US" dirty="0" smtClean="0"/>
              <a:t> polarity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7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Scanning </a:t>
            </a:r>
            <a:r>
              <a:rPr lang="en-US" dirty="0" err="1"/>
              <a:t>octupoles</a:t>
            </a:r>
            <a:r>
              <a:rPr lang="en-US" dirty="0"/>
              <a:t> (~-500 to +500)</a:t>
            </a:r>
          </a:p>
          <a:p>
            <a:r>
              <a:rPr lang="en-US" dirty="0"/>
              <a:t>Adapting </a:t>
            </a:r>
            <a:r>
              <a:rPr lang="en-US" dirty="0" err="1"/>
              <a:t>chroma</a:t>
            </a:r>
            <a:r>
              <a:rPr lang="en-US" dirty="0"/>
              <a:t> according to previous measurements of </a:t>
            </a:r>
            <a:r>
              <a:rPr lang="en-US" dirty="0" err="1"/>
              <a:t>chroma</a:t>
            </a:r>
            <a:r>
              <a:rPr lang="en-US" dirty="0"/>
              <a:t> dependence on </a:t>
            </a:r>
            <a:r>
              <a:rPr lang="en-US" dirty="0" err="1"/>
              <a:t>octupole</a:t>
            </a:r>
            <a:r>
              <a:rPr lang="en-US" dirty="0"/>
              <a:t> currents</a:t>
            </a:r>
          </a:p>
          <a:p>
            <a:r>
              <a:rPr lang="en-US" dirty="0"/>
              <a:t>Separating beams at the IPs</a:t>
            </a:r>
          </a:p>
          <a:p>
            <a:pPr lvl="1"/>
            <a:r>
              <a:rPr lang="en-US" dirty="0">
                <a:sym typeface="Wingdings" pitchFamily="2" charset="2"/>
              </a:rPr>
              <a:t> see last weeks LMC for </a:t>
            </a:r>
            <a:r>
              <a:rPr lang="en-US" dirty="0" smtClean="0">
                <a:sym typeface="Wingdings" pitchFamily="2" charset="2"/>
              </a:rPr>
              <a:t>details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Wide range of parameters with basically the same beam lifetime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Octupoles</a:t>
            </a:r>
            <a:r>
              <a:rPr lang="en-US" dirty="0" smtClean="0">
                <a:sym typeface="Wingdings" pitchFamily="2" charset="2"/>
              </a:rPr>
              <a:t> &gt;=+400: lifetime reduction </a:t>
            </a:r>
            <a:r>
              <a:rPr lang="en-US" dirty="0"/>
              <a:t>(due to larger wings in the tune </a:t>
            </a:r>
            <a:r>
              <a:rPr lang="en-US" dirty="0" smtClean="0"/>
              <a:t>footprint?)</a:t>
            </a:r>
          </a:p>
          <a:p>
            <a:pPr lvl="1"/>
            <a:r>
              <a:rPr lang="en-US" dirty="0" err="1" smtClean="0"/>
              <a:t>Octupoles</a:t>
            </a:r>
            <a:r>
              <a:rPr lang="en-US" dirty="0" smtClean="0"/>
              <a:t> at 0A, IP1&amp;5&amp;8 separated to 4 sigma and negative chromaticity</a:t>
            </a:r>
            <a:r>
              <a:rPr lang="en-US" dirty="0"/>
              <a:t>: </a:t>
            </a:r>
            <a:r>
              <a:rPr lang="en-US" dirty="0" smtClean="0"/>
              <a:t>instabilities and losses </a:t>
            </a:r>
            <a:r>
              <a:rPr lang="en-US" dirty="0"/>
              <a:t>on the 6 </a:t>
            </a:r>
            <a:r>
              <a:rPr lang="en-US" dirty="0" smtClean="0"/>
              <a:t>‘private’ IP8 bunches developed after 4 minutes 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polarity test cont.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95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spect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7333" y="981400"/>
            <a:ext cx="5026667" cy="260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152400"/>
            <a:ext cx="8087816" cy="792163"/>
          </a:xfrm>
        </p:spPr>
        <p:txBody>
          <a:bodyPr/>
          <a:lstStyle/>
          <a:p>
            <a:r>
              <a:rPr lang="en-US" dirty="0" smtClean="0"/>
              <a:t>Wednesday: ADT tune measurement test</a:t>
            </a:r>
            <a:endParaRPr lang="en-GB" dirty="0"/>
          </a:p>
        </p:txBody>
      </p:sp>
      <p:pic>
        <p:nvPicPr>
          <p:cNvPr id="9" name="Content Placeholder 8" descr="Excitation_transien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10000"/>
            <a:ext cx="3409524" cy="2800000"/>
          </a:xfrm>
        </p:spPr>
      </p:pic>
      <p:pic>
        <p:nvPicPr>
          <p:cNvPr id="11" name="Picture 10" descr="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6400" y="3664663"/>
            <a:ext cx="4400000" cy="281142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3491880" y="2317032"/>
            <a:ext cx="64807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164288" y="2924944"/>
            <a:ext cx="0" cy="8837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-381000" y="3619500"/>
            <a:ext cx="5257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685800" lvl="1" indent="-342900"/>
            <a:r>
              <a:rPr lang="en-US" dirty="0" smtClean="0">
                <a:solidFill>
                  <a:srgbClr val="1F497D"/>
                </a:solidFill>
              </a:rPr>
              <a:t>Test tune measurement by selective excitation of 6 bunches. </a:t>
            </a:r>
          </a:p>
          <a:p>
            <a:pPr marL="685800" lvl="1" indent="-342900"/>
            <a:r>
              <a:rPr lang="en-US" dirty="0" smtClean="0">
                <a:solidFill>
                  <a:srgbClr val="1F497D"/>
                </a:solidFill>
              </a:rPr>
              <a:t>FFT of data for </a:t>
            </a:r>
            <a:r>
              <a:rPr lang="en-US" dirty="0" smtClean="0">
                <a:solidFill>
                  <a:srgbClr val="FF0000"/>
                </a:solidFill>
              </a:rPr>
              <a:t>each observed bunch</a:t>
            </a:r>
            <a:r>
              <a:rPr lang="en-US" dirty="0" smtClean="0">
                <a:solidFill>
                  <a:srgbClr val="1F497D"/>
                </a:solidFill>
              </a:rPr>
              <a:t>, average the spectra, find the peak</a:t>
            </a:r>
          </a:p>
          <a:p>
            <a:pPr marL="685800" lvl="1" indent="-342900"/>
            <a:r>
              <a:rPr lang="en-US" dirty="0" smtClean="0">
                <a:solidFill>
                  <a:srgbClr val="FF0000"/>
                </a:solidFill>
              </a:rPr>
              <a:t>Very successful test. </a:t>
            </a:r>
            <a:r>
              <a:rPr lang="en-US" dirty="0" smtClean="0">
                <a:solidFill>
                  <a:srgbClr val="1F497D"/>
                </a:solidFill>
              </a:rPr>
              <a:t>Validation during a ramp required (including </a:t>
            </a:r>
            <a:r>
              <a:rPr lang="en-US" dirty="0" err="1" smtClean="0">
                <a:solidFill>
                  <a:srgbClr val="1F497D"/>
                </a:solidFill>
              </a:rPr>
              <a:t>emittance</a:t>
            </a:r>
            <a:r>
              <a:rPr lang="en-US" dirty="0" smtClean="0">
                <a:solidFill>
                  <a:srgbClr val="1F497D"/>
                </a:solidFill>
              </a:rPr>
              <a:t> blow-up measurement) + operational implementation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4194" y="6019800"/>
            <a:ext cx="2843606" cy="3235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W. </a:t>
            </a:r>
            <a:r>
              <a:rPr lang="en-US" sz="1600" b="1" dirty="0" err="1" smtClean="0">
                <a:solidFill>
                  <a:srgbClr val="FFFF00"/>
                </a:solidFill>
              </a:rPr>
              <a:t>Höfle</a:t>
            </a:r>
            <a:r>
              <a:rPr lang="en-US" sz="1600" b="1" dirty="0" smtClean="0">
                <a:solidFill>
                  <a:srgbClr val="FFFF00"/>
                </a:solidFill>
              </a:rPr>
              <a:t>, D. Valuch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Fill 2911: Average </a:t>
            </a:r>
            <a:r>
              <a:rPr lang="en-US" dirty="0">
                <a:solidFill>
                  <a:schemeClr val="accent2"/>
                </a:solidFill>
              </a:rPr>
              <a:t>bunch intensity </a:t>
            </a:r>
            <a:r>
              <a:rPr lang="en-US" dirty="0" smtClean="0">
                <a:solidFill>
                  <a:schemeClr val="accent2"/>
                </a:solidFill>
              </a:rPr>
              <a:t>1.53E11</a:t>
            </a:r>
          </a:p>
          <a:p>
            <a:r>
              <a:rPr lang="en-US" dirty="0" smtClean="0"/>
              <a:t>Prepare ramp: The </a:t>
            </a:r>
            <a:r>
              <a:rPr lang="en-US" dirty="0"/>
              <a:t>incorporation and regeneration tasks take very long </a:t>
            </a:r>
            <a:r>
              <a:rPr lang="en-US" dirty="0" smtClean="0"/>
              <a:t>time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Losses during ramp down again to 2-2.5%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B2 losses during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squeeze</a:t>
            </a:r>
            <a:endParaRPr lang="en-US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Fill 2911 </a:t>
            </a:r>
            <a:endParaRPr lang="en-GB" dirty="0"/>
          </a:p>
        </p:txBody>
      </p:sp>
      <p:pic>
        <p:nvPicPr>
          <p:cNvPr id="4098" name="Picture 2" descr="C:\Users\eholzer\AppData\Local\Temp\20120804073944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3" b="31428"/>
          <a:stretch/>
        </p:blipFill>
        <p:spPr bwMode="auto">
          <a:xfrm>
            <a:off x="3138010" y="2276872"/>
            <a:ext cx="5970494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holzer\AppData\Local\Temp\2012080407534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r="21047" b="15556"/>
          <a:stretch/>
        </p:blipFill>
        <p:spPr bwMode="auto">
          <a:xfrm>
            <a:off x="5004048" y="3747343"/>
            <a:ext cx="3950805" cy="29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holzer\AppData\Local\Temp\2012080407522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143" b="31428"/>
          <a:stretch/>
        </p:blipFill>
        <p:spPr bwMode="auto">
          <a:xfrm>
            <a:off x="2018801" y="3052979"/>
            <a:ext cx="2985247" cy="2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holzer\AppData\Local\Temp\201208040754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t="6184" r="20214" b="18101"/>
          <a:stretch/>
        </p:blipFill>
        <p:spPr bwMode="auto">
          <a:xfrm>
            <a:off x="179512" y="4403182"/>
            <a:ext cx="3331912" cy="24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0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time very bad for both beams at the end of squeeze. (50% loss level on BLM TCTH point 5</a:t>
            </a:r>
            <a:r>
              <a:rPr lang="en-US" dirty="0" smtClean="0"/>
              <a:t>).</a:t>
            </a:r>
          </a:p>
          <a:p>
            <a:r>
              <a:rPr lang="en-US" dirty="0" smtClean="0"/>
              <a:t>7h38:52</a:t>
            </a:r>
            <a:r>
              <a:rPr lang="en-US" dirty="0"/>
              <a:t>: Before going in collisions </a:t>
            </a:r>
            <a:r>
              <a:rPr lang="en-US" dirty="0" smtClean="0"/>
              <a:t>(had </a:t>
            </a:r>
            <a:r>
              <a:rPr lang="en-US" dirty="0"/>
              <a:t>another 50% loss level!), we sent a trim of </a:t>
            </a:r>
            <a:r>
              <a:rPr lang="en-US" dirty="0">
                <a:solidFill>
                  <a:schemeClr val="accent2"/>
                </a:solidFill>
              </a:rPr>
              <a:t>+3 units </a:t>
            </a:r>
            <a:r>
              <a:rPr lang="en-US" dirty="0" err="1" smtClean="0">
                <a:solidFill>
                  <a:schemeClr val="accent2"/>
                </a:solidFill>
              </a:rPr>
              <a:t>chroma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/>
              <a:t>both planes both beams (in step of 1 unit). </a:t>
            </a:r>
            <a:r>
              <a:rPr lang="en-US" dirty="0">
                <a:solidFill>
                  <a:schemeClr val="accent2"/>
                </a:solidFill>
              </a:rPr>
              <a:t>life time stabilized but still very </a:t>
            </a:r>
            <a:r>
              <a:rPr lang="en-US" dirty="0" smtClean="0">
                <a:solidFill>
                  <a:schemeClr val="accent2"/>
                </a:solidFill>
              </a:rPr>
              <a:t>low.</a:t>
            </a:r>
            <a:endParaRPr lang="en-US" dirty="0" smtClean="0"/>
          </a:p>
          <a:p>
            <a:r>
              <a:rPr lang="en-US" sz="1800" dirty="0" smtClean="0"/>
              <a:t>7h39:53 </a:t>
            </a:r>
            <a:r>
              <a:rPr lang="en-US" sz="1800" dirty="0"/>
              <a:t>We then sent again + 1 unit only beam 2 and removed it (seem to be worse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7h40:32 </a:t>
            </a:r>
            <a:r>
              <a:rPr lang="en-US" sz="1800" dirty="0"/>
              <a:t>We then send a trim of +0.003 on tune beam 2 H (steps of 0.001): very little improvement on life time. We tried a trim of +0.001 on tune beam 2 V. </a:t>
            </a:r>
            <a:endParaRPr lang="en-US" sz="1800" dirty="0" smtClean="0"/>
          </a:p>
          <a:p>
            <a:r>
              <a:rPr lang="en-US" dirty="0" smtClean="0"/>
              <a:t>7h48:03 </a:t>
            </a:r>
            <a:r>
              <a:rPr lang="en-US" dirty="0">
                <a:solidFill>
                  <a:schemeClr val="accent2"/>
                </a:solidFill>
              </a:rPr>
              <a:t>Add </a:t>
            </a:r>
            <a:r>
              <a:rPr lang="en-US" dirty="0" smtClean="0">
                <a:solidFill>
                  <a:schemeClr val="accent2"/>
                </a:solidFill>
              </a:rPr>
              <a:t>+2 </a:t>
            </a:r>
            <a:r>
              <a:rPr lang="en-US" dirty="0">
                <a:solidFill>
                  <a:schemeClr val="accent2"/>
                </a:solidFill>
              </a:rPr>
              <a:t>more units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to </a:t>
            </a:r>
            <a:r>
              <a:rPr lang="en-US" dirty="0" err="1" smtClean="0">
                <a:solidFill>
                  <a:schemeClr val="accent2"/>
                </a:solidFill>
              </a:rPr>
              <a:t>chroma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beam 2 both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planes</a:t>
            </a:r>
            <a:r>
              <a:rPr lang="en-US" dirty="0">
                <a:solidFill>
                  <a:schemeClr val="accent2"/>
                </a:solidFill>
              </a:rPr>
              <a:t>: finally life time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recovered.</a:t>
            </a:r>
            <a:endParaRPr lang="en-US" dirty="0" smtClean="0"/>
          </a:p>
          <a:p>
            <a:r>
              <a:rPr lang="en-US" dirty="0" smtClean="0"/>
              <a:t>Finally </a:t>
            </a:r>
            <a:r>
              <a:rPr lang="en-US" dirty="0"/>
              <a:t>removed the tune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trim </a:t>
            </a:r>
            <a:r>
              <a:rPr lang="en-US" dirty="0"/>
              <a:t>on beam 2 V</a:t>
            </a:r>
            <a:r>
              <a:rPr lang="en-US" dirty="0" smtClean="0"/>
              <a:t>.</a:t>
            </a:r>
          </a:p>
          <a:p>
            <a:pPr marL="228600" lvl="1" indent="-228600">
              <a:buClrTx/>
            </a:pPr>
            <a:r>
              <a:rPr lang="en-US" dirty="0">
                <a:solidFill>
                  <a:schemeClr val="accent2"/>
                </a:solidFill>
              </a:rPr>
              <a:t>Initial L </a:t>
            </a:r>
            <a:r>
              <a:rPr lang="en-US" dirty="0" smtClean="0">
                <a:solidFill>
                  <a:schemeClr val="accent2"/>
                </a:solidFill>
              </a:rPr>
              <a:t>~4.6E33 cm-2s-1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2911: Recovery of life-time by shift crew!</a:t>
            </a:r>
            <a:endParaRPr lang="en-GB" dirty="0"/>
          </a:p>
        </p:txBody>
      </p:sp>
      <p:pic>
        <p:nvPicPr>
          <p:cNvPr id="6146" name="Picture 2" descr="C:\Users\eholzer\AppData\Local\Temp\2012080408284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7" b="29815"/>
          <a:stretch/>
        </p:blipFill>
        <p:spPr bwMode="auto">
          <a:xfrm>
            <a:off x="3881110" y="4149080"/>
            <a:ext cx="522739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12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1560" y="152400"/>
            <a:ext cx="8303840" cy="792163"/>
          </a:xfrm>
        </p:spPr>
        <p:txBody>
          <a:bodyPr/>
          <a:lstStyle/>
          <a:p>
            <a:r>
              <a:rPr lang="en-US" sz="2800" dirty="0" smtClean="0"/>
              <a:t>Saturday: Chromaticity can make a difference…</a:t>
            </a:r>
            <a:endParaRPr lang="en-GB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25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descr="http://cs-ccr-www3.cern.ch/vistar_capture/lhc1.png?0.979920948944555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3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48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No issues have been observed during the ramp and </a:t>
            </a:r>
            <a:r>
              <a:rPr lang="en-US" sz="1800" dirty="0" smtClean="0"/>
              <a:t>squeeze. 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instability during the adjust process occurs when the separation in IP1 and IP5 are reduced and </a:t>
            </a:r>
            <a:r>
              <a:rPr lang="en-US" sz="1800" dirty="0" smtClean="0"/>
              <a:t>reaching:</a:t>
            </a:r>
          </a:p>
          <a:p>
            <a:pPr lvl="1"/>
            <a:r>
              <a:rPr lang="en-US" sz="1800" dirty="0" smtClean="0"/>
              <a:t>IP1</a:t>
            </a:r>
            <a:r>
              <a:rPr lang="en-US" sz="1800" dirty="0"/>
              <a:t>: </a:t>
            </a:r>
            <a:r>
              <a:rPr lang="en-US" sz="1800" dirty="0" smtClean="0"/>
              <a:t>2.6 </a:t>
            </a:r>
            <a:r>
              <a:rPr lang="en-US" sz="1800" dirty="0" err="1"/>
              <a:t>sigmas</a:t>
            </a:r>
            <a:r>
              <a:rPr lang="en-US" sz="1800" dirty="0"/>
              <a:t> in the separation plane and kept to 16 </a:t>
            </a:r>
            <a:r>
              <a:rPr lang="en-US" sz="1800" dirty="0" err="1"/>
              <a:t>sigmas</a:t>
            </a:r>
            <a:r>
              <a:rPr lang="en-US" sz="1800" dirty="0"/>
              <a:t> in the crossing </a:t>
            </a:r>
            <a:r>
              <a:rPr lang="en-US" sz="1800" dirty="0" smtClean="0"/>
              <a:t>plane</a:t>
            </a:r>
          </a:p>
          <a:p>
            <a:pPr lvl="1"/>
            <a:r>
              <a:rPr lang="en-US" sz="1800" dirty="0" smtClean="0"/>
              <a:t>IP5: 19.1 </a:t>
            </a:r>
            <a:r>
              <a:rPr lang="en-US" sz="1800" dirty="0"/>
              <a:t>sigma in the separation plane and kept 21 sigma in the crossing plane 40 seconds after the adjust process is starting. </a:t>
            </a:r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separation is staying then constant for the next 60 s before being reduced to 6.9 </a:t>
            </a:r>
            <a:r>
              <a:rPr lang="en-US" sz="1800" dirty="0" smtClean="0"/>
              <a:t>sigma </a:t>
            </a:r>
            <a:r>
              <a:rPr lang="en-US" sz="1800" dirty="0"/>
              <a:t>in IP5 while it is constant in </a:t>
            </a:r>
            <a:r>
              <a:rPr lang="en-US" sz="1800" dirty="0" smtClean="0"/>
              <a:t>IP1.</a:t>
            </a:r>
          </a:p>
          <a:p>
            <a:pPr lvl="1"/>
            <a:r>
              <a:rPr lang="en-US" sz="1800" dirty="0" smtClean="0"/>
              <a:t>Finally </a:t>
            </a:r>
            <a:r>
              <a:rPr lang="en-US" sz="1800" dirty="0"/>
              <a:t>the beams are brought in collision in the remaining 120 s.</a:t>
            </a:r>
            <a:endParaRPr lang="en-GB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2913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34965"/>
              </p:ext>
            </p:extLst>
          </p:nvPr>
        </p:nvGraphicFramePr>
        <p:xfrm>
          <a:off x="895350" y="4078560"/>
          <a:ext cx="7353301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186"/>
                <a:gridCol w="511349"/>
                <a:gridCol w="942799"/>
                <a:gridCol w="1584648"/>
                <a:gridCol w="306277"/>
                <a:gridCol w="1424852"/>
                <a:gridCol w="194419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Separation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Crossing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Time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Knob value [um]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Separation in sigma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Knob value [um]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Separation in sigma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>
                          <a:effectLst/>
                        </a:rPr>
                        <a:t>IP1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-650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 dirty="0">
                          <a:effectLst/>
                        </a:rPr>
                        <a:t>31.96021103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16.41992493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40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-100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 dirty="0">
                          <a:effectLst/>
                        </a:rPr>
                        <a:t>2.638916507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16.41992493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100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-100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2.638916507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16.41992493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220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-50.5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 dirty="0">
                          <a:effectLst/>
                        </a:rPr>
                        <a:t>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308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IP5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650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 dirty="0">
                          <a:effectLst/>
                        </a:rPr>
                        <a:t>53.78058531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 dirty="0">
                          <a:effectLst/>
                        </a:rPr>
                        <a:t>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 dirty="0">
                          <a:effectLst/>
                        </a:rPr>
                        <a:t>21.00470917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40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19.12814632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 dirty="0">
                          <a:effectLst/>
                        </a:rPr>
                        <a:t>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21.00470917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100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-230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6.866514064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 dirty="0">
                          <a:effectLst/>
                        </a:rPr>
                        <a:t>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 dirty="0">
                          <a:effectLst/>
                        </a:rPr>
                        <a:t>21.00470917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220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-358.8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0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>
                          <a:effectLst/>
                        </a:rPr>
                        <a:t>394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u="none" strike="noStrike" dirty="0">
                          <a:effectLst/>
                        </a:rPr>
                        <a:t>0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178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</a:t>
            </a:r>
            <a:r>
              <a:rPr lang="en-US" dirty="0" err="1" smtClean="0"/>
              <a:t>octupole</a:t>
            </a:r>
            <a:r>
              <a:rPr lang="en-US" dirty="0" smtClean="0"/>
              <a:t> polarity change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presented at the LMC:</a:t>
            </a:r>
          </a:p>
          <a:p>
            <a:pPr lvl="1"/>
            <a:r>
              <a:rPr lang="en-US" sz="2000" dirty="0" smtClean="0"/>
              <a:t>Correction of the chromaticity based on measurements performed on Sun. </a:t>
            </a:r>
            <a:r>
              <a:rPr lang="en-US" sz="2000" dirty="0" smtClean="0">
                <a:solidFill>
                  <a:srgbClr val="00B050"/>
                </a:solidFill>
              </a:rPr>
              <a:t>Done: Tue 31/7</a:t>
            </a:r>
          </a:p>
          <a:p>
            <a:pPr lvl="1"/>
            <a:r>
              <a:rPr lang="en-US" sz="2000" dirty="0" smtClean="0"/>
              <a:t>Determine maximum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current (inverted polarity) in collision compatible with present working point. </a:t>
            </a:r>
            <a:r>
              <a:rPr lang="en-US" sz="2000" dirty="0" smtClean="0">
                <a:solidFill>
                  <a:srgbClr val="00B050"/>
                </a:solidFill>
              </a:rPr>
              <a:t>Done: Wed. 1/8</a:t>
            </a:r>
            <a:endParaRPr lang="en-US" sz="2400" dirty="0"/>
          </a:p>
          <a:p>
            <a:pPr lvl="1"/>
            <a:r>
              <a:rPr lang="en-US" sz="2000" dirty="0" smtClean="0"/>
              <a:t>Equalize settings for </a:t>
            </a:r>
            <a:r>
              <a:rPr lang="en-US" sz="2000" dirty="0" err="1" smtClean="0"/>
              <a:t>octupoles</a:t>
            </a:r>
            <a:r>
              <a:rPr lang="en-US" sz="2000" dirty="0" smtClean="0"/>
              <a:t> and transverse damper for B1 and B2 to the lowest values. </a:t>
            </a:r>
            <a:r>
              <a:rPr lang="en-US" sz="2000" dirty="0" smtClean="0">
                <a:solidFill>
                  <a:srgbClr val="00B050"/>
                </a:solidFill>
              </a:rPr>
              <a:t>Done: Thu. 2/8. </a:t>
            </a:r>
            <a:r>
              <a:rPr lang="en-US" sz="2000" dirty="0" smtClean="0"/>
              <a:t>This has required operating the machine with higher chromaticity because of the high gain of the damper. </a:t>
            </a:r>
            <a:r>
              <a:rPr lang="en-US" sz="2000" dirty="0" smtClean="0">
                <a:solidFill>
                  <a:srgbClr val="00B050"/>
                </a:solidFill>
              </a:rPr>
              <a:t>Done: Sat 3/8. Significant reduction of the losses on Beam 2 during the squeeze</a:t>
            </a:r>
          </a:p>
          <a:p>
            <a:pPr lvl="1"/>
            <a:r>
              <a:rPr lang="en-US" sz="2000" dirty="0" smtClean="0"/>
              <a:t>Reduction of the damper gain by a factor 50% in the H plane and a factor 2 in the vertical plane during the squeeze and in adjust </a:t>
            </a:r>
            <a:r>
              <a:rPr lang="en-US" sz="2000" dirty="0">
                <a:solidFill>
                  <a:srgbClr val="00B050"/>
                </a:solidFill>
              </a:rPr>
              <a:t>Done: Sat 3/8. </a:t>
            </a:r>
            <a:r>
              <a:rPr lang="en-US" sz="2000" dirty="0" smtClean="0"/>
              <a:t>+ </a:t>
            </a:r>
            <a:r>
              <a:rPr lang="en-US" sz="2000" dirty="0" smtClean="0"/>
              <a:t>reduction of the </a:t>
            </a:r>
            <a:r>
              <a:rPr lang="en-US" sz="2000" dirty="0" err="1" smtClean="0"/>
              <a:t>octupoles</a:t>
            </a:r>
            <a:r>
              <a:rPr lang="en-US" sz="2000" dirty="0" smtClean="0"/>
              <a:t> during the ramp from 417 A to 300 A </a:t>
            </a:r>
            <a:r>
              <a:rPr lang="en-US" sz="2000" dirty="0">
                <a:solidFill>
                  <a:srgbClr val="00B050"/>
                </a:solidFill>
              </a:rPr>
              <a:t>Done: </a:t>
            </a:r>
            <a:r>
              <a:rPr lang="en-US" sz="2000" dirty="0" smtClean="0">
                <a:solidFill>
                  <a:srgbClr val="00B050"/>
                </a:solidFill>
              </a:rPr>
              <a:t>Sun 4/8</a:t>
            </a:r>
            <a:r>
              <a:rPr lang="en-US" sz="2000" dirty="0">
                <a:solidFill>
                  <a:srgbClr val="00B050"/>
                </a:solidFill>
              </a:rPr>
              <a:t>. 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1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27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7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</a:t>
            </a:r>
            <a:r>
              <a:rPr lang="en-US" dirty="0" err="1" smtClean="0"/>
              <a:t>octupole</a:t>
            </a:r>
            <a:r>
              <a:rPr lang="en-US" dirty="0" smtClean="0"/>
              <a:t> polarity change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Remaining:</a:t>
            </a:r>
          </a:p>
          <a:p>
            <a:pPr lvl="1"/>
            <a:r>
              <a:rPr lang="en-US" sz="2000" dirty="0" smtClean="0"/>
              <a:t>Reduction of the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current (present polarity) to 200 A during the ramp (1 fill)</a:t>
            </a:r>
          </a:p>
          <a:p>
            <a:pPr lvl="1"/>
            <a:r>
              <a:rPr lang="en-US" sz="2000" dirty="0" err="1" smtClean="0"/>
              <a:t>Octupole</a:t>
            </a:r>
            <a:r>
              <a:rPr lang="en-US" sz="2000" dirty="0" smtClean="0"/>
              <a:t> polarity inversion and measurement of the chromaticity with pilot (6 hours).</a:t>
            </a:r>
          </a:p>
          <a:p>
            <a:pPr lvl="1"/>
            <a:r>
              <a:rPr lang="en-US" sz="2000" dirty="0"/>
              <a:t>Measurement after correction of the chromaticity to +7 units through ramp/squeeze and adjust (6 hours)</a:t>
            </a:r>
          </a:p>
          <a:p>
            <a:pPr lvl="1"/>
            <a:r>
              <a:rPr lang="en-US" sz="2000" dirty="0"/>
              <a:t>Test of the inverted polarity at injection with high intensity (3 hours)</a:t>
            </a:r>
          </a:p>
          <a:p>
            <a:pPr lvl="1"/>
            <a:r>
              <a:rPr lang="en-US" sz="2000" dirty="0"/>
              <a:t>Intensity ramp-up with inverted polarity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16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16A8-0D6A-4191-981A-8CE8CD981D6A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6.8.12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28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5:23 </a:t>
            </a:r>
            <a:r>
              <a:rPr lang="en-US" dirty="0" err="1" smtClean="0">
                <a:solidFill>
                  <a:srgbClr val="003399"/>
                </a:solidFill>
              </a:rPr>
              <a:t>cryo</a:t>
            </a:r>
            <a:r>
              <a:rPr lang="en-US" dirty="0" smtClean="0">
                <a:solidFill>
                  <a:srgbClr val="003399"/>
                </a:solidFill>
              </a:rPr>
              <a:t> cold compressor tripped – access needed</a:t>
            </a:r>
            <a:endParaRPr lang="en-GB" dirty="0" smtClean="0">
              <a:solidFill>
                <a:srgbClr val="003399"/>
              </a:solidFill>
            </a:endParaRPr>
          </a:p>
          <a:p>
            <a:r>
              <a:rPr lang="en-US" dirty="0"/>
              <a:t>BLM Sanity </a:t>
            </a:r>
            <a:r>
              <a:rPr lang="en-US" dirty="0" smtClean="0"/>
              <a:t>check (Jonathan Emery):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change of 2 SEM monitors settings on the crate SR7.C in order to avoid almost systematic failing of this check. </a:t>
            </a:r>
            <a:r>
              <a:rPr lang="en-US" dirty="0" smtClean="0"/>
              <a:t>These </a:t>
            </a:r>
            <a:r>
              <a:rPr lang="en-US" dirty="0"/>
              <a:t>2 monitors are not connected to BIS and therefore not part of the machine protection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Access for ALICE</a:t>
            </a:r>
          </a:p>
          <a:p>
            <a:r>
              <a:rPr lang="en-US" dirty="0" smtClean="0"/>
              <a:t>afterwards trip of ALICE solenoid during ramping up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21:51 </a:t>
            </a:r>
            <a:r>
              <a:rPr lang="en-US" dirty="0" err="1" smtClean="0">
                <a:solidFill>
                  <a:srgbClr val="003399"/>
                </a:solidFill>
              </a:rPr>
              <a:t>cryo</a:t>
            </a:r>
            <a:r>
              <a:rPr lang="en-US" dirty="0" smtClean="0">
                <a:solidFill>
                  <a:srgbClr val="003399"/>
                </a:solidFill>
              </a:rPr>
              <a:t> recovered after 16.5 hours</a:t>
            </a:r>
            <a:r>
              <a:rPr lang="en-US" dirty="0" smtClean="0"/>
              <a:t>, start pre-cycle, ALICE solenoid still in fault</a:t>
            </a:r>
          </a:p>
          <a:p>
            <a:r>
              <a:rPr lang="en-US" dirty="0" smtClean="0"/>
              <a:t>00:21 – 00:44 ALICE in </a:t>
            </a:r>
            <a:r>
              <a:rPr lang="en-US" dirty="0" err="1" smtClean="0"/>
              <a:t>supersafe</a:t>
            </a:r>
            <a:r>
              <a:rPr lang="en-US" dirty="0" smtClean="0"/>
              <a:t> mode – injecting beam to check out the machine before giving EPC piquet again time for ALICE solenoid PC investigation and repair</a:t>
            </a:r>
          </a:p>
          <a:p>
            <a:r>
              <a:rPr lang="en-US" dirty="0"/>
              <a:t>1:11 </a:t>
            </a:r>
            <a:r>
              <a:rPr lang="en-US" dirty="0" smtClean="0"/>
              <a:t>EPC: broken </a:t>
            </a:r>
            <a:r>
              <a:rPr lang="en-US" dirty="0" err="1"/>
              <a:t>thyristor</a:t>
            </a:r>
            <a:r>
              <a:rPr lang="en-US" dirty="0"/>
              <a:t> in the solenoid </a:t>
            </a:r>
            <a:r>
              <a:rPr lang="en-US" dirty="0" smtClean="0"/>
              <a:t>PC, repair </a:t>
            </a:r>
            <a:r>
              <a:rPr lang="en-US" dirty="0"/>
              <a:t>would take half a day at </a:t>
            </a:r>
            <a:r>
              <a:rPr lang="en-US" dirty="0" smtClean="0"/>
              <a:t>least, since </a:t>
            </a:r>
            <a:r>
              <a:rPr lang="en-US" dirty="0"/>
              <a:t>the specialist to </a:t>
            </a:r>
            <a:r>
              <a:rPr lang="en-US" dirty="0" smtClean="0"/>
              <a:t>do </a:t>
            </a:r>
            <a:r>
              <a:rPr lang="en-US" dirty="0"/>
              <a:t>this </a:t>
            </a:r>
            <a:r>
              <a:rPr lang="en-US" dirty="0" smtClean="0"/>
              <a:t>intervention </a:t>
            </a:r>
            <a:r>
              <a:rPr lang="en-US" dirty="0"/>
              <a:t>are not reachable. The repair will be </a:t>
            </a:r>
            <a:r>
              <a:rPr lang="en-US" dirty="0" smtClean="0"/>
              <a:t>proponed </a:t>
            </a:r>
            <a:r>
              <a:rPr lang="en-US" dirty="0"/>
              <a:t>to tomorrow and we try to go without </a:t>
            </a:r>
            <a:r>
              <a:rPr lang="en-US" dirty="0" smtClean="0"/>
              <a:t>ALICE.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5.8.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18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 interlock (software interlock) is stuck, because the ramp-down had not been played. (PC had been sent to stand-by because of the imminent loss of </a:t>
            </a:r>
            <a:r>
              <a:rPr lang="en-US" dirty="0" err="1" smtClean="0"/>
              <a:t>cryo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server needed to be rebooted (Kajetan)</a:t>
            </a:r>
          </a:p>
          <a:p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1:53 start injecting fill 2915</a:t>
            </a:r>
          </a:p>
          <a:p>
            <a:pPr lvl="1"/>
            <a:r>
              <a:rPr lang="en-US" dirty="0" smtClean="0"/>
              <a:t>EPC </a:t>
            </a:r>
            <a:r>
              <a:rPr lang="en-US" dirty="0"/>
              <a:t>decided to do the intervention anyway tonight, but as it will take more than 2h we go without the solenoid</a:t>
            </a:r>
            <a:r>
              <a:rPr lang="en-US" dirty="0" smtClean="0"/>
              <a:t>.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According to </a:t>
            </a:r>
            <a:r>
              <a:rPr lang="en-US" dirty="0" err="1"/>
              <a:t>Jorg's</a:t>
            </a:r>
            <a:r>
              <a:rPr lang="en-US" dirty="0"/>
              <a:t> wikis the effect of the missing ALICE solenoid on the orbit should be light and become negligible at high energy (1/E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Average bunch intensity: 1.53E11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3:13 dump on </a:t>
            </a:r>
            <a:r>
              <a:rPr lang="en-US" dirty="0">
                <a:solidFill>
                  <a:schemeClr val="accent2"/>
                </a:solidFill>
              </a:rPr>
              <a:t>instability 70 sec after the </a:t>
            </a:r>
            <a:r>
              <a:rPr lang="en-US" dirty="0" smtClean="0">
                <a:solidFill>
                  <a:schemeClr val="accent2"/>
                </a:solidFill>
              </a:rPr>
              <a:t>collision </a:t>
            </a:r>
            <a:r>
              <a:rPr lang="en-US" dirty="0">
                <a:solidFill>
                  <a:schemeClr val="accent2"/>
                </a:solidFill>
              </a:rPr>
              <a:t>beam process was launched due to RS9 losses on </a:t>
            </a:r>
            <a:r>
              <a:rPr lang="en-US" dirty="0" smtClean="0">
                <a:solidFill>
                  <a:schemeClr val="accent2"/>
                </a:solidFill>
              </a:rPr>
              <a:t>TCTH.4R5.B2</a:t>
            </a:r>
          </a:p>
          <a:p>
            <a:r>
              <a:rPr lang="en-US" dirty="0" smtClean="0"/>
              <a:t>3:52 changing the </a:t>
            </a:r>
            <a:r>
              <a:rPr lang="en-US" dirty="0" err="1" smtClean="0"/>
              <a:t>thyristor</a:t>
            </a:r>
            <a:r>
              <a:rPr lang="en-US" dirty="0" smtClean="0"/>
              <a:t> did not solve the problem with the ALICE solenoid </a:t>
            </a:r>
            <a:r>
              <a:rPr lang="en-US" dirty="0" smtClean="0">
                <a:sym typeface="Wingdings" pitchFamily="2" charset="2"/>
              </a:rPr>
              <a:t> is staying off</a:t>
            </a:r>
          </a:p>
          <a:p>
            <a:r>
              <a:rPr lang="en-US" dirty="0" smtClean="0">
                <a:sym typeface="Wingdings" pitchFamily="2" charset="2"/>
              </a:rPr>
              <a:t>4:20 SPS extraction kicker problem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6.8.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75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eholzer\AppData\Local\Temp\2012080604444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r="20308" b="8669"/>
          <a:stretch/>
        </p:blipFill>
        <p:spPr bwMode="auto">
          <a:xfrm>
            <a:off x="4067944" y="3454965"/>
            <a:ext cx="4752528" cy="33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holzer\AppData\Local\Temp\2012080604445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8" r="19965" b="8245"/>
          <a:stretch/>
        </p:blipFill>
        <p:spPr bwMode="auto">
          <a:xfrm>
            <a:off x="179512" y="188640"/>
            <a:ext cx="4788024" cy="328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3"/>
            <a:ext cx="9252520" cy="864096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Stop of Cold Compressor (CC4) of S4-5 on Sunday 5-08-2012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9532" y="836712"/>
            <a:ext cx="4860540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kumimoji="0" lang="en-US" sz="9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Lost of </a:t>
            </a:r>
            <a:r>
              <a:rPr lang="en-US" sz="8000" noProof="0" dirty="0" smtClean="0">
                <a:latin typeface="+mj-lt"/>
                <a:ea typeface="+mj-ea"/>
                <a:cs typeface="+mj-cs"/>
              </a:rPr>
              <a:t>CC4 of QURCB at 5:20 AM on Sunday 05-08-2012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000" dirty="0" smtClean="0">
                <a:latin typeface="+mj-lt"/>
                <a:ea typeface="+mj-ea"/>
                <a:cs typeface="+mj-cs"/>
              </a:rPr>
              <a:t> After first investigation by </a:t>
            </a:r>
            <a:r>
              <a:rPr lang="en-US" sz="8000" dirty="0" err="1" smtClean="0">
                <a:latin typeface="+mj-lt"/>
                <a:ea typeface="+mj-ea"/>
                <a:cs typeface="+mj-cs"/>
              </a:rPr>
              <a:t>cryo</a:t>
            </a:r>
            <a:r>
              <a:rPr lang="en-US" sz="8000" dirty="0" smtClean="0">
                <a:latin typeface="+mj-lt"/>
                <a:ea typeface="+mj-ea"/>
                <a:cs typeface="+mj-cs"/>
              </a:rPr>
              <a:t> operators in CCC and Engineer in Best Effort, intervention needed by CRYO “Piquet” at point P4 to check CC4 calibration and electrical equipment. </a:t>
            </a:r>
            <a:endParaRPr lang="en-US" sz="8000" noProof="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000" noProof="0" dirty="0" smtClean="0">
                <a:latin typeface="+mj-lt"/>
                <a:ea typeface="+mj-ea"/>
                <a:cs typeface="+mj-cs"/>
              </a:rPr>
              <a:t> Active Magnetic Bearing unit (AMB) of CC4 in default (Internal P</a:t>
            </a:r>
            <a:r>
              <a:rPr lang="en-US" sz="8000" dirty="0" err="1" smtClean="0">
                <a:latin typeface="+mj-lt"/>
                <a:ea typeface="+mj-ea"/>
                <a:cs typeface="+mj-cs"/>
              </a:rPr>
              <a:t>ower</a:t>
            </a:r>
            <a:r>
              <a:rPr lang="en-US" sz="8000" dirty="0" smtClean="0">
                <a:latin typeface="+mj-lt"/>
                <a:ea typeface="+mj-ea"/>
                <a:cs typeface="+mj-cs"/>
              </a:rPr>
              <a:t> Supply in default)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000" noProof="0" dirty="0" smtClean="0">
                <a:latin typeface="+mj-lt"/>
                <a:ea typeface="+mj-ea"/>
                <a:cs typeface="+mj-cs"/>
              </a:rPr>
              <a:t> AMB unit replaced by the similar unit available on QURCA of P8.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8000" noProof="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5643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804248" y="2492896"/>
            <a:ext cx="1188132" cy="23042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064388" y="3717032"/>
            <a:ext cx="100760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Active Magnetic Bearing   unit  CC4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995937" y="953344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rgbClr val="003399"/>
                </a:solidFill>
                <a:latin typeface="+mj-lt"/>
              </a:rPr>
              <a:t>From Lionel Herblin</a:t>
            </a:r>
            <a:endParaRPr lang="en-GB" sz="2400" b="1" dirty="0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86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Week 31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09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</a:t>
            </a:r>
            <a:r>
              <a:rPr lang="en-US" dirty="0" err="1" smtClean="0"/>
              <a:t>LHCb</a:t>
            </a:r>
            <a:r>
              <a:rPr lang="en-US" dirty="0"/>
              <a:t> </a:t>
            </a:r>
            <a:r>
              <a:rPr lang="en-US" dirty="0" smtClean="0"/>
              <a:t>reached 1 fb-1 in 2012</a:t>
            </a:r>
            <a:endParaRPr lang="en-GB" dirty="0"/>
          </a:p>
        </p:txBody>
      </p:sp>
      <p:pic>
        <p:nvPicPr>
          <p:cNvPr id="1026" name="Picture 2" descr="C:\Users\eholzer\AppData\Local\Temp\LHC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36852"/>
          <a:stretch/>
        </p:blipFill>
        <p:spPr bwMode="auto">
          <a:xfrm>
            <a:off x="179512" y="1563340"/>
            <a:ext cx="8493882" cy="43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876256" y="1772816"/>
            <a:ext cx="2232248" cy="936104"/>
          </a:xfrm>
          <a:prstGeom prst="ellipse">
            <a:avLst/>
          </a:prstGeom>
          <a:noFill/>
          <a:ln w="152400" cap="flat" cmpd="sng" algn="ctr">
            <a:solidFill>
              <a:srgbClr val="FE80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0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Saturday: Delivered 10 fb</a:t>
            </a:r>
            <a:r>
              <a:rPr lang="en-US" baseline="30000" dirty="0" smtClean="0"/>
              <a:t>-1 </a:t>
            </a:r>
            <a:r>
              <a:rPr lang="en-US" dirty="0" smtClean="0"/>
              <a:t>to Atlas and CMS</a:t>
            </a:r>
            <a:endParaRPr lang="en-GB" baseline="30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0365"/>
            <a:ext cx="4923656" cy="353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93" y="773683"/>
            <a:ext cx="4658736" cy="315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56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1821</Words>
  <Application>Microsoft Office PowerPoint</Application>
  <PresentationFormat>On-screen Show (4:3)</PresentationFormat>
  <Paragraphs>320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Default Design</vt:lpstr>
      <vt:lpstr>LHCpresentations</vt:lpstr>
      <vt:lpstr>1_Default Design</vt:lpstr>
      <vt:lpstr>1_LHCpresentations</vt:lpstr>
      <vt:lpstr>2_LHCpresentations</vt:lpstr>
      <vt:lpstr>3_LHCpresentations</vt:lpstr>
      <vt:lpstr>Summary Week 31</vt:lpstr>
      <vt:lpstr>Sunday 5.8.</vt:lpstr>
      <vt:lpstr>Sunday 5.8.</vt:lpstr>
      <vt:lpstr>Monday 6.8.</vt:lpstr>
      <vt:lpstr>PowerPoint Presentation</vt:lpstr>
      <vt:lpstr>Stop of Cold Compressor (CC4) of S4-5 on Sunday 5-08-2012</vt:lpstr>
      <vt:lpstr>Overview Week 31</vt:lpstr>
      <vt:lpstr>Friday: LHCb reached 1 fb-1 in 2012</vt:lpstr>
      <vt:lpstr>Saturday: Delivered 10 fb-1 to Atlas and CMS</vt:lpstr>
      <vt:lpstr>Fills with stable beams</vt:lpstr>
      <vt:lpstr>PowerPoint Presentation</vt:lpstr>
      <vt:lpstr>PowerPoint Presentation</vt:lpstr>
      <vt:lpstr>PowerPoint Presentation</vt:lpstr>
      <vt:lpstr>Fills lost due to beam losses before stable beams</vt:lpstr>
      <vt:lpstr>Changes</vt:lpstr>
      <vt:lpstr>Changes cont.</vt:lpstr>
      <vt:lpstr>Changes cont.</vt:lpstr>
      <vt:lpstr>PowerPoint Presentation</vt:lpstr>
      <vt:lpstr>Main Timeouts from physics</vt:lpstr>
      <vt:lpstr>Wednesday 1.8. Octupole polarity test</vt:lpstr>
      <vt:lpstr>Octupole polarity test cont.</vt:lpstr>
      <vt:lpstr>Wednesday: ADT tune measurement test</vt:lpstr>
      <vt:lpstr>Saturday Fill 2911 </vt:lpstr>
      <vt:lpstr>Fill 2911: Recovery of life-time by shift crew!</vt:lpstr>
      <vt:lpstr>Saturday: Chromaticity can make a difference…</vt:lpstr>
      <vt:lpstr>Fill 2913</vt:lpstr>
      <vt:lpstr>Plans for octupole polarity change</vt:lpstr>
      <vt:lpstr>Plans for octupole polarity change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2012-08-06T07:35:15Z</dcterms:modified>
</cp:coreProperties>
</file>