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1"/>
  </p:notesMasterIdLst>
  <p:sldIdLst>
    <p:sldId id="260" r:id="rId3"/>
    <p:sldId id="258" r:id="rId4"/>
    <p:sldId id="259" r:id="rId5"/>
    <p:sldId id="278" r:id="rId6"/>
    <p:sldId id="275" r:id="rId7"/>
    <p:sldId id="279" r:id="rId8"/>
    <p:sldId id="276" r:id="rId9"/>
    <p:sldId id="288" r:id="rId10"/>
    <p:sldId id="286" r:id="rId11"/>
    <p:sldId id="287" r:id="rId12"/>
    <p:sldId id="289" r:id="rId13"/>
    <p:sldId id="285" r:id="rId14"/>
    <p:sldId id="290" r:id="rId15"/>
    <p:sldId id="277" r:id="rId16"/>
    <p:sldId id="284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5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9577F-09A8-4527-82EA-0FF81A34D65A}" type="datetimeFigureOut">
              <a:rPr lang="en-GB" smtClean="0"/>
              <a:t>21/06/2012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E281E-C1AD-4B87-A86A-72E7DB980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281E-C1AD-4B87-A86A-72E7DB9806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8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19-06-12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MD Planning 2012, MD#2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81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7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1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1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9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19-06-12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MD Planning 2012, MD#2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71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4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5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8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6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9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2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0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54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92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05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1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8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9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2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5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4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 fontAlgn="base">
              <a:spcAft>
                <a:spcPct val="0"/>
              </a:spcAft>
            </a:pPr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</a:pPr>
            <a:fld id="{212BBE4B-11BF-433F-B4D5-C48334632EB9}" type="slidenum">
              <a:rPr lang="en-US">
                <a:solidFill>
                  <a:srgbClr val="00007D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96463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6A3D-BA91-4FE3-B6E0-B8B1915EE6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21/06/2012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C3B8-B8D8-4C41-8013-D2A639B987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1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MD#2 News &amp; Plan Tue – Wed (19. – 20.6.)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943943"/>
              </p:ext>
            </p:extLst>
          </p:nvPr>
        </p:nvGraphicFramePr>
        <p:xfrm>
          <a:off x="395536" y="605173"/>
          <a:ext cx="8425170" cy="5955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  <a:gridCol w="5715000"/>
                <a:gridCol w="824655"/>
                <a:gridCol w="590115"/>
              </a:tblGrid>
              <a:tr h="459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579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Tue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06:00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Wingdings"/>
                        </a:rPr>
                        <a:t>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for chromaticity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missed</a:t>
                      </a: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352967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08:00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99678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10:00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Large </a:t>
                      </a:r>
                      <a:r>
                        <a:rPr kumimoji="0" lang="en-US" sz="2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Piwinski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Angle MD + </a:t>
                      </a:r>
                      <a:r>
                        <a:rPr kumimoji="0" lang="en-US" sz="2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precycle</a:t>
                      </a:r>
                      <a:endParaRPr kumimoji="0" lang="en-US" sz="2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bunches 2.4e11 – </a:t>
                      </a:r>
                      <a:r>
                        <a:rPr kumimoji="0" lang="en-US" sz="2000" b="1" i="0" u="sng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started with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3:30 h delay</a:t>
                      </a:r>
                      <a:endParaRPr kumimoji="0" lang="en-US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707267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18:00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Wingdings"/>
                        </a:rPr>
                        <a:t>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Octupole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instability threshold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sng" noProof="0" dirty="0" smtClean="0">
                          <a:solidFill>
                            <a:srgbClr val="FF0000"/>
                          </a:solidFill>
                        </a:rPr>
                        <a:t>Single full</a:t>
                      </a:r>
                      <a:r>
                        <a:rPr lang="en-US" sz="2000" b="1" i="1" u="sng" baseline="0" noProof="0" dirty="0" smtClean="0">
                          <a:solidFill>
                            <a:srgbClr val="FF0000"/>
                          </a:solidFill>
                        </a:rPr>
                        <a:t> physics beams – successful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for chromaticity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en-US" sz="2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octupole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effect</a:t>
                      </a:r>
                      <a:endParaRPr lang="en-US" sz="2000" i="1" noProof="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  <a:tr h="34653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Wed</a:t>
                      </a:r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02:00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u="none" dirty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644656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04:00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dirty="0" err="1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Wingdings"/>
                        </a:rPr>
                        <a:t>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Longitudinal dynamics studies</a:t>
                      </a:r>
                      <a:endParaRPr lang="en-US" sz="20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B</a:t>
                      </a:r>
                      <a:endParaRPr lang="en-US" sz="1600" b="1" i="0" u="none" dirty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34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(Body)"/>
                        <a:ea typeface="+mn-ea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600745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12:00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GeV </a:t>
                      </a:r>
                      <a:r>
                        <a:rPr lang="en-US" sz="1600" dirty="0" smtClean="0">
                          <a:sym typeface="Wingdings"/>
                        </a:rPr>
                        <a:t> 4 TeV: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Beta*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leveling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2 nominal bunches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  <a:tr h="34653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dirty="0" smtClean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707267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600" i="0" dirty="0" smtClean="0"/>
                        <a:t>22:00</a:t>
                      </a:r>
                      <a:endParaRPr lang="en-GB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GeV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 TeV: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L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ong-range beam-beam with high bunch intensity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84b 50 ns 1.7e11</a:t>
                      </a:r>
                      <a:endPara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7467600" y="15240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67600" y="23622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67600" y="32004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67600" y="4038600"/>
            <a:ext cx="685800" cy="533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467600" y="4648200"/>
            <a:ext cx="685800" cy="838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67600" y="5562600"/>
            <a:ext cx="6858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3429000"/>
            <a:ext cx="643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7D"/>
                </a:solidFill>
              </a:rPr>
              <a:t>Giulia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1400" y="2595088"/>
            <a:ext cx="833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Ghislain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4078" y="1764806"/>
            <a:ext cx="87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Alick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7600" y="4114800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Mirko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1400" y="5715000"/>
            <a:ext cx="833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Ghislain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7600" y="4965205"/>
            <a:ext cx="58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Alick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472280" y="1143000"/>
            <a:ext cx="681120" cy="304799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11400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7D"/>
                </a:solidFill>
              </a:rPr>
              <a:t>Giulia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fi-FI" dirty="0" smtClean="0">
                <a:solidFill>
                  <a:srgbClr val="00007D"/>
                </a:solidFill>
              </a:rPr>
              <a:t>MD#2 News &amp; Plan </a:t>
            </a:r>
            <a:r>
              <a:rPr lang="fi-FI" dirty="0" smtClean="0">
                <a:solidFill>
                  <a:srgbClr val="00007D"/>
                </a:solidFill>
              </a:rPr>
              <a:t>21 </a:t>
            </a:r>
            <a:r>
              <a:rPr lang="fi-FI" dirty="0" smtClean="0">
                <a:solidFill>
                  <a:srgbClr val="00007D"/>
                </a:solidFill>
              </a:rPr>
              <a:t>June 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21-06-12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7722"/>
            <a:ext cx="8604448" cy="58823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39" y="7802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losses for </a:t>
            </a:r>
            <a:r>
              <a:rPr lang="en-US" sz="2800" dirty="0" smtClean="0"/>
              <a:t>bunch </a:t>
            </a:r>
            <a:r>
              <a:rPr lang="en-US" sz="2800" dirty="0"/>
              <a:t>1885 of B2 when doing </a:t>
            </a:r>
            <a:r>
              <a:rPr lang="en-US" sz="2800" dirty="0" smtClean="0"/>
              <a:t>luminosity </a:t>
            </a:r>
            <a:r>
              <a:rPr lang="en-US" sz="2800" dirty="0"/>
              <a:t>optimization of crossing angle </a:t>
            </a:r>
            <a:r>
              <a:rPr lang="en-US" sz="2800" dirty="0" smtClean="0"/>
              <a:t>plane at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/>
              <a:t>*=0.6 m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7865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426"/>
            <a:ext cx="9144000" cy="40311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46" y="332656"/>
            <a:ext cx="929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unch length evolution during beta* leveling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3380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5"/>
            <a:ext cx="7183367" cy="5733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06"/>
            <a:ext cx="9134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Q’ </a:t>
            </a:r>
            <a:r>
              <a:rPr lang="en-US" sz="4000" dirty="0"/>
              <a:t>variation </a:t>
            </a:r>
            <a:r>
              <a:rPr lang="en-US" sz="4000" dirty="0" smtClean="0"/>
              <a:t>w. </a:t>
            </a:r>
            <a:r>
              <a:rPr lang="en-US" sz="4000" dirty="0" err="1"/>
              <a:t>octupole</a:t>
            </a:r>
            <a:r>
              <a:rPr lang="en-US" sz="4000" dirty="0"/>
              <a:t> </a:t>
            </a:r>
            <a:r>
              <a:rPr lang="en-US" sz="4000" dirty="0" smtClean="0"/>
              <a:t>current in squeeze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522372" y="601525"/>
            <a:ext cx="4559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onsistent with previous night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7178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149"/>
            <a:ext cx="9144000" cy="594397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</a:t>
            </a:r>
            <a:r>
              <a:rPr lang="en-US" sz="4000" dirty="0" smtClean="0"/>
              <a:t>hromaticity </a:t>
            </a:r>
            <a:r>
              <a:rPr lang="en-US" sz="4000" dirty="0" smtClean="0"/>
              <a:t>varies w. </a:t>
            </a:r>
            <a:r>
              <a:rPr lang="en-US" sz="4000" dirty="0" err="1" smtClean="0"/>
              <a:t>octupoles</a:t>
            </a:r>
            <a:r>
              <a:rPr lang="en-US" sz="4000" dirty="0" smtClean="0"/>
              <a:t> on flat top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5408" y="58363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Giulia </a:t>
            </a:r>
            <a:r>
              <a:rPr lang="en-US" dirty="0" smtClean="0"/>
              <a:t>Papotti, </a:t>
            </a:r>
            <a:r>
              <a:rPr lang="en-US" dirty="0" smtClean="0"/>
              <a:t>Nicolas Mounet, Alexey Burov, e</a:t>
            </a:r>
            <a:r>
              <a:rPr lang="en-US" dirty="0" smtClean="0"/>
              <a:t>t al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0656" y="614084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June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3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ong-range beam-beam study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704" y="721666"/>
            <a:ext cx="87484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00CC"/>
                </a:solidFill>
              </a:rPr>
              <a:t>first fill - long </a:t>
            </a:r>
            <a:r>
              <a:rPr lang="en-US" sz="2800" b="1" dirty="0">
                <a:solidFill>
                  <a:srgbClr val="0000CC"/>
                </a:solidFill>
              </a:rPr>
              <a:t>range losses </a:t>
            </a:r>
            <a:r>
              <a:rPr lang="en-US" sz="2800" b="1" dirty="0" smtClean="0">
                <a:solidFill>
                  <a:srgbClr val="0000CC"/>
                </a:solidFill>
              </a:rPr>
              <a:t>with high </a:t>
            </a:r>
            <a:r>
              <a:rPr lang="en-US" sz="2800" b="1" dirty="0">
                <a:solidFill>
                  <a:srgbClr val="0000CC"/>
                </a:solidFill>
              </a:rPr>
              <a:t>intensities</a:t>
            </a:r>
            <a:r>
              <a:rPr lang="en-US" sz="2800" dirty="0"/>
              <a:t>. 36 bunches, 1.6e11 ppb with </a:t>
            </a:r>
            <a:r>
              <a:rPr lang="en-US" sz="2800" dirty="0" smtClean="0">
                <a:latin typeface="Symbol" pitchFamily="18" charset="2"/>
              </a:rPr>
              <a:t>e</a:t>
            </a:r>
            <a:r>
              <a:rPr lang="en-US" sz="2800" dirty="0" smtClean="0"/>
              <a:t>~2micron </a:t>
            </a:r>
            <a:r>
              <a:rPr lang="en-US" sz="2800" dirty="0"/>
              <a:t>was brought into </a:t>
            </a:r>
            <a:r>
              <a:rPr lang="en-US" sz="2800" dirty="0" smtClean="0"/>
              <a:t>collision. Crossing </a:t>
            </a:r>
            <a:r>
              <a:rPr lang="en-US" sz="2800" dirty="0"/>
              <a:t>angle </a:t>
            </a:r>
            <a:r>
              <a:rPr lang="en-US" sz="2800" dirty="0" smtClean="0"/>
              <a:t>reduced </a:t>
            </a:r>
            <a:r>
              <a:rPr lang="en-US" sz="2800" dirty="0"/>
              <a:t>in IP1 &amp; IP5 first in steps of 10% starting from 145mrad. Lifetime was observed and significant losses appeared due to the reduced distances at the long-range encounters of IP1 at around 50% of the initial angle in IP1. After finding the </a:t>
            </a:r>
            <a:r>
              <a:rPr lang="en-US" sz="2800" dirty="0" smtClean="0"/>
              <a:t>limit </a:t>
            </a:r>
            <a:r>
              <a:rPr lang="en-US" sz="2800" dirty="0"/>
              <a:t>IP1 </a:t>
            </a:r>
            <a:r>
              <a:rPr lang="en-US" sz="2800" dirty="0" smtClean="0"/>
              <a:t>reduced IP5 </a:t>
            </a:r>
            <a:r>
              <a:rPr lang="en-US" sz="2800" dirty="0"/>
              <a:t>crossing angle till same crossing for both IPs was set. 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00CC"/>
                </a:solidFill>
              </a:rPr>
              <a:t>second fill - effect </a:t>
            </a:r>
            <a:r>
              <a:rPr lang="en-US" sz="2800" b="1" dirty="0">
                <a:solidFill>
                  <a:srgbClr val="0000CC"/>
                </a:solidFill>
              </a:rPr>
              <a:t>of the reduced beta* </a:t>
            </a:r>
            <a:r>
              <a:rPr lang="en-US" sz="2800" b="1" dirty="0" smtClean="0">
                <a:solidFill>
                  <a:srgbClr val="0000CC"/>
                </a:solidFill>
              </a:rPr>
              <a:t>with respect </a:t>
            </a:r>
            <a:r>
              <a:rPr lang="en-US" sz="2800" b="1" dirty="0">
                <a:solidFill>
                  <a:srgbClr val="0000CC"/>
                </a:solidFill>
              </a:rPr>
              <a:t>to 2011 and same intensity</a:t>
            </a:r>
            <a:r>
              <a:rPr lang="en-US" sz="2800" dirty="0"/>
              <a:t>. I</a:t>
            </a:r>
            <a:r>
              <a:rPr lang="en-US" sz="2800" dirty="0" smtClean="0"/>
              <a:t>njected </a:t>
            </a:r>
            <a:r>
              <a:rPr lang="en-US" sz="2800" dirty="0"/>
              <a:t>36 bunches of 1.2e11 </a:t>
            </a:r>
            <a:r>
              <a:rPr lang="en-US" sz="2800" dirty="0" smtClean="0"/>
              <a:t>ppb, collide </a:t>
            </a:r>
            <a:r>
              <a:rPr lang="en-US" sz="2800" dirty="0"/>
              <a:t>them and reduce the crossing angle of IP 1. Lifetime was observed and a reduced crossing angle of 45% nominal shows reduction in lifetime.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3244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710123" cy="604012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ong-range beam-beam study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3512" y="4293096"/>
            <a:ext cx="16819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</a:rPr>
              <a:t>l</a:t>
            </a:r>
            <a:r>
              <a:rPr lang="en-US" sz="2000" b="1" dirty="0" smtClean="0">
                <a:solidFill>
                  <a:srgbClr val="0000CC"/>
                </a:solidFill>
              </a:rPr>
              <a:t>uminosity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</a:rPr>
              <a:t>i</a:t>
            </a:r>
            <a:r>
              <a:rPr lang="en-US" sz="2000" b="1" dirty="0" smtClean="0">
                <a:solidFill>
                  <a:srgbClr val="0000CC"/>
                </a:solidFill>
              </a:rPr>
              <a:t>ncrease as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</a:rPr>
              <a:t>c</a:t>
            </a:r>
            <a:r>
              <a:rPr lang="en-US" sz="2000" b="1" dirty="0" smtClean="0">
                <a:solidFill>
                  <a:srgbClr val="0000CC"/>
                </a:solidFill>
              </a:rPr>
              <a:t>rossing angle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</a:rPr>
              <a:t>i</a:t>
            </a:r>
            <a:r>
              <a:rPr lang="en-US" sz="2000" b="1" dirty="0" smtClean="0">
                <a:solidFill>
                  <a:srgbClr val="0000CC"/>
                </a:solidFill>
              </a:rPr>
              <a:t>s reduced</a:t>
            </a:r>
            <a:endParaRPr lang="en-GB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3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789"/>
            <a:ext cx="7884368" cy="606793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ong-range beam-beam study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701" y="3933056"/>
            <a:ext cx="2141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</a:rPr>
              <a:t>l</a:t>
            </a:r>
            <a:r>
              <a:rPr lang="en-US" sz="2000" b="1" dirty="0" smtClean="0">
                <a:solidFill>
                  <a:srgbClr val="0000CC"/>
                </a:solidFill>
              </a:rPr>
              <a:t>osses  along train 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</a:rPr>
              <a:t>s</a:t>
            </a:r>
            <a:r>
              <a:rPr lang="en-US" sz="2000" b="1" dirty="0" smtClean="0">
                <a:solidFill>
                  <a:srgbClr val="0000CC"/>
                </a:solidFill>
              </a:rPr>
              <a:t>how effect of LR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encounters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4368" y="1143000"/>
            <a:ext cx="13303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W. Herr,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T. </a:t>
            </a:r>
            <a:r>
              <a:rPr lang="en-US" dirty="0" err="1" smtClean="0">
                <a:solidFill>
                  <a:prstClr val="black"/>
                </a:solidFill>
              </a:rPr>
              <a:t>Pieloni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G. Papotti,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R. </a:t>
            </a:r>
            <a:r>
              <a:rPr lang="en-US" dirty="0" err="1" smtClean="0">
                <a:solidFill>
                  <a:prstClr val="black"/>
                </a:solidFill>
              </a:rPr>
              <a:t>Assmann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G. Roy,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R. Giachino</a:t>
            </a:r>
          </a:p>
          <a:p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en-US" dirty="0" smtClean="0">
                <a:solidFill>
                  <a:prstClr val="black"/>
                </a:solidFill>
              </a:rPr>
              <a:t>t al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1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" y="980728"/>
            <a:ext cx="7776864" cy="5985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647" y="1875362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dirty="0" smtClean="0"/>
              <a:t>ill 1</a:t>
            </a:r>
            <a:endParaRPr lang="en-GB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ong-range beam-beam study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8" y="1143000"/>
            <a:ext cx="13303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W. Herr,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T. </a:t>
            </a:r>
            <a:r>
              <a:rPr lang="en-US" dirty="0" err="1" smtClean="0">
                <a:solidFill>
                  <a:prstClr val="black"/>
                </a:solidFill>
              </a:rPr>
              <a:t>Pieloni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G. Papotti,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R. </a:t>
            </a:r>
            <a:r>
              <a:rPr lang="en-US" dirty="0" err="1" smtClean="0">
                <a:solidFill>
                  <a:prstClr val="black"/>
                </a:solidFill>
              </a:rPr>
              <a:t>Assmann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G. Roy,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R. Giachino</a:t>
            </a:r>
          </a:p>
          <a:p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en-US" dirty="0" smtClean="0">
                <a:solidFill>
                  <a:prstClr val="black"/>
                </a:solidFill>
              </a:rPr>
              <a:t>t al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66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" y="858565"/>
            <a:ext cx="7837970" cy="6032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519" y="1713099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dirty="0" smtClean="0"/>
              <a:t>ill 2</a:t>
            </a:r>
            <a:endParaRPr lang="en-GB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ong-range beam-beam study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4368" y="1143000"/>
            <a:ext cx="13303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W. Herr,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T. </a:t>
            </a:r>
            <a:r>
              <a:rPr lang="en-US" dirty="0" err="1" smtClean="0">
                <a:solidFill>
                  <a:prstClr val="black"/>
                </a:solidFill>
              </a:rPr>
              <a:t>Pieloni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G. Papotti,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R. </a:t>
            </a:r>
            <a:r>
              <a:rPr lang="en-US" dirty="0" err="1" smtClean="0">
                <a:solidFill>
                  <a:prstClr val="black"/>
                </a:solidFill>
              </a:rPr>
              <a:t>Assmann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G. Roy,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R. Giachino</a:t>
            </a:r>
          </a:p>
          <a:p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en-US" dirty="0" smtClean="0">
                <a:solidFill>
                  <a:prstClr val="black"/>
                </a:solidFill>
              </a:rPr>
              <a:t>t al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2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710916"/>
              </p:ext>
            </p:extLst>
          </p:nvPr>
        </p:nvGraphicFramePr>
        <p:xfrm>
          <a:off x="381000" y="762000"/>
          <a:ext cx="8425169" cy="4302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30"/>
                <a:gridCol w="736629"/>
                <a:gridCol w="5738041"/>
                <a:gridCol w="824654"/>
                <a:gridCol w="590115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312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Thu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02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08:00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noProof="0" dirty="0" err="1" smtClean="0">
                          <a:sym typeface="Wingdings"/>
                        </a:rPr>
                        <a:t></a:t>
                      </a:r>
                      <a:r>
                        <a:rPr lang="en-US" sz="1600" noProof="0" dirty="0" smtClean="0">
                          <a:sym typeface="Wingdings"/>
                        </a:rPr>
                        <a:t> 4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 beta* (1)</a:t>
                      </a:r>
                      <a:endParaRPr kumimoji="0" lang="en-US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3048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334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18:00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GeV: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MKI UFO studies</a:t>
                      </a:r>
                      <a:endParaRPr kumimoji="0" lang="en-US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  <a:tr h="739458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Fri</a:t>
                      </a:r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04:00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GeV </a:t>
                      </a:r>
                      <a:r>
                        <a:rPr lang="en-US" sz="1600" noProof="0" dirty="0" smtClean="0">
                          <a:sym typeface="Wingdings"/>
                        </a:rPr>
                        <a:t> 4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baseline="0" noProof="0" dirty="0" smtClean="0">
                          <a:solidFill>
                            <a:srgbClr val="0000FF"/>
                          </a:solidFill>
                        </a:rPr>
                        <a:t>Scraping, diffusion and Repopulation Study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and fast losses (with ADT)</a:t>
                      </a:r>
                      <a:endParaRPr lang="en-US" sz="2000" b="1" i="1" u="sng" noProof="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C+C</a:t>
                      </a:r>
                      <a:endParaRPr lang="en-US" sz="1600" b="1" i="0" u="none" dirty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273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12:00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(Body)"/>
                        <a:ea typeface="+mn-ea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14:00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Injection and Q20 optics</a:t>
                      </a:r>
                      <a:endParaRPr lang="en-US" sz="20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22:00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RF cavity phase modulation for 25ns</a:t>
                      </a:r>
                      <a:endParaRPr lang="en-US" sz="20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B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Draft MD Planning Thu – Fri (21. – 22.6.)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7467600" y="43434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467600" y="35052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67600" y="2971800"/>
            <a:ext cx="685800" cy="457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467600" y="1905000"/>
            <a:ext cx="6858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467600" y="2590800"/>
            <a:ext cx="685800" cy="3048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467600" y="1219200"/>
            <a:ext cx="6858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1400" y="3048000"/>
            <a:ext cx="833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Ghislain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2057400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Mirko</a:t>
            </a:r>
            <a:endParaRPr lang="en-GB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391400" y="1371600"/>
            <a:ext cx="833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Ghislain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494989" y="2590800"/>
            <a:ext cx="58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Alick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391400" y="3733800"/>
            <a:ext cx="766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Verena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467600" y="4572000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Mirko</a:t>
            </a:r>
            <a:endParaRPr lang="en-GB" sz="1400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fi-FI" dirty="0" smtClean="0">
                <a:solidFill>
                  <a:srgbClr val="00007D"/>
                </a:solidFill>
              </a:rPr>
              <a:t>MD#2 News &amp; Plan </a:t>
            </a:r>
            <a:r>
              <a:rPr lang="fi-FI" dirty="0" smtClean="0">
                <a:solidFill>
                  <a:srgbClr val="00007D"/>
                </a:solidFill>
              </a:rPr>
              <a:t>21 </a:t>
            </a:r>
            <a:r>
              <a:rPr lang="fi-FI" dirty="0" smtClean="0">
                <a:solidFill>
                  <a:srgbClr val="00007D"/>
                </a:solidFill>
              </a:rPr>
              <a:t>June 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21-06-12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221733"/>
              </p:ext>
            </p:extLst>
          </p:nvPr>
        </p:nvGraphicFramePr>
        <p:xfrm>
          <a:off x="403127" y="727150"/>
          <a:ext cx="8425169" cy="5504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73"/>
                <a:gridCol w="762000"/>
                <a:gridCol w="5562600"/>
                <a:gridCol w="846781"/>
                <a:gridCol w="590115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431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Sat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06:00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GeV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4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 beta* (2)</a:t>
                      </a:r>
                      <a:endParaRPr kumimoji="0" lang="en-US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3048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14:00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334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smtClean="0"/>
                        <a:t>16:</a:t>
                      </a:r>
                      <a:r>
                        <a:rPr lang="en-US" sz="1600" i="0" dirty="0" smtClean="0"/>
                        <a:t>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Transverse Damper studies</a:t>
                      </a:r>
                      <a:endParaRPr kumimoji="0" lang="en-US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254408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22:00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75002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Sun</a:t>
                      </a:r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00:00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GeV </a:t>
                      </a:r>
                      <a:r>
                        <a:rPr lang="en-US" sz="1600" noProof="0" dirty="0" smtClean="0">
                          <a:sym typeface="Wingdings"/>
                        </a:rPr>
                        <a:t> 4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Collimation </a:t>
                      </a:r>
                      <a:r>
                        <a:rPr lang="en-US" sz="2000" b="1" u="sng" baseline="0" noProof="0" dirty="0" smtClean="0">
                          <a:solidFill>
                            <a:srgbClr val="0000FF"/>
                          </a:solidFill>
                        </a:rPr>
                        <a:t>(impedance, nominal settings)</a:t>
                      </a:r>
                      <a:endParaRPr lang="en-US" sz="20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C</a:t>
                      </a:r>
                      <a:endParaRPr lang="en-US" sz="1600" b="1" i="0" u="none" dirty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(Body)"/>
                        <a:ea typeface="+mn-ea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77388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08:00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Beam Instrumentation </a:t>
                      </a:r>
                      <a:r>
                        <a:rPr lang="en-US" sz="16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(BSRT, BGI,</a:t>
                      </a:r>
                      <a:r>
                        <a:rPr lang="en-US" sz="16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wire scan, BPM nonlinearities)</a:t>
                      </a:r>
                      <a:endParaRPr lang="en-US" sz="16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A/B/C</a:t>
                      </a:r>
                    </a:p>
                  </a:txBody>
                  <a:tcPr marL="12700" marR="12700" marT="12700" marB="0" anchor="ctr"/>
                </a:tc>
              </a:tr>
              <a:tr h="6096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16:00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Wingdings"/>
                        </a:rPr>
                        <a:t>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Test ramp for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  <a:sym typeface="Wingdings"/>
                        </a:rPr>
                        <a:t>emittance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calibration</a:t>
                      </a:r>
                      <a:endParaRPr lang="en-US" sz="20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B/C</a:t>
                      </a:r>
                    </a:p>
                  </a:txBody>
                  <a:tcPr marL="12700" marR="12700" marT="12700" marB="0" anchor="ctr"/>
                </a:tc>
              </a:tr>
              <a:tr h="289968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dirty="0" smtClean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22:00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Dynamic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Aperture MD</a:t>
                      </a:r>
                      <a:endParaRPr lang="en-US" sz="20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D</a:t>
                      </a: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Mon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06:00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Technical Stop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dirty="0" smtClean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Draft MD Planning Sat – Mon (23. – 25.6.)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467600" y="1066800"/>
            <a:ext cx="685800" cy="457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467600" y="1600200"/>
            <a:ext cx="685800" cy="533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67600" y="3962400"/>
            <a:ext cx="685800" cy="6858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67600" y="2209800"/>
            <a:ext cx="685800" cy="838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67600" y="31242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467600" y="4724400"/>
            <a:ext cx="685800" cy="10668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4078" y="1143000"/>
            <a:ext cx="87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Alick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2514600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Mirko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3358269"/>
            <a:ext cx="58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Alick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1676400"/>
            <a:ext cx="693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Enrico</a:t>
            </a:r>
            <a:endParaRPr lang="en-GB" sz="14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7467600" y="5867400"/>
            <a:ext cx="6858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7600" y="5023731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Mirko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467600" y="6016823"/>
            <a:ext cx="58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Alick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467600" y="4188023"/>
            <a:ext cx="693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Enrico</a:t>
            </a:r>
            <a:endParaRPr lang="en-GB" sz="1400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fi-FI" dirty="0" smtClean="0">
                <a:solidFill>
                  <a:srgbClr val="00007D"/>
                </a:solidFill>
              </a:rPr>
              <a:t>MD#2 News &amp; Plan </a:t>
            </a:r>
            <a:r>
              <a:rPr lang="fi-FI" dirty="0" smtClean="0">
                <a:solidFill>
                  <a:srgbClr val="00007D"/>
                </a:solidFill>
              </a:rPr>
              <a:t>21 </a:t>
            </a:r>
            <a:r>
              <a:rPr lang="fi-FI" dirty="0" smtClean="0">
                <a:solidFill>
                  <a:srgbClr val="00007D"/>
                </a:solidFill>
              </a:rPr>
              <a:t>June 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21-06-12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1" y="503401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en-US" sz="2400" b="1" dirty="0">
                <a:solidFill>
                  <a:srgbClr val="0000CC"/>
                </a:solidFill>
              </a:rPr>
              <a:t>F</a:t>
            </a:r>
            <a:r>
              <a:rPr lang="en-US" sz="2400" b="1" dirty="0" smtClean="0">
                <a:solidFill>
                  <a:srgbClr val="0000CC"/>
                </a:solidFill>
              </a:rPr>
              <a:t>ill w/o ramp:  </a:t>
            </a:r>
            <a:r>
              <a:rPr lang="en-US" sz="2400" b="1" dirty="0">
                <a:solidFill>
                  <a:srgbClr val="0000CC"/>
                </a:solidFill>
              </a:rPr>
              <a:t>8 bunches of different intensity </a:t>
            </a:r>
            <a:r>
              <a:rPr lang="en-US" sz="2400" b="1" dirty="0" smtClean="0">
                <a:solidFill>
                  <a:srgbClr val="0000CC"/>
                </a:solidFill>
              </a:rPr>
              <a:t>(7E10-2.4E11</a:t>
            </a:r>
            <a:r>
              <a:rPr lang="en-US" sz="2400" b="1" dirty="0">
                <a:solidFill>
                  <a:srgbClr val="0000CC"/>
                </a:solidFill>
              </a:rPr>
              <a:t>) </a:t>
            </a:r>
            <a:r>
              <a:rPr lang="en-US" sz="2400" b="1" dirty="0" smtClean="0">
                <a:solidFill>
                  <a:srgbClr val="0000CC"/>
                </a:solidFill>
              </a:rPr>
              <a:t>with </a:t>
            </a:r>
            <a:r>
              <a:rPr lang="en-US" sz="2400" b="1" dirty="0">
                <a:solidFill>
                  <a:srgbClr val="0000CC"/>
                </a:solidFill>
              </a:rPr>
              <a:t>minimum possible uniform bunch </a:t>
            </a:r>
            <a:r>
              <a:rPr lang="en-US" sz="2400" b="1" dirty="0" smtClean="0">
                <a:solidFill>
                  <a:srgbClr val="0000CC"/>
                </a:solidFill>
              </a:rPr>
              <a:t>length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- 1.1 </a:t>
            </a:r>
            <a:r>
              <a:rPr lang="en-US" sz="2400" b="1" dirty="0">
                <a:solidFill>
                  <a:srgbClr val="0000CC"/>
                </a:solidFill>
              </a:rPr>
              <a:t>ns in </a:t>
            </a:r>
            <a:r>
              <a:rPr lang="en-US" sz="2400" b="1" dirty="0" smtClean="0">
                <a:solidFill>
                  <a:srgbClr val="0000CC"/>
                </a:solidFill>
              </a:rPr>
              <a:t>LHC</a:t>
            </a:r>
            <a:r>
              <a:rPr lang="en-US" sz="2400" dirty="0" smtClean="0"/>
              <a:t>;  measured: stable </a:t>
            </a:r>
            <a:r>
              <a:rPr lang="en-US" sz="2400" dirty="0"/>
              <a:t>phase </a:t>
            </a:r>
            <a:r>
              <a:rPr lang="en-US" sz="2400" dirty="0" smtClean="0"/>
              <a:t>shift, peak </a:t>
            </a:r>
            <a:r>
              <a:rPr lang="en-US" sz="2400" dirty="0"/>
              <a:t>d</a:t>
            </a:r>
            <a:r>
              <a:rPr lang="en-US" sz="2400" dirty="0" smtClean="0"/>
              <a:t>etected </a:t>
            </a:r>
            <a:r>
              <a:rPr lang="en-US" sz="2400" dirty="0" err="1" smtClean="0"/>
              <a:t>Schottky</a:t>
            </a:r>
            <a:r>
              <a:rPr lang="en-US" sz="2400" dirty="0" smtClean="0"/>
              <a:t>, and </a:t>
            </a:r>
            <a:r>
              <a:rPr lang="en-US" sz="2400" dirty="0"/>
              <a:t>bunch profile </a:t>
            </a:r>
            <a:r>
              <a:rPr lang="en-US" sz="2400" dirty="0" smtClean="0"/>
              <a:t>during </a:t>
            </a:r>
            <a:r>
              <a:rPr lang="en-US" sz="2400" dirty="0"/>
              <a:t>almost 2 </a:t>
            </a:r>
            <a:r>
              <a:rPr lang="en-US" sz="2400" dirty="0" smtClean="0"/>
              <a:t>hours, </a:t>
            </a:r>
            <a:r>
              <a:rPr lang="en-US" sz="2400" dirty="0"/>
              <a:t>giving also dependence on bunch length </a:t>
            </a:r>
            <a:r>
              <a:rPr lang="en-US" sz="2400" dirty="0" smtClean="0"/>
              <a:t>(1.7 </a:t>
            </a:r>
            <a:r>
              <a:rPr lang="en-US" sz="2400" dirty="0"/>
              <a:t>ns at the </a:t>
            </a:r>
            <a:r>
              <a:rPr lang="en-US" sz="2400" dirty="0" smtClean="0"/>
              <a:t>end).</a:t>
            </a:r>
            <a:r>
              <a:rPr lang="en-US" sz="2400" dirty="0"/>
              <a:t> </a:t>
            </a:r>
            <a:r>
              <a:rPr lang="en-US" sz="2400" dirty="0" smtClean="0"/>
              <a:t>Terminal </a:t>
            </a:r>
            <a:r>
              <a:rPr lang="en-US" sz="2400" dirty="0"/>
              <a:t>server </a:t>
            </a:r>
            <a:r>
              <a:rPr lang="en-US" sz="2400" dirty="0" smtClean="0"/>
              <a:t>cerntsab35blocked for </a:t>
            </a:r>
            <a:r>
              <a:rPr lang="en-US" sz="2400" dirty="0"/>
              <a:t>68 </a:t>
            </a:r>
            <a:r>
              <a:rPr lang="en-US" sz="2400" dirty="0" smtClean="0"/>
              <a:t>min. Phase </a:t>
            </a:r>
            <a:r>
              <a:rPr lang="en-US" sz="2400" dirty="0"/>
              <a:t>loop off </a:t>
            </a:r>
            <a:r>
              <a:rPr lang="en-US" sz="2400" dirty="0" smtClean="0"/>
              <a:t>after </a:t>
            </a:r>
            <a:r>
              <a:rPr lang="en-US" sz="2400" dirty="0"/>
              <a:t>injection. </a:t>
            </a:r>
            <a:r>
              <a:rPr lang="en-US" sz="2400" dirty="0"/>
              <a:t> </a:t>
            </a:r>
            <a:r>
              <a:rPr lang="en-US" sz="2400" dirty="0" smtClean="0"/>
              <a:t>At </a:t>
            </a:r>
            <a:r>
              <a:rPr lang="en-US" sz="2400" dirty="0"/>
              <a:t>the end transverse tune measurements </a:t>
            </a:r>
            <a:r>
              <a:rPr lang="en-US" sz="2400" dirty="0" smtClean="0"/>
              <a:t>by </a:t>
            </a:r>
            <a:r>
              <a:rPr lang="en-US" sz="2400" dirty="0"/>
              <a:t>kicking each bunch </a:t>
            </a:r>
            <a:r>
              <a:rPr lang="en-US" sz="2400" dirty="0" smtClean="0"/>
              <a:t>with </a:t>
            </a:r>
            <a:r>
              <a:rPr lang="en-US" sz="2400" dirty="0"/>
              <a:t>ADT off </a:t>
            </a:r>
            <a:r>
              <a:rPr lang="en-US" sz="2400" dirty="0" smtClean="0"/>
              <a:t>(</a:t>
            </a:r>
            <a:r>
              <a:rPr lang="en-US" sz="2400" dirty="0"/>
              <a:t>and on) and phase loop on</a:t>
            </a:r>
            <a:r>
              <a:rPr lang="en-US" sz="2400" dirty="0" smtClean="0"/>
              <a:t>.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457200" indent="-457200">
              <a:buAutoNum type="arabicParenBoth"/>
            </a:pPr>
            <a:r>
              <a:rPr lang="en-US" sz="2400" b="1" dirty="0">
                <a:solidFill>
                  <a:srgbClr val="0000CC"/>
                </a:solidFill>
              </a:rPr>
              <a:t>F</a:t>
            </a:r>
            <a:r>
              <a:rPr lang="en-US" sz="2400" b="1" dirty="0" smtClean="0">
                <a:solidFill>
                  <a:srgbClr val="0000CC"/>
                </a:solidFill>
              </a:rPr>
              <a:t>ill w ramp: first </a:t>
            </a:r>
            <a:r>
              <a:rPr lang="en-US" sz="2400" b="1" dirty="0">
                <a:solidFill>
                  <a:srgbClr val="0000CC"/>
                </a:solidFill>
              </a:rPr>
              <a:t>4 bunches with different </a:t>
            </a:r>
            <a:r>
              <a:rPr lang="en-US" sz="2400" b="1" dirty="0" smtClean="0">
                <a:solidFill>
                  <a:srgbClr val="0000CC"/>
                </a:solidFill>
              </a:rPr>
              <a:t>intensity; last </a:t>
            </a:r>
            <a:r>
              <a:rPr lang="en-US" sz="2400" b="1" dirty="0">
                <a:solidFill>
                  <a:srgbClr val="0000CC"/>
                </a:solidFill>
              </a:rPr>
              <a:t>4 </a:t>
            </a:r>
            <a:r>
              <a:rPr lang="en-US" sz="2400" b="1" dirty="0" smtClean="0">
                <a:solidFill>
                  <a:srgbClr val="0000CC"/>
                </a:solidFill>
              </a:rPr>
              <a:t>with </a:t>
            </a:r>
            <a:r>
              <a:rPr lang="en-US" sz="2400" b="1" dirty="0">
                <a:solidFill>
                  <a:srgbClr val="0000CC"/>
                </a:solidFill>
              </a:rPr>
              <a:t>maximum intensity and different bunch length</a:t>
            </a:r>
            <a:r>
              <a:rPr lang="en-US" sz="2400" b="1" dirty="0" smtClean="0">
                <a:solidFill>
                  <a:srgbClr val="0000CC"/>
                </a:solidFill>
              </a:rPr>
              <a:t>. </a:t>
            </a:r>
            <a:r>
              <a:rPr lang="en-US" sz="2400" dirty="0"/>
              <a:t>R</a:t>
            </a:r>
            <a:r>
              <a:rPr lang="en-US" sz="2400" dirty="0" smtClean="0"/>
              <a:t>amp </a:t>
            </a:r>
            <a:r>
              <a:rPr lang="en-US" sz="2400" dirty="0"/>
              <a:t>with phase loop </a:t>
            </a:r>
            <a:r>
              <a:rPr lang="en-US" sz="2400" dirty="0" smtClean="0"/>
              <a:t>off. Longitudinal blow up off. </a:t>
            </a:r>
            <a:r>
              <a:rPr lang="en-US" sz="2400" b="1" dirty="0" smtClean="0">
                <a:solidFill>
                  <a:srgbClr val="FF0000"/>
                </a:solidFill>
              </a:rPr>
              <a:t>Some bunches </a:t>
            </a:r>
            <a:r>
              <a:rPr lang="en-US" sz="2400" b="1" dirty="0">
                <a:solidFill>
                  <a:srgbClr val="FF0000"/>
                </a:solidFill>
              </a:rPr>
              <a:t>unstable during the </a:t>
            </a:r>
            <a:r>
              <a:rPr lang="en-US" sz="2400" b="1" dirty="0" smtClean="0">
                <a:solidFill>
                  <a:srgbClr val="FF0000"/>
                </a:solidFill>
              </a:rPr>
              <a:t>ramp; </a:t>
            </a:r>
            <a:r>
              <a:rPr lang="en-US" sz="2400" b="1" dirty="0">
                <a:solidFill>
                  <a:srgbClr val="FF0000"/>
                </a:solidFill>
              </a:rPr>
              <a:t>oscillations </a:t>
            </a:r>
            <a:r>
              <a:rPr lang="en-US" sz="2400" b="1" dirty="0" smtClean="0">
                <a:solidFill>
                  <a:srgbClr val="FF0000"/>
                </a:solidFill>
              </a:rPr>
              <a:t>continued on the </a:t>
            </a:r>
            <a:r>
              <a:rPr lang="en-US" sz="2400" b="1" dirty="0">
                <a:solidFill>
                  <a:srgbClr val="FF0000"/>
                </a:solidFill>
              </a:rPr>
              <a:t>flat top for long </a:t>
            </a:r>
            <a:r>
              <a:rPr lang="en-US" sz="2400" b="1" dirty="0" smtClean="0">
                <a:solidFill>
                  <a:srgbClr val="FF0000"/>
                </a:solidFill>
              </a:rPr>
              <a:t>time</a:t>
            </a:r>
            <a:r>
              <a:rPr lang="en-US" sz="2400" dirty="0" smtClean="0"/>
              <a:t>, even when switching </a:t>
            </a:r>
            <a:r>
              <a:rPr lang="en-US" sz="2400" dirty="0"/>
              <a:t>phase loop </a:t>
            </a:r>
            <a:r>
              <a:rPr lang="en-US" sz="2400" dirty="0" smtClean="0"/>
              <a:t>on. Bunch </a:t>
            </a:r>
            <a:r>
              <a:rPr lang="en-US" sz="2400" dirty="0"/>
              <a:t>length for </a:t>
            </a:r>
            <a:r>
              <a:rPr lang="en-US" sz="2400" dirty="0" smtClean="0"/>
              <a:t>beam </a:t>
            </a:r>
            <a:r>
              <a:rPr lang="en-US" sz="2400" dirty="0"/>
              <a:t>1 was growing </a:t>
            </a:r>
            <a:r>
              <a:rPr lang="en-US" sz="2400" dirty="0" smtClean="0"/>
              <a:t>much </a:t>
            </a:r>
            <a:r>
              <a:rPr lang="en-US" sz="2400" dirty="0"/>
              <a:t>faster than for </a:t>
            </a:r>
            <a:r>
              <a:rPr lang="en-US" sz="2400" dirty="0" smtClean="0"/>
              <a:t>beam 2</a:t>
            </a:r>
            <a:r>
              <a:rPr lang="en-US" sz="2400" dirty="0"/>
              <a:t>. </a:t>
            </a:r>
            <a:r>
              <a:rPr lang="en-US" sz="2400" dirty="0"/>
              <a:t> </a:t>
            </a:r>
            <a:r>
              <a:rPr lang="en-US" sz="2400" dirty="0" smtClean="0"/>
              <a:t>Length of </a:t>
            </a:r>
            <a:r>
              <a:rPr lang="en-US" sz="2400" dirty="0"/>
              <a:t>1.1 ns </a:t>
            </a:r>
            <a:r>
              <a:rPr lang="en-US" sz="2400" dirty="0" smtClean="0"/>
              <a:t>was sufficient </a:t>
            </a:r>
            <a:r>
              <a:rPr lang="en-US" sz="2400" dirty="0"/>
              <a:t>to </a:t>
            </a:r>
            <a:r>
              <a:rPr lang="en-US" sz="2400" dirty="0" smtClean="0"/>
              <a:t>stabilize beam </a:t>
            </a:r>
            <a:r>
              <a:rPr lang="en-US" sz="2400" dirty="0"/>
              <a:t>1. Beam 2 </a:t>
            </a:r>
            <a:r>
              <a:rPr lang="en-US" sz="2400" dirty="0" smtClean="0"/>
              <a:t>with </a:t>
            </a:r>
            <a:r>
              <a:rPr lang="en-US" sz="2400" dirty="0"/>
              <a:t>1 </a:t>
            </a:r>
            <a:r>
              <a:rPr lang="en-US" sz="2400" dirty="0" smtClean="0"/>
              <a:t>ns unstable </a:t>
            </a:r>
            <a:r>
              <a:rPr lang="en-US" sz="2400" dirty="0"/>
              <a:t>till beam dump. </a:t>
            </a:r>
            <a:r>
              <a:rPr lang="en-US" sz="2400" dirty="0"/>
              <a:t>I</a:t>
            </a:r>
            <a:r>
              <a:rPr lang="en-US" sz="2400" dirty="0" smtClean="0"/>
              <a:t>mpedance measurements on flat </a:t>
            </a:r>
            <a:r>
              <a:rPr lang="en-US" sz="2400" dirty="0"/>
              <a:t>top. </a:t>
            </a:r>
            <a:r>
              <a:rPr lang="en-US" sz="2400" dirty="0" smtClean="0"/>
              <a:t>Tune measurements at the </a:t>
            </a:r>
            <a:r>
              <a:rPr lang="en-US" sz="2400" dirty="0"/>
              <a:t>end. </a:t>
            </a:r>
            <a:br>
              <a:rPr lang="en-US" sz="2400" dirty="0"/>
            </a:b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99711" y="6412686"/>
            <a:ext cx="3920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Calibri"/>
                <a:cs typeface="Calibri"/>
              </a:rPr>
              <a:t>→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longit</a:t>
            </a:r>
            <a:r>
              <a:rPr lang="en-US" sz="2400" b="1" i="1" dirty="0" smtClean="0">
                <a:solidFill>
                  <a:srgbClr val="00B050"/>
                </a:solidFill>
              </a:rPr>
              <a:t>. &amp; trans. impedance</a:t>
            </a:r>
            <a:endParaRPr lang="en-GB" sz="2400" b="1" i="1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longitudinal </a:t>
            </a:r>
            <a:r>
              <a:rPr lang="en-US" sz="4000" dirty="0" smtClean="0">
                <a:solidFill>
                  <a:prstClr val="black"/>
                </a:solidFill>
              </a:rPr>
              <a:t>dynamics </a:t>
            </a:r>
            <a:r>
              <a:rPr lang="en-US" sz="4000" dirty="0" smtClean="0">
                <a:solidFill>
                  <a:prstClr val="black"/>
                </a:solidFill>
              </a:rPr>
              <a:t>studies</a:t>
            </a:r>
            <a:endParaRPr lang="en-GB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7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ongitudinal dynamics studies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306" y="792286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Injected 8 </a:t>
            </a:r>
            <a:r>
              <a:rPr lang="en-US" sz="2800" dirty="0" smtClean="0">
                <a:solidFill>
                  <a:prstClr val="black"/>
                </a:solidFill>
              </a:rPr>
              <a:t>“</a:t>
            </a:r>
            <a:r>
              <a:rPr lang="en-US" sz="2800" dirty="0" err="1" smtClean="0">
                <a:solidFill>
                  <a:prstClr val="black"/>
                </a:solidFill>
              </a:rPr>
              <a:t>indivs</a:t>
            </a:r>
            <a:r>
              <a:rPr lang="en-US" sz="2800" dirty="0" smtClean="0">
                <a:solidFill>
                  <a:prstClr val="black"/>
                </a:solidFill>
              </a:rPr>
              <a:t>” </a:t>
            </a:r>
            <a:r>
              <a:rPr lang="en-US" sz="2800" dirty="0">
                <a:solidFill>
                  <a:prstClr val="black"/>
                </a:solidFill>
              </a:rPr>
              <a:t>with different intensities but similar bunch lengths, longitudinal measurements being taken with </a:t>
            </a:r>
            <a:r>
              <a:rPr lang="en-US" sz="2800" dirty="0" smtClean="0">
                <a:solidFill>
                  <a:prstClr val="black"/>
                </a:solidFill>
              </a:rPr>
              <a:t>phase </a:t>
            </a:r>
            <a:r>
              <a:rPr lang="en-US" sz="2800" dirty="0">
                <a:solidFill>
                  <a:prstClr val="black"/>
                </a:solidFill>
              </a:rPr>
              <a:t>loop off </a:t>
            </a:r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 smtClean="0">
                <a:solidFill>
                  <a:prstClr val="black"/>
                </a:solidFill>
              </a:rPr>
              <a:t>was on </a:t>
            </a:r>
            <a:r>
              <a:rPr lang="en-US" sz="2800" dirty="0">
                <a:solidFill>
                  <a:prstClr val="black"/>
                </a:solidFill>
              </a:rPr>
              <a:t>for injecting). </a:t>
            </a: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92709"/>
            <a:ext cx="6480720" cy="4554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9894" y="2313746"/>
            <a:ext cx="1862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E. </a:t>
            </a:r>
            <a:r>
              <a:rPr lang="en-US" dirty="0" err="1" smtClean="0">
                <a:solidFill>
                  <a:prstClr val="black"/>
                </a:solidFill>
              </a:rPr>
              <a:t>Shaposhnikova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J. Esteban </a:t>
            </a:r>
            <a:r>
              <a:rPr lang="en-US" dirty="0">
                <a:solidFill>
                  <a:prstClr val="black"/>
                </a:solidFill>
              </a:rPr>
              <a:t>M</a:t>
            </a:r>
            <a:r>
              <a:rPr lang="en-US" dirty="0" smtClean="0">
                <a:solidFill>
                  <a:prstClr val="black"/>
                </a:solidFill>
              </a:rPr>
              <a:t>uller,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R. Calaga et al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9518" y="5877272"/>
            <a:ext cx="1586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l</a:t>
            </a:r>
            <a:r>
              <a:rPr lang="en-US" b="1" i="1" dirty="0" smtClean="0">
                <a:solidFill>
                  <a:prstClr val="black"/>
                </a:solidFill>
              </a:rPr>
              <a:t>ost 1 h due to</a:t>
            </a:r>
          </a:p>
          <a:p>
            <a:r>
              <a:rPr lang="en-US" b="1" i="1" dirty="0" smtClean="0">
                <a:solidFill>
                  <a:prstClr val="black"/>
                </a:solidFill>
              </a:rPr>
              <a:t>IT upgrade</a:t>
            </a:r>
          </a:p>
          <a:p>
            <a:r>
              <a:rPr lang="en-US" b="1" i="1" dirty="0">
                <a:solidFill>
                  <a:prstClr val="black"/>
                </a:solidFill>
              </a:rPr>
              <a:t>a</a:t>
            </a:r>
            <a:r>
              <a:rPr lang="en-US" b="1" i="1" dirty="0" smtClean="0">
                <a:solidFill>
                  <a:prstClr val="black"/>
                </a:solidFill>
              </a:rPr>
              <a:t>t 6:30</a:t>
            </a:r>
            <a:endParaRPr lang="en-GB" b="1" i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0466" y="3592648"/>
            <a:ext cx="18242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ynchronous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phase,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synchrotron</a:t>
            </a:r>
          </a:p>
          <a:p>
            <a:r>
              <a:rPr lang="en-US" dirty="0">
                <a:solidFill>
                  <a:prstClr val="black"/>
                </a:solidFill>
              </a:rPr>
              <a:t>f</a:t>
            </a:r>
            <a:r>
              <a:rPr lang="en-US" dirty="0" smtClean="0">
                <a:solidFill>
                  <a:prstClr val="black"/>
                </a:solidFill>
              </a:rPr>
              <a:t>requency,</a:t>
            </a:r>
          </a:p>
          <a:p>
            <a:r>
              <a:rPr lang="en-US" dirty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une shift , etc.</a:t>
            </a:r>
          </a:p>
          <a:p>
            <a:r>
              <a:rPr lang="en-US" dirty="0">
                <a:solidFill>
                  <a:prstClr val="black"/>
                </a:solidFill>
              </a:rPr>
              <a:t>f</a:t>
            </a:r>
            <a:r>
              <a:rPr lang="en-US" dirty="0" smtClean="0">
                <a:solidFill>
                  <a:prstClr val="black"/>
                </a:solidFill>
              </a:rPr>
              <a:t>or different</a:t>
            </a:r>
          </a:p>
          <a:p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ntensity</a:t>
            </a:r>
          </a:p>
          <a:p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nd bunch length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4062" y="2690651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dirty="0" smtClean="0"/>
              <a:t>ill 1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163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096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ongitudinal dynamics studies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6497" y="2092206"/>
            <a:ext cx="949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ramp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830596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dirty="0" smtClean="0"/>
              <a:t>ill 2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435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b</a:t>
            </a:r>
            <a:r>
              <a:rPr lang="en-US" dirty="0" smtClean="0">
                <a:solidFill>
                  <a:prstClr val="black"/>
                </a:solidFill>
              </a:rPr>
              <a:t>eta* leveling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1. filled </a:t>
            </a:r>
            <a:r>
              <a:rPr lang="en-US" sz="2800" dirty="0"/>
              <a:t>with pilot and two nominal bunches, ramped and squeezed to </a:t>
            </a:r>
            <a:r>
              <a:rPr lang="en-US" sz="2800" b="1" dirty="0" smtClean="0">
                <a:solidFill>
                  <a:srgbClr val="0000CC"/>
                </a:solidFill>
                <a:latin typeface="Symbol" pitchFamily="18" charset="2"/>
              </a:rPr>
              <a:t>b</a:t>
            </a:r>
            <a:r>
              <a:rPr lang="en-US" sz="2800" b="1" dirty="0" smtClean="0">
                <a:solidFill>
                  <a:srgbClr val="0000CC"/>
                </a:solidFill>
              </a:rPr>
              <a:t>*=3 m </a:t>
            </a:r>
            <a:r>
              <a:rPr lang="en-US" sz="2800" dirty="0"/>
              <a:t>as </a:t>
            </a:r>
            <a:r>
              <a:rPr lang="en-US" sz="2800" dirty="0" smtClean="0"/>
              <a:t>normally done; </a:t>
            </a:r>
            <a:r>
              <a:rPr lang="en-US" sz="2800" dirty="0"/>
              <a:t>t</a:t>
            </a:r>
            <a:r>
              <a:rPr lang="en-US" sz="2800" dirty="0" smtClean="0"/>
              <a:t>hen </a:t>
            </a:r>
            <a:r>
              <a:rPr lang="en-US" sz="2800" dirty="0"/>
              <a:t>collapsed separation at IP1 and 5, and </a:t>
            </a:r>
            <a:r>
              <a:rPr lang="en-US" sz="2800" b="1" dirty="0" smtClean="0">
                <a:solidFill>
                  <a:srgbClr val="0000CC"/>
                </a:solidFill>
              </a:rPr>
              <a:t>squeezed </a:t>
            </a:r>
            <a:r>
              <a:rPr lang="en-US" sz="2800" b="1" dirty="0">
                <a:solidFill>
                  <a:srgbClr val="0000CC"/>
                </a:solidFill>
              </a:rPr>
              <a:t>in </a:t>
            </a:r>
            <a:r>
              <a:rPr lang="en-US" sz="2800" b="1" dirty="0" smtClean="0">
                <a:solidFill>
                  <a:srgbClr val="0000CC"/>
                </a:solidFill>
              </a:rPr>
              <a:t>steps down to </a:t>
            </a:r>
            <a:r>
              <a:rPr lang="en-US" sz="2800" b="1" dirty="0" smtClean="0">
                <a:solidFill>
                  <a:srgbClr val="0000CC"/>
                </a:solidFill>
                <a:latin typeface="Symbol" pitchFamily="18" charset="2"/>
              </a:rPr>
              <a:t>b</a:t>
            </a:r>
            <a:r>
              <a:rPr lang="en-US" sz="2800" b="1" dirty="0" smtClean="0">
                <a:solidFill>
                  <a:srgbClr val="0000CC"/>
                </a:solidFill>
              </a:rPr>
              <a:t>*=0.6 m, </a:t>
            </a:r>
            <a:r>
              <a:rPr lang="en-US" sz="2800" b="1" dirty="0">
                <a:solidFill>
                  <a:srgbClr val="0000CC"/>
                </a:solidFill>
              </a:rPr>
              <a:t>with </a:t>
            </a:r>
            <a:r>
              <a:rPr lang="en-US" sz="2800" b="1" dirty="0" err="1">
                <a:solidFill>
                  <a:srgbClr val="0000CC"/>
                </a:solidFill>
              </a:rPr>
              <a:t>lumi</a:t>
            </a:r>
            <a:r>
              <a:rPr lang="en-US" sz="2800" b="1" dirty="0">
                <a:solidFill>
                  <a:srgbClr val="0000CC"/>
                </a:solidFill>
              </a:rPr>
              <a:t> scans</a:t>
            </a:r>
            <a:r>
              <a:rPr lang="en-US" sz="2800" dirty="0"/>
              <a:t> at each </a:t>
            </a:r>
            <a:r>
              <a:rPr lang="en-US" sz="2800" dirty="0" smtClean="0"/>
              <a:t>point</a:t>
            </a:r>
            <a:r>
              <a:rPr lang="en-US" sz="2800" dirty="0"/>
              <a:t>. Luminosity optimization </a:t>
            </a:r>
            <a:r>
              <a:rPr lang="en-US" sz="2800" dirty="0" smtClean="0"/>
              <a:t>done </a:t>
            </a:r>
            <a:r>
              <a:rPr lang="en-US" sz="2800" dirty="0"/>
              <a:t>at each step</a:t>
            </a:r>
            <a:r>
              <a:rPr lang="en-US" sz="2800" dirty="0" smtClean="0"/>
              <a:t>,  and </a:t>
            </a:r>
            <a:r>
              <a:rPr lang="en-US" sz="2800" dirty="0"/>
              <a:t>increased as expected. </a:t>
            </a:r>
            <a:r>
              <a:rPr lang="en-US" sz="2800" dirty="0" smtClean="0"/>
              <a:t>Optimization </a:t>
            </a:r>
            <a:r>
              <a:rPr lang="en-US" sz="2800" dirty="0"/>
              <a:t>for the end of squeeze </a:t>
            </a:r>
            <a:r>
              <a:rPr lang="en-US" sz="2800" dirty="0" smtClean="0"/>
              <a:t>caused some beam-2 </a:t>
            </a:r>
            <a:r>
              <a:rPr lang="en-US" sz="2800" dirty="0"/>
              <a:t>loss when optimizing in the crossing angle plane. </a:t>
            </a:r>
            <a:br>
              <a:rPr lang="en-US" sz="2800" dirty="0"/>
            </a:br>
            <a:r>
              <a:rPr lang="en-US" sz="2800" dirty="0" smtClean="0"/>
              <a:t>2. </a:t>
            </a:r>
            <a:r>
              <a:rPr lang="en-US" sz="2800" b="1" dirty="0" smtClean="0">
                <a:solidFill>
                  <a:srgbClr val="0000CC"/>
                </a:solidFill>
              </a:rPr>
              <a:t>measured Q’ </a:t>
            </a:r>
            <a:r>
              <a:rPr lang="en-US" sz="2800" dirty="0" smtClean="0"/>
              <a:t>with </a:t>
            </a:r>
            <a:r>
              <a:rPr lang="en-US" sz="2800" dirty="0"/>
              <a:t>beams </a:t>
            </a:r>
            <a:r>
              <a:rPr lang="en-US" sz="2800" dirty="0" smtClean="0"/>
              <a:t>separated; then </a:t>
            </a:r>
            <a:r>
              <a:rPr lang="en-US" sz="2800" dirty="0"/>
              <a:t>re-</a:t>
            </a:r>
            <a:r>
              <a:rPr lang="en-US" sz="2800" dirty="0" err="1"/>
              <a:t>optimised</a:t>
            </a:r>
            <a:r>
              <a:rPr lang="en-US" sz="2800" dirty="0"/>
              <a:t> the collisions, and </a:t>
            </a:r>
            <a:r>
              <a:rPr lang="en-US" sz="2800" b="1" dirty="0">
                <a:solidFill>
                  <a:srgbClr val="0000CC"/>
                </a:solidFill>
              </a:rPr>
              <a:t>reduced </a:t>
            </a:r>
            <a:r>
              <a:rPr lang="en-US" sz="2800" b="1" dirty="0" err="1" smtClean="0">
                <a:solidFill>
                  <a:srgbClr val="0000CC"/>
                </a:solidFill>
              </a:rPr>
              <a:t>octuple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strength to 50%, 40%, 30%,20%, 10% and 0, </a:t>
            </a:r>
            <a:r>
              <a:rPr lang="en-US" sz="2800" b="1" dirty="0" smtClean="0">
                <a:solidFill>
                  <a:srgbClr val="0000CC"/>
                </a:solidFill>
              </a:rPr>
              <a:t>with Q’ </a:t>
            </a:r>
            <a:r>
              <a:rPr lang="en-US" sz="2800" b="1" dirty="0">
                <a:solidFill>
                  <a:srgbClr val="0000CC"/>
                </a:solidFill>
              </a:rPr>
              <a:t>measurements ( with beams separated) at several points</a:t>
            </a:r>
            <a:r>
              <a:rPr lang="en-US" sz="2800" dirty="0"/>
              <a:t>. Finished with zero </a:t>
            </a:r>
            <a:r>
              <a:rPr lang="en-US" sz="2800" dirty="0" err="1" smtClean="0"/>
              <a:t>octupole</a:t>
            </a:r>
            <a:r>
              <a:rPr lang="en-US" sz="2800" dirty="0" smtClean="0"/>
              <a:t> </a:t>
            </a:r>
            <a:r>
              <a:rPr lang="en-US" sz="2800" dirty="0"/>
              <a:t>strength and beams separated by </a:t>
            </a:r>
            <a:r>
              <a:rPr lang="en-US" sz="2800" dirty="0" smtClean="0"/>
              <a:t>100 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m at IPs </a:t>
            </a:r>
            <a:r>
              <a:rPr lang="en-US" sz="2800" dirty="0"/>
              <a:t>1 and 5. Beams were stable throughout.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4513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612576" y="24408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beta* leveling - overview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608"/>
            <a:ext cx="9144000" cy="5578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96336" y="-3629"/>
            <a:ext cx="1476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S. </a:t>
            </a:r>
            <a:r>
              <a:rPr lang="en-US" dirty="0" err="1" smtClean="0">
                <a:solidFill>
                  <a:prstClr val="black"/>
                </a:solidFill>
              </a:rPr>
              <a:t>Redaelli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J. </a:t>
            </a:r>
            <a:r>
              <a:rPr lang="en-US" dirty="0" err="1">
                <a:solidFill>
                  <a:prstClr val="black"/>
                </a:solidFill>
              </a:rPr>
              <a:t>W</a:t>
            </a:r>
            <a:r>
              <a:rPr lang="en-US" dirty="0" err="1" smtClean="0">
                <a:solidFill>
                  <a:prstClr val="black"/>
                </a:solidFill>
              </a:rPr>
              <a:t>enninger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L. Ponce,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M. Pojer, et al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5301208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</a:t>
            </a:r>
            <a:r>
              <a:rPr lang="en-US" sz="2400" b="1" dirty="0" smtClean="0">
                <a:solidFill>
                  <a:schemeClr val="bg1"/>
                </a:solidFill>
              </a:rPr>
              <a:t>uminosity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increase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0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20552"/>
            <a:ext cx="8572500" cy="5715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lifetime during beta* leveling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179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1077</Words>
  <Application>Microsoft Office PowerPoint</Application>
  <PresentationFormat>On-screen Show (4:3)</PresentationFormat>
  <Paragraphs>208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Pixel</vt:lpstr>
      <vt:lpstr>Office Theme</vt:lpstr>
      <vt:lpstr>MD#2 News &amp; Plan Tue – Wed (19. – 20.6.)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MD#2 News &amp; Plan Tue – Wed (19. – 20.6.)</dc:title>
  <dc:creator>Frank Zimmermann</dc:creator>
  <cp:lastModifiedBy>Frank Zimmermann</cp:lastModifiedBy>
  <cp:revision>28</cp:revision>
  <dcterms:created xsi:type="dcterms:W3CDTF">2012-06-19T11:19:05Z</dcterms:created>
  <dcterms:modified xsi:type="dcterms:W3CDTF">2012-06-21T05:58:27Z</dcterms:modified>
</cp:coreProperties>
</file>