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sldIdLst>
    <p:sldId id="257" r:id="rId3"/>
    <p:sldId id="260" r:id="rId4"/>
    <p:sldId id="258" r:id="rId5"/>
    <p:sldId id="259" r:id="rId6"/>
    <p:sldId id="268" r:id="rId7"/>
    <p:sldId id="263" r:id="rId8"/>
    <p:sldId id="264" r:id="rId9"/>
    <p:sldId id="269" r:id="rId10"/>
    <p:sldId id="265" r:id="rId11"/>
    <p:sldId id="266" r:id="rId12"/>
    <p:sldId id="267" r:id="rId13"/>
    <p:sldId id="261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19-06-12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MD Planning 2012, MD#2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981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MD Planning 2012, MD#2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19-06-12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7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MD Planning 2012, MD#2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19-06-12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12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MD Planning 2012, MD#2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19-06-12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18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MD Planning 2012, MD#2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19-06-12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91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19-06-12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MD Planning 2012, MD#2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710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6A3D-BA91-4FE3-B6E0-B8B1915EE6F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20/06/2012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40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6A3D-BA91-4FE3-B6E0-B8B1915EE6F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20/06/2012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89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6A3D-BA91-4FE3-B6E0-B8B1915EE6F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20/06/2012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54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6A3D-BA91-4FE3-B6E0-B8B1915EE6F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20/06/2012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81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6A3D-BA91-4FE3-B6E0-B8B1915EE6F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20/06/2012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6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MD Planning 2012, MD#2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19-06-12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94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6A3D-BA91-4FE3-B6E0-B8B1915EE6F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20/06/2012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28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6A3D-BA91-4FE3-B6E0-B8B1915EE6F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20/06/2012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0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6A3D-BA91-4FE3-B6E0-B8B1915EE6F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20/06/2012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54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6A3D-BA91-4FE3-B6E0-B8B1915EE6F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20/06/2012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92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6A3D-BA91-4FE3-B6E0-B8B1915EE6F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20/06/2012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053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6A3D-BA91-4FE3-B6E0-B8B1915EE6F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20/06/2012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1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MD Planning 2012, MD#2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19-06-12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68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MD Planning 2012, MD#2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19-06-12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58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MD Planning 2012, MD#2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19-06-12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9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MD Planning 2012, MD#2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19-06-12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2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MD Planning 2012, MD#2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19-06-12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5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MD Planning 2012, MD#2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19-06-12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55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MD Planning 2012, MD#2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19-06-12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4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 algn="ctr" fontAlgn="base">
              <a:spcAft>
                <a:spcPct val="0"/>
              </a:spcAft>
            </a:pPr>
            <a:r>
              <a:rPr lang="en-US" smtClean="0">
                <a:solidFill>
                  <a:srgbClr val="00007D"/>
                </a:solidFill>
              </a:rPr>
              <a:t>MD Planning 2012, MD#2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 fontAlgn="base">
              <a:spcAft>
                <a:spcPct val="0"/>
              </a:spcAft>
            </a:pPr>
            <a:fld id="{212BBE4B-11BF-433F-B4D5-C48334632EB9}" type="slidenum">
              <a:rPr lang="en-US">
                <a:solidFill>
                  <a:srgbClr val="00007D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pPr fontAlgn="base">
              <a:spcAft>
                <a:spcPct val="0"/>
              </a:spcAft>
            </a:pPr>
            <a:r>
              <a:rPr lang="en-US" smtClean="0">
                <a:solidFill>
                  <a:srgbClr val="00007D"/>
                </a:solidFill>
              </a:rPr>
              <a:t>19-06-12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srgbClr val="00007D"/>
              </a:solidFill>
            </a:endParaRPr>
          </a:p>
        </p:txBody>
      </p:sp>
      <p:pic>
        <p:nvPicPr>
          <p:cNvPr id="24594" name="Picture 1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  <p:extLst>
      <p:ext uri="{BB962C8B-B14F-4D97-AF65-F5344CB8AC3E}">
        <p14:creationId xmlns:p14="http://schemas.microsoft.com/office/powerpoint/2010/main" val="96463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66A3D-BA91-4FE3-B6E0-B8B1915EE6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20/06/2012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DC3B8-B8D8-4C41-8013-D2A639B987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1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MD#2 News &amp; Plan Tue – Wed (19. – 20.6.)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166772"/>
              </p:ext>
            </p:extLst>
          </p:nvPr>
        </p:nvGraphicFramePr>
        <p:xfrm>
          <a:off x="395536" y="605173"/>
          <a:ext cx="8425170" cy="5735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85800"/>
                <a:gridCol w="5715000"/>
                <a:gridCol w="824655"/>
                <a:gridCol w="590115"/>
              </a:tblGrid>
              <a:tr h="4593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Time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MP</a:t>
                      </a:r>
                      <a:endParaRPr lang="en-US" sz="1600" dirty="0"/>
                    </a:p>
                  </a:txBody>
                  <a:tcPr/>
                </a:tc>
              </a:tr>
              <a:tr h="579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Tue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06:00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dirty="0" err="1" smtClean="0">
                          <a:sym typeface="Wingdings"/>
                        </a:rPr>
                        <a:t></a:t>
                      </a:r>
                      <a:r>
                        <a:rPr lang="en-US" sz="1600" dirty="0" smtClean="0">
                          <a:sym typeface="Wingdings"/>
                        </a:rPr>
                        <a:t> 4 </a:t>
                      </a:r>
                      <a:r>
                        <a:rPr lang="en-US" sz="1600" dirty="0" err="1" smtClean="0">
                          <a:sym typeface="Wingdings"/>
                        </a:rPr>
                        <a:t>TeV</a:t>
                      </a:r>
                      <a:r>
                        <a:rPr lang="en-US" sz="1600" dirty="0" smtClean="0">
                          <a:sym typeface="Wingdings"/>
                        </a:rPr>
                        <a:t>: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Ramp for chromaticity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missed</a:t>
                      </a:r>
                      <a:endPara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 (Body)"/>
                        </a:rPr>
                        <a:t>A</a:t>
                      </a:r>
                    </a:p>
                  </a:txBody>
                  <a:tcPr marL="12700" marR="12700" marT="12700" marB="0" anchor="ctr"/>
                </a:tc>
              </a:tr>
              <a:tr h="352967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08:00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599678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10:00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450 </a:t>
                      </a:r>
                      <a:r>
                        <a:rPr lang="en-US" sz="1600" noProof="0" dirty="0" err="1" smtClean="0"/>
                        <a:t>GeV</a:t>
                      </a:r>
                      <a:r>
                        <a:rPr lang="en-US" sz="1600" noProof="0" dirty="0" smtClean="0"/>
                        <a:t>: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Large </a:t>
                      </a:r>
                      <a:r>
                        <a:rPr kumimoji="0" lang="en-US" sz="2000" b="1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Piwinski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Angle MD + </a:t>
                      </a:r>
                      <a:r>
                        <a:rPr kumimoji="0" lang="en-US" sz="2000" b="1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precycle</a:t>
                      </a:r>
                      <a:endParaRPr kumimoji="0" lang="en-US" sz="20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bunches 2.4e11 – </a:t>
                      </a:r>
                      <a:r>
                        <a:rPr kumimoji="0" lang="en-US" sz="2000" b="1" i="0" u="sng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started with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3:30 h delay</a:t>
                      </a:r>
                      <a:endParaRPr kumimoji="0" lang="en-US" sz="2000" b="1" i="1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 (Body)"/>
                        </a:rPr>
                        <a:t>A</a:t>
                      </a:r>
                    </a:p>
                  </a:txBody>
                  <a:tcPr marL="12700" marR="12700" marT="12700" marB="0" anchor="ctr"/>
                </a:tc>
              </a:tr>
              <a:tr h="707267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18:00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dirty="0" err="1" smtClean="0">
                          <a:sym typeface="Wingdings"/>
                        </a:rPr>
                        <a:t></a:t>
                      </a:r>
                      <a:r>
                        <a:rPr lang="en-US" sz="1600" dirty="0" smtClean="0">
                          <a:sym typeface="Wingdings"/>
                        </a:rPr>
                        <a:t> 4 </a:t>
                      </a:r>
                      <a:r>
                        <a:rPr lang="en-US" sz="1600" dirty="0" err="1" smtClean="0">
                          <a:sym typeface="Wingdings"/>
                        </a:rPr>
                        <a:t>TeV</a:t>
                      </a:r>
                      <a:r>
                        <a:rPr lang="en-US" sz="1600" dirty="0" smtClean="0">
                          <a:sym typeface="Wingdings"/>
                        </a:rPr>
                        <a:t>: </a:t>
                      </a:r>
                      <a:r>
                        <a:rPr kumimoji="0" lang="en-US" sz="2000" b="1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Octupole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instability threshold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u="sng" noProof="0" dirty="0" smtClean="0">
                          <a:solidFill>
                            <a:srgbClr val="FF0000"/>
                          </a:solidFill>
                        </a:rPr>
                        <a:t>Single full</a:t>
                      </a:r>
                      <a:r>
                        <a:rPr lang="en-US" sz="2000" b="1" i="1" u="sng" baseline="0" noProof="0" dirty="0" smtClean="0">
                          <a:solidFill>
                            <a:srgbClr val="FF0000"/>
                          </a:solidFill>
                        </a:rPr>
                        <a:t> physics beams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1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 smtClean="0">
                          <a:latin typeface="Arial (Body)"/>
                          <a:cs typeface="Arial (Body)"/>
                        </a:rPr>
                        <a:t>C</a:t>
                      </a:r>
                    </a:p>
                  </a:txBody>
                  <a:tcPr marL="12700" marR="12700" marT="12700" marB="0" anchor="ctr"/>
                </a:tc>
              </a:tr>
              <a:tr h="34653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Wed</a:t>
                      </a:r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02:00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u="none" dirty="0">
                        <a:solidFill>
                          <a:schemeClr val="tx1"/>
                        </a:solidFill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644656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04:00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450 </a:t>
                      </a:r>
                      <a:r>
                        <a:rPr lang="en-US" sz="1600" noProof="0" dirty="0" err="1" smtClean="0"/>
                        <a:t>GeV</a:t>
                      </a:r>
                      <a:r>
                        <a:rPr lang="en-US" sz="1600" noProof="0" dirty="0" smtClean="0"/>
                        <a:t> </a:t>
                      </a:r>
                      <a:r>
                        <a:rPr lang="en-US" sz="1600" dirty="0" err="1" smtClean="0">
                          <a:sym typeface="Wingdings"/>
                        </a:rPr>
                        <a:t></a:t>
                      </a:r>
                      <a:r>
                        <a:rPr lang="en-US" sz="1600" dirty="0" smtClean="0">
                          <a:sym typeface="Wingdings"/>
                        </a:rPr>
                        <a:t> 4 </a:t>
                      </a:r>
                      <a:r>
                        <a:rPr lang="en-US" sz="1600" dirty="0" err="1" smtClean="0">
                          <a:sym typeface="Wingdings"/>
                        </a:rPr>
                        <a:t>TeV</a:t>
                      </a:r>
                      <a:r>
                        <a:rPr lang="en-US" sz="1600" noProof="0" dirty="0" smtClean="0"/>
                        <a:t>: 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Longitudinal dynamics studies</a:t>
                      </a:r>
                      <a:endParaRPr lang="en-US" sz="2000" i="1" noProof="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dirty="0" smtClean="0">
                          <a:solidFill>
                            <a:schemeClr val="tx1"/>
                          </a:solidFill>
                          <a:latin typeface="Arial (Body)"/>
                          <a:cs typeface="Arial (Body)"/>
                        </a:rPr>
                        <a:t>B</a:t>
                      </a:r>
                      <a:endParaRPr lang="en-US" sz="1600" b="1" i="0" u="none" dirty="0">
                        <a:solidFill>
                          <a:schemeClr val="tx1"/>
                        </a:solidFill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34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10:00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noProof="0" dirty="0" smtClean="0"/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(Body)"/>
                        <a:ea typeface="+mn-ea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600745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12:00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450 GeV </a:t>
                      </a:r>
                      <a:r>
                        <a:rPr lang="en-US" sz="1600" dirty="0" smtClean="0">
                          <a:sym typeface="Wingdings"/>
                        </a:rPr>
                        <a:t> 4 TeV: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  <a:sym typeface="Wingdings"/>
                        </a:rPr>
                        <a:t>Beta*</a:t>
                      </a:r>
                      <a:r>
                        <a:rPr lang="en-US" sz="2000" b="1" u="sng" baseline="0" dirty="0" smtClean="0">
                          <a:solidFill>
                            <a:srgbClr val="0000FF"/>
                          </a:solidFill>
                          <a:sym typeface="Wingdings"/>
                        </a:rPr>
                        <a:t> leveling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baseline="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2 nominal bunches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dirty="0" smtClean="0">
                          <a:solidFill>
                            <a:schemeClr val="tx1"/>
                          </a:solidFill>
                          <a:latin typeface="Arial (Body)"/>
                          <a:cs typeface="Arial (Body)"/>
                        </a:rPr>
                        <a:t>C</a:t>
                      </a:r>
                    </a:p>
                  </a:txBody>
                  <a:tcPr marL="12700" marR="12700" marT="12700" marB="0" anchor="ctr"/>
                </a:tc>
              </a:tr>
              <a:tr h="34653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20:00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/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dirty="0" smtClean="0">
                        <a:solidFill>
                          <a:schemeClr val="tx1"/>
                        </a:solidFill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707267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600" i="0" dirty="0" smtClean="0"/>
                        <a:t>22:00</a:t>
                      </a:r>
                      <a:endParaRPr lang="en-GB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GeV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4 TeV: 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L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ong-range beam-beam with high bunch intensity 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84b 50 ns 1.7e11</a:t>
                      </a:r>
                      <a:endParaRPr kumimoji="0" lang="en-US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dirty="0" smtClean="0">
                          <a:solidFill>
                            <a:schemeClr val="tx1"/>
                          </a:solidFill>
                          <a:latin typeface="Arial (Body)"/>
                          <a:cs typeface="Arial (Body)"/>
                        </a:rPr>
                        <a:t>C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fi-FI" dirty="0" smtClean="0">
                <a:solidFill>
                  <a:srgbClr val="00007D"/>
                </a:solidFill>
              </a:rPr>
              <a:t>MD#2 News &amp; Plan 20 June 2012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r>
              <a:rPr lang="en-US" dirty="0" smtClean="0">
                <a:solidFill>
                  <a:srgbClr val="00007D"/>
                </a:solidFill>
              </a:rPr>
              <a:t>20-06-12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467600" y="1524000"/>
            <a:ext cx="685800" cy="7620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000" dirty="0">
              <a:solidFill>
                <a:srgbClr val="00007D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467600" y="2362200"/>
            <a:ext cx="685800" cy="7620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000" dirty="0">
              <a:solidFill>
                <a:srgbClr val="00007D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467600" y="3200400"/>
            <a:ext cx="685800" cy="7620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000" dirty="0">
              <a:solidFill>
                <a:srgbClr val="00007D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467600" y="4038600"/>
            <a:ext cx="685800" cy="5334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000" dirty="0">
              <a:solidFill>
                <a:srgbClr val="00007D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467600" y="4648200"/>
            <a:ext cx="685800" cy="8382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000" dirty="0">
              <a:solidFill>
                <a:srgbClr val="00007D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467600" y="5562600"/>
            <a:ext cx="685800" cy="6096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000" dirty="0">
              <a:solidFill>
                <a:srgbClr val="00007D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67600" y="3429000"/>
            <a:ext cx="643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7D"/>
                </a:solidFill>
              </a:rPr>
              <a:t>Giulia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91400" y="2595088"/>
            <a:ext cx="833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 err="1">
                <a:solidFill>
                  <a:srgbClr val="00007D"/>
                </a:solidFill>
              </a:rPr>
              <a:t>Ghislain</a:t>
            </a:r>
            <a:endParaRPr lang="en-GB" sz="1400" dirty="0">
              <a:solidFill>
                <a:srgbClr val="00007D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44078" y="1764806"/>
            <a:ext cx="873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 err="1">
                <a:solidFill>
                  <a:srgbClr val="00007D"/>
                </a:solidFill>
              </a:rPr>
              <a:t>Alick</a:t>
            </a:r>
            <a:endParaRPr lang="en-GB" sz="1400" dirty="0">
              <a:solidFill>
                <a:srgbClr val="00007D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67600" y="4114800"/>
            <a:ext cx="623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 err="1">
                <a:solidFill>
                  <a:srgbClr val="00007D"/>
                </a:solidFill>
              </a:rPr>
              <a:t>Mirko</a:t>
            </a:r>
            <a:endParaRPr lang="en-GB" sz="1400" dirty="0">
              <a:solidFill>
                <a:srgbClr val="00007D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91400" y="5715000"/>
            <a:ext cx="833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 err="1">
                <a:solidFill>
                  <a:srgbClr val="00007D"/>
                </a:solidFill>
              </a:rPr>
              <a:t>Ghislain</a:t>
            </a:r>
            <a:endParaRPr lang="en-GB" sz="1400" dirty="0">
              <a:solidFill>
                <a:srgbClr val="00007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67600" y="4965205"/>
            <a:ext cx="582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 err="1">
                <a:solidFill>
                  <a:srgbClr val="00007D"/>
                </a:solidFill>
              </a:rPr>
              <a:t>Alick</a:t>
            </a:r>
            <a:endParaRPr lang="en-GB" sz="1400" dirty="0">
              <a:solidFill>
                <a:srgbClr val="00007D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472280" y="1143000"/>
            <a:ext cx="681120" cy="304799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000" dirty="0">
              <a:solidFill>
                <a:srgbClr val="00007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67600" y="114002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7D"/>
                </a:solidFill>
              </a:rPr>
              <a:t>Giulia</a:t>
            </a:r>
          </a:p>
        </p:txBody>
      </p:sp>
    </p:spTree>
    <p:extLst>
      <p:ext uri="{BB962C8B-B14F-4D97-AF65-F5344CB8AC3E}">
        <p14:creationId xmlns:p14="http://schemas.microsoft.com/office/powerpoint/2010/main" val="297343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175698"/>
              </p:ext>
            </p:extLst>
          </p:nvPr>
        </p:nvGraphicFramePr>
        <p:xfrm>
          <a:off x="179510" y="1397000"/>
          <a:ext cx="896449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2898"/>
                <a:gridCol w="1792898"/>
                <a:gridCol w="1792898"/>
                <a:gridCol w="1792898"/>
                <a:gridCol w="1792898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EmitX</a:t>
                      </a:r>
                      <a:r>
                        <a:rPr lang="en-US" dirty="0" smtClean="0"/>
                        <a:t> beam 1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EmitX</a:t>
                      </a:r>
                      <a:r>
                        <a:rPr lang="en-US" dirty="0" smtClean="0"/>
                        <a:t> beam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EmitY</a:t>
                      </a:r>
                      <a:r>
                        <a:rPr lang="en-US" dirty="0" smtClean="0"/>
                        <a:t> beam 1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EmitY</a:t>
                      </a:r>
                      <a:r>
                        <a:rPr lang="en-US" dirty="0" smtClean="0"/>
                        <a:t> beam 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17:00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1.95+/-0.01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baseline="0" dirty="0" smtClean="0"/>
                        <a:t>m</a:t>
                      </a:r>
                    </a:p>
                    <a:p>
                      <a:r>
                        <a:rPr lang="en-US" baseline="0" dirty="0" smtClean="0"/>
                        <a:t>(1 collision)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2.07+/-0.01 </a:t>
                      </a:r>
                      <a:r>
                        <a:rPr lang="en-US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</a:p>
                    <a:p>
                      <a:r>
                        <a:rPr lang="en-US" dirty="0" smtClean="0"/>
                        <a:t>(3</a:t>
                      </a:r>
                      <a:r>
                        <a:rPr lang="en-US" baseline="0" dirty="0" smtClean="0"/>
                        <a:t> collisions)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2.17+/-0.00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baseline="0" dirty="0" smtClean="0"/>
                        <a:t>m</a:t>
                      </a:r>
                    </a:p>
                    <a:p>
                      <a:r>
                        <a:rPr lang="en-US" baseline="0" dirty="0" smtClean="0"/>
                        <a:t>(1 collision)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2.56+/-0.02 </a:t>
                      </a:r>
                      <a:r>
                        <a:rPr lang="en-US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</a:p>
                    <a:p>
                      <a:r>
                        <a:rPr lang="en-US" dirty="0" smtClean="0"/>
                        <a:t>(3</a:t>
                      </a:r>
                      <a:r>
                        <a:rPr lang="en-US" baseline="0" dirty="0" smtClean="0"/>
                        <a:t> collisions)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17:17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CC"/>
                          </a:solidFill>
                        </a:rPr>
                        <a:t>2.7+/-0.1</a:t>
                      </a:r>
                      <a:r>
                        <a:rPr lang="en-US" b="1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rgbClr val="0000CC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b="1" baseline="0" dirty="0" smtClean="0">
                          <a:solidFill>
                            <a:srgbClr val="0000CC"/>
                          </a:solidFill>
                        </a:rPr>
                        <a:t>m</a:t>
                      </a:r>
                    </a:p>
                    <a:p>
                      <a:r>
                        <a:rPr lang="en-US" baseline="0" dirty="0" smtClean="0"/>
                        <a:t>(1 collision)</a:t>
                      </a:r>
                      <a:endParaRPr lang="en-US" dirty="0" smtClean="0"/>
                    </a:p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2.10+/-0.03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  <a:p>
                      <a:r>
                        <a:rPr lang="en-US" dirty="0" smtClean="0"/>
                        <a:t>(3</a:t>
                      </a:r>
                      <a:r>
                        <a:rPr lang="en-US" baseline="0" dirty="0" smtClean="0"/>
                        <a:t> collisions)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CC"/>
                          </a:solidFill>
                        </a:rPr>
                        <a:t>2.0+/-0.1</a:t>
                      </a:r>
                      <a:r>
                        <a:rPr lang="en-US" b="1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rgbClr val="0000CC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b="1" baseline="0" dirty="0" smtClean="0">
                          <a:solidFill>
                            <a:srgbClr val="0000CC"/>
                          </a:solidFill>
                        </a:rPr>
                        <a:t>m</a:t>
                      </a:r>
                    </a:p>
                    <a:p>
                      <a:r>
                        <a:rPr lang="en-US" baseline="0" dirty="0" smtClean="0"/>
                        <a:t>(1 collision)</a:t>
                      </a:r>
                      <a:endParaRPr lang="en-US" dirty="0" smtClean="0"/>
                    </a:p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1.6+/-0.1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  <a:p>
                      <a:r>
                        <a:rPr lang="en-US" dirty="0" smtClean="0"/>
                        <a:t>(3</a:t>
                      </a:r>
                      <a:r>
                        <a:rPr lang="en-US" baseline="0" dirty="0" smtClean="0"/>
                        <a:t> collisions)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CC"/>
                          </a:solidFill>
                        </a:rPr>
                        <a:t>2.17+/-0.01</a:t>
                      </a:r>
                      <a:r>
                        <a:rPr lang="en-US" b="1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rgbClr val="0000CC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b="1" baseline="0" dirty="0" smtClean="0">
                          <a:solidFill>
                            <a:srgbClr val="0000CC"/>
                          </a:solidFill>
                        </a:rPr>
                        <a:t>m</a:t>
                      </a:r>
                    </a:p>
                    <a:p>
                      <a:r>
                        <a:rPr lang="en-US" baseline="0" dirty="0" smtClean="0"/>
                        <a:t>(1 collision)</a:t>
                      </a:r>
                      <a:endParaRPr lang="en-US" dirty="0" smtClean="0"/>
                    </a:p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1.72+/-0.03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  <a:p>
                      <a:r>
                        <a:rPr lang="en-US" dirty="0" smtClean="0"/>
                        <a:t>(3</a:t>
                      </a:r>
                      <a:r>
                        <a:rPr lang="en-US" baseline="0" dirty="0" smtClean="0"/>
                        <a:t> collisions)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CC"/>
                          </a:solidFill>
                        </a:rPr>
                        <a:t>2.11+/-0.01</a:t>
                      </a:r>
                      <a:r>
                        <a:rPr lang="en-US" b="1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rgbClr val="0000CC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b="1" baseline="0" dirty="0" smtClean="0">
                          <a:solidFill>
                            <a:srgbClr val="0000CC"/>
                          </a:solidFill>
                        </a:rPr>
                        <a:t>m</a:t>
                      </a:r>
                    </a:p>
                    <a:p>
                      <a:r>
                        <a:rPr lang="en-US" baseline="0" dirty="0" smtClean="0"/>
                        <a:t>(1 collision)</a:t>
                      </a:r>
                      <a:endParaRPr lang="en-US" dirty="0" smtClean="0"/>
                    </a:p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1.64+/-0.01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  <a:p>
                      <a:r>
                        <a:rPr lang="en-US" dirty="0" smtClean="0"/>
                        <a:t>(3</a:t>
                      </a:r>
                      <a:r>
                        <a:rPr lang="en-US" baseline="0" dirty="0" smtClean="0"/>
                        <a:t> collisions)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17:35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2.53+/-0.01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baseline="0" dirty="0" smtClean="0"/>
                        <a:t>m</a:t>
                      </a:r>
                    </a:p>
                    <a:p>
                      <a:r>
                        <a:rPr lang="en-US" baseline="0" dirty="0" smtClean="0"/>
                        <a:t>(1 collision)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2.0+/-0.1 </a:t>
                      </a:r>
                      <a:r>
                        <a:rPr lang="en-US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</a:p>
                    <a:p>
                      <a:r>
                        <a:rPr lang="en-US" dirty="0" smtClean="0"/>
                        <a:t>(3</a:t>
                      </a:r>
                      <a:r>
                        <a:rPr lang="en-US" baseline="0" dirty="0" smtClean="0"/>
                        <a:t> collisions)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2.01+/-0.01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baseline="0" dirty="0" smtClean="0"/>
                        <a:t>m</a:t>
                      </a:r>
                    </a:p>
                    <a:p>
                      <a:r>
                        <a:rPr lang="en-US" baseline="0" dirty="0" smtClean="0"/>
                        <a:t>(1 collision)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1.56+/-0.02 </a:t>
                      </a:r>
                      <a:r>
                        <a:rPr lang="en-US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</a:p>
                    <a:p>
                      <a:r>
                        <a:rPr lang="en-US" dirty="0" smtClean="0"/>
                        <a:t>(3</a:t>
                      </a:r>
                      <a:r>
                        <a:rPr lang="en-US" baseline="0" dirty="0" smtClean="0"/>
                        <a:t> collisions)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2.11+/-0.04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baseline="0" dirty="0" smtClean="0"/>
                        <a:t>m</a:t>
                      </a:r>
                    </a:p>
                    <a:p>
                      <a:r>
                        <a:rPr lang="en-US" baseline="0" dirty="0" smtClean="0"/>
                        <a:t>(1 collision)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1.67+/-0.02 </a:t>
                      </a:r>
                      <a:r>
                        <a:rPr lang="en-US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</a:p>
                    <a:p>
                      <a:r>
                        <a:rPr lang="en-US" dirty="0" smtClean="0"/>
                        <a:t>(3</a:t>
                      </a:r>
                      <a:r>
                        <a:rPr lang="en-US" baseline="0" dirty="0" smtClean="0"/>
                        <a:t> collisions)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2.07+/-0.05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baseline="0" dirty="0" smtClean="0"/>
                        <a:t>m</a:t>
                      </a:r>
                    </a:p>
                    <a:p>
                      <a:r>
                        <a:rPr lang="en-US" baseline="0" dirty="0" smtClean="0"/>
                        <a:t>(1 collision)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1.53+/-0.08 </a:t>
                      </a:r>
                      <a:r>
                        <a:rPr lang="en-US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</a:p>
                    <a:p>
                      <a:r>
                        <a:rPr lang="en-US" dirty="0" smtClean="0"/>
                        <a:t>(3</a:t>
                      </a:r>
                      <a:r>
                        <a:rPr lang="en-US" baseline="0" dirty="0" smtClean="0"/>
                        <a:t> collisions)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LPA MD bunch </a:t>
            </a:r>
            <a:r>
              <a:rPr lang="en-US" dirty="0" err="1" smtClean="0">
                <a:solidFill>
                  <a:prstClr val="black"/>
                </a:solidFill>
              </a:rPr>
              <a:t>emittance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888504"/>
            <a:ext cx="3962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bunch with 3 collisions shrinks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endParaRPr lang="en-GB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4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580" y="585996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fill </a:t>
            </a:r>
            <a:r>
              <a:rPr lang="en-GB" sz="2000" dirty="0"/>
              <a:t>with </a:t>
            </a:r>
            <a:r>
              <a:rPr lang="en-GB" sz="2000" dirty="0" smtClean="0"/>
              <a:t>beam 2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/>
              <a:t>d</a:t>
            </a:r>
            <a:r>
              <a:rPr lang="en-GB" sz="2000" dirty="0" smtClean="0"/>
              <a:t>ecreasing </a:t>
            </a:r>
            <a:r>
              <a:rPr lang="en-GB" sz="2000" dirty="0" err="1" smtClean="0"/>
              <a:t>octupoles</a:t>
            </a:r>
            <a:r>
              <a:rPr lang="en-GB" sz="2000" dirty="0"/>
              <a:t>' current from ~ 450 A to 97 A (on </a:t>
            </a:r>
            <a:r>
              <a:rPr lang="en-GB" sz="2000" dirty="0" smtClean="0"/>
              <a:t>flat-top </a:t>
            </a:r>
            <a:r>
              <a:rPr lang="en-GB" sz="2000" dirty="0"/>
              <a:t>before the squeeze) </a:t>
            </a:r>
            <a:r>
              <a:rPr lang="en-GB" sz="2000" dirty="0" smtClean="0"/>
              <a:t>where beam </a:t>
            </a:r>
            <a:r>
              <a:rPr lang="en-GB" sz="2000" dirty="0"/>
              <a:t>losses </a:t>
            </a:r>
            <a:r>
              <a:rPr lang="en-GB" sz="2000" dirty="0" smtClean="0"/>
              <a:t>appeared and </a:t>
            </a:r>
            <a:r>
              <a:rPr lang="en-GB" sz="2000" dirty="0"/>
              <a:t>then the beam was </a:t>
            </a:r>
            <a:r>
              <a:rPr lang="en-GB" sz="2000" dirty="0" smtClean="0"/>
              <a:t>dumped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/>
              <a:t>e</a:t>
            </a:r>
            <a:r>
              <a:rPr lang="en-GB" sz="2000" dirty="0" smtClean="0"/>
              <a:t>stimated Q’ + </a:t>
            </a:r>
            <a:r>
              <a:rPr lang="en-GB" sz="2000" dirty="0"/>
              <a:t>5 units </a:t>
            </a:r>
            <a:r>
              <a:rPr lang="en-GB" sz="2000" dirty="0" smtClean="0"/>
              <a:t>(</a:t>
            </a:r>
            <a:r>
              <a:rPr lang="en-GB" sz="2000" dirty="0"/>
              <a:t>t</a:t>
            </a:r>
            <a:r>
              <a:rPr lang="en-GB" sz="2000" dirty="0" smtClean="0"/>
              <a:t>rim </a:t>
            </a:r>
            <a:r>
              <a:rPr lang="en-GB" sz="2000" dirty="0"/>
              <a:t>of 3 </a:t>
            </a:r>
            <a:r>
              <a:rPr lang="en-GB" sz="2000" dirty="0" smtClean="0"/>
              <a:t>units on top of the </a:t>
            </a:r>
            <a:r>
              <a:rPr lang="en-GB" sz="2000" dirty="0"/>
              <a:t>~ 1-2 assumed to be in physics</a:t>
            </a:r>
            <a:r>
              <a:rPr lang="en-GB" sz="2000" dirty="0" smtClean="0"/>
              <a:t>)</a:t>
            </a:r>
            <a:endParaRPr lang="en-GB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13580" y="0"/>
            <a:ext cx="928903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o</a:t>
            </a:r>
            <a:r>
              <a:rPr lang="en-US" dirty="0" err="1" smtClean="0"/>
              <a:t>ctupole</a:t>
            </a:r>
            <a:r>
              <a:rPr lang="en-US" dirty="0" smtClean="0"/>
              <a:t> instability threshold at 4 </a:t>
            </a:r>
            <a:r>
              <a:rPr lang="en-US" dirty="0" err="1" smtClean="0"/>
              <a:t>TeV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524513" y="1988134"/>
            <a:ext cx="5619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Elias </a:t>
            </a:r>
            <a:r>
              <a:rPr lang="en-US" dirty="0" err="1" smtClean="0"/>
              <a:t>Metral</a:t>
            </a:r>
            <a:r>
              <a:rPr lang="en-US" dirty="0" smtClean="0"/>
              <a:t>, Alexey Burov, Nicholas Mounet, Giulia Papotti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81071"/>
            <a:ext cx="7776864" cy="44805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3334682"/>
            <a:ext cx="4603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</a:t>
            </a:r>
            <a:r>
              <a:rPr lang="en-US" sz="2400" b="1" dirty="0" smtClean="0">
                <a:solidFill>
                  <a:schemeClr val="bg1"/>
                </a:solidFill>
              </a:rPr>
              <a:t>onsistent with impedance model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t</a:t>
            </a:r>
            <a:r>
              <a:rPr lang="en-US" sz="2400" b="1" dirty="0" smtClean="0">
                <a:solidFill>
                  <a:schemeClr val="bg1"/>
                </a:solidFill>
              </a:rPr>
              <a:t>o be repeated for squeezed optics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22688"/>
            <a:ext cx="7066860" cy="587727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13580" y="0"/>
            <a:ext cx="928903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</a:t>
            </a:r>
            <a:r>
              <a:rPr lang="en-US" dirty="0" smtClean="0"/>
              <a:t>hromaticity at flat top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430246" y="958334"/>
            <a:ext cx="17220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Giulia </a:t>
            </a:r>
            <a:r>
              <a:rPr lang="en-US" dirty="0" smtClean="0"/>
              <a:t>Papotti,</a:t>
            </a:r>
          </a:p>
          <a:p>
            <a:r>
              <a:rPr lang="en-US" dirty="0" smtClean="0"/>
              <a:t>Nicolas Mounet,</a:t>
            </a:r>
          </a:p>
          <a:p>
            <a:r>
              <a:rPr lang="en-US" dirty="0" smtClean="0"/>
              <a:t>Alexey Burov,</a:t>
            </a:r>
          </a:p>
          <a:p>
            <a:r>
              <a:rPr lang="en-US" dirty="0"/>
              <a:t>e</a:t>
            </a:r>
            <a:r>
              <a:rPr lang="en-US" dirty="0" smtClean="0"/>
              <a:t>t 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7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7149"/>
            <a:ext cx="9144000" cy="594397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113580" y="0"/>
            <a:ext cx="928903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c</a:t>
            </a:r>
            <a:r>
              <a:rPr lang="en-US" sz="4000" dirty="0" smtClean="0"/>
              <a:t>hromaticity </a:t>
            </a:r>
            <a:r>
              <a:rPr lang="en-US" sz="4000" dirty="0" smtClean="0"/>
              <a:t>varies with </a:t>
            </a:r>
            <a:r>
              <a:rPr lang="en-US" sz="4000" dirty="0" err="1" smtClean="0"/>
              <a:t>octupole</a:t>
            </a:r>
            <a:r>
              <a:rPr lang="en-US" sz="4000" dirty="0" smtClean="0"/>
              <a:t> strength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815408" y="58363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Giulia </a:t>
            </a:r>
            <a:r>
              <a:rPr lang="en-US" dirty="0" smtClean="0"/>
              <a:t>Papotti, </a:t>
            </a:r>
            <a:r>
              <a:rPr lang="en-US" dirty="0" smtClean="0"/>
              <a:t>Nicolas Mounet, Alexey Burov, e</a:t>
            </a:r>
            <a:r>
              <a:rPr lang="en-US" dirty="0" smtClean="0"/>
              <a:t>t 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95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141" y="548680"/>
            <a:ext cx="84249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Summary of chromaticity measurement: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At flat top with 450 A in the </a:t>
            </a:r>
            <a:r>
              <a:rPr lang="en-US" sz="2400" b="1" dirty="0" err="1"/>
              <a:t>octupoles</a:t>
            </a:r>
            <a:r>
              <a:rPr lang="en-US" sz="2400" b="1" dirty="0"/>
              <a:t>, chromaticity around 1 in horizontal, 2 in vertical (both beams). </a:t>
            </a:r>
            <a:br>
              <a:rPr lang="en-US" sz="2400" b="1" dirty="0"/>
            </a:br>
            <a:r>
              <a:rPr lang="en-US" sz="2400" b="1" dirty="0"/>
              <a:t>Trimming down the </a:t>
            </a:r>
            <a:r>
              <a:rPr lang="en-US" sz="2400" b="1" dirty="0" err="1"/>
              <a:t>octupoles</a:t>
            </a:r>
            <a:r>
              <a:rPr lang="en-US" sz="2400" b="1" dirty="0"/>
              <a:t> has a large effect on chromaticity: +4/+5 units in horizontal, -1/-2 in </a:t>
            </a:r>
            <a:r>
              <a:rPr lang="en-US" sz="2400" b="1" dirty="0" smtClean="0"/>
              <a:t>vertical</a:t>
            </a:r>
            <a:r>
              <a:rPr lang="en-US" sz="2400" dirty="0" smtClean="0"/>
              <a:t>. With </a:t>
            </a:r>
            <a:r>
              <a:rPr lang="en-US" sz="2400" dirty="0"/>
              <a:t>zero A in the </a:t>
            </a:r>
            <a:r>
              <a:rPr lang="en-US" sz="2400" dirty="0" err="1"/>
              <a:t>octupoles</a:t>
            </a:r>
            <a:r>
              <a:rPr lang="en-US" sz="2400" dirty="0"/>
              <a:t> losses were observed (due to an instability ? chromaticity possibly negative in vertical and transverse feedback was off).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Chromaticity was also measured </a:t>
            </a:r>
            <a:r>
              <a:rPr lang="en-US" sz="2400" b="1" dirty="0"/>
              <a:t>during squeeze (B1 essentially, as B2 tune got very noisy at the end of the squeeze): Q'~1 in horizontal, ~2 in vertical</a:t>
            </a:r>
            <a:r>
              <a:rPr lang="en-US" sz="2400" dirty="0"/>
              <a:t>. </a:t>
            </a:r>
            <a:r>
              <a:rPr lang="en-US" sz="2400" b="1" dirty="0"/>
              <a:t>Reducing </a:t>
            </a:r>
            <a:r>
              <a:rPr lang="en-US" sz="2400" b="1" dirty="0" err="1"/>
              <a:t>octupoles</a:t>
            </a:r>
            <a:r>
              <a:rPr lang="en-US" sz="2400" b="1" dirty="0"/>
              <a:t> shows the same trends as before squeeze.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Fast losses were observed in the end, probably partly due to the opening of the phase loop on B2 (too low intensity). 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923928" y="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Giulia </a:t>
            </a:r>
            <a:r>
              <a:rPr lang="en-US" dirty="0" smtClean="0"/>
              <a:t>Papotti, </a:t>
            </a:r>
            <a:r>
              <a:rPr lang="en-US" dirty="0" smtClean="0"/>
              <a:t>Nicolas Mounet, Alexey Burov, e</a:t>
            </a:r>
            <a:r>
              <a:rPr lang="en-US" dirty="0" smtClean="0"/>
              <a:t>t 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78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13580" y="0"/>
            <a:ext cx="928903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</a:t>
            </a:r>
            <a:r>
              <a:rPr lang="en-US" dirty="0" smtClean="0"/>
              <a:t>ongitudinal dynamics studies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53306" y="792286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Injected 8 </a:t>
            </a:r>
            <a:r>
              <a:rPr lang="en-US" sz="2800" dirty="0" smtClean="0"/>
              <a:t>“</a:t>
            </a:r>
            <a:r>
              <a:rPr lang="en-US" sz="2800" dirty="0" err="1" smtClean="0"/>
              <a:t>indivs</a:t>
            </a:r>
            <a:r>
              <a:rPr lang="en-US" sz="2800" dirty="0" smtClean="0"/>
              <a:t>” </a:t>
            </a:r>
            <a:r>
              <a:rPr lang="en-US" sz="2800" dirty="0"/>
              <a:t>with different intensities but similar bunch lengths, longitudinal measurements being taken with </a:t>
            </a:r>
            <a:r>
              <a:rPr lang="en-US" sz="2800" dirty="0" smtClean="0"/>
              <a:t>phase </a:t>
            </a:r>
            <a:r>
              <a:rPr lang="en-US" sz="2800" dirty="0"/>
              <a:t>loop off </a:t>
            </a:r>
            <a:r>
              <a:rPr lang="en-US" sz="2800" dirty="0" smtClean="0"/>
              <a:t>(was </a:t>
            </a:r>
            <a:r>
              <a:rPr lang="en-US" sz="2800" dirty="0"/>
              <a:t>on for injecting). 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92709"/>
            <a:ext cx="6480720" cy="45542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09894" y="2313746"/>
            <a:ext cx="18620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 </a:t>
            </a:r>
            <a:r>
              <a:rPr lang="en-US" dirty="0" err="1" smtClean="0"/>
              <a:t>Shaposhnikova</a:t>
            </a:r>
            <a:r>
              <a:rPr lang="en-US" dirty="0" smtClean="0"/>
              <a:t>,</a:t>
            </a:r>
          </a:p>
          <a:p>
            <a:r>
              <a:rPr lang="en-US" dirty="0" smtClean="0"/>
              <a:t>J. Esteban </a:t>
            </a:r>
            <a:r>
              <a:rPr lang="en-US" dirty="0"/>
              <a:t>M</a:t>
            </a:r>
            <a:r>
              <a:rPr lang="en-US" dirty="0" smtClean="0"/>
              <a:t>uller,</a:t>
            </a:r>
          </a:p>
          <a:p>
            <a:r>
              <a:rPr lang="en-US" dirty="0" smtClean="0"/>
              <a:t>R. Calaga et al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459518" y="5877272"/>
            <a:ext cx="15862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l</a:t>
            </a:r>
            <a:r>
              <a:rPr lang="en-US" b="1" i="1" dirty="0" smtClean="0"/>
              <a:t>ost 1 h due to</a:t>
            </a:r>
          </a:p>
          <a:p>
            <a:r>
              <a:rPr lang="en-US" b="1" i="1" dirty="0" smtClean="0"/>
              <a:t>IT upgrade</a:t>
            </a:r>
          </a:p>
          <a:p>
            <a:r>
              <a:rPr lang="en-US" b="1" i="1" dirty="0"/>
              <a:t>a</a:t>
            </a:r>
            <a:r>
              <a:rPr lang="en-US" b="1" i="1" dirty="0" smtClean="0"/>
              <a:t>t 6:30</a:t>
            </a:r>
            <a:endParaRPr lang="en-GB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370466" y="3592648"/>
            <a:ext cx="18242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ynchronous </a:t>
            </a:r>
          </a:p>
          <a:p>
            <a:r>
              <a:rPr lang="en-US" dirty="0" smtClean="0"/>
              <a:t>phase,</a:t>
            </a:r>
          </a:p>
          <a:p>
            <a:r>
              <a:rPr lang="en-US" dirty="0" smtClean="0"/>
              <a:t>synchrotron</a:t>
            </a:r>
          </a:p>
          <a:p>
            <a:r>
              <a:rPr lang="en-US" dirty="0"/>
              <a:t>f</a:t>
            </a:r>
            <a:r>
              <a:rPr lang="en-US" dirty="0" smtClean="0"/>
              <a:t>requency,</a:t>
            </a:r>
          </a:p>
          <a:p>
            <a:r>
              <a:rPr lang="en-US" dirty="0"/>
              <a:t>t</a:t>
            </a:r>
            <a:r>
              <a:rPr lang="en-US" dirty="0" smtClean="0"/>
              <a:t>une shift , etc.</a:t>
            </a:r>
          </a:p>
          <a:p>
            <a:r>
              <a:rPr lang="en-US" dirty="0"/>
              <a:t>f</a:t>
            </a:r>
            <a:r>
              <a:rPr lang="en-US" dirty="0" smtClean="0"/>
              <a:t>or different</a:t>
            </a:r>
          </a:p>
          <a:p>
            <a:r>
              <a:rPr lang="en-US" dirty="0"/>
              <a:t>i</a:t>
            </a:r>
            <a:r>
              <a:rPr lang="en-US" dirty="0" smtClean="0"/>
              <a:t>ntensity</a:t>
            </a:r>
          </a:p>
          <a:p>
            <a:r>
              <a:rPr lang="en-US" dirty="0"/>
              <a:t>a</a:t>
            </a:r>
            <a:r>
              <a:rPr lang="en-US" dirty="0" smtClean="0"/>
              <a:t>nd bunch length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35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MD#2 News &amp; Plan Tue – Wed (19. – 20.6.)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7918387"/>
              </p:ext>
            </p:extLst>
          </p:nvPr>
        </p:nvGraphicFramePr>
        <p:xfrm>
          <a:off x="395536" y="605173"/>
          <a:ext cx="8425170" cy="5955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85800"/>
                <a:gridCol w="5715000"/>
                <a:gridCol w="824655"/>
                <a:gridCol w="590115"/>
              </a:tblGrid>
              <a:tr h="4593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Time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MP</a:t>
                      </a:r>
                      <a:endParaRPr lang="en-US" sz="1600" dirty="0"/>
                    </a:p>
                  </a:txBody>
                  <a:tcPr/>
                </a:tc>
              </a:tr>
              <a:tr h="579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Tue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06:00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dirty="0" err="1" smtClean="0">
                          <a:sym typeface="Wingdings"/>
                        </a:rPr>
                        <a:t></a:t>
                      </a:r>
                      <a:r>
                        <a:rPr lang="en-US" sz="1600" dirty="0" smtClean="0">
                          <a:sym typeface="Wingdings"/>
                        </a:rPr>
                        <a:t> 4 </a:t>
                      </a:r>
                      <a:r>
                        <a:rPr lang="en-US" sz="1600" dirty="0" err="1" smtClean="0">
                          <a:sym typeface="Wingdings"/>
                        </a:rPr>
                        <a:t>TeV</a:t>
                      </a:r>
                      <a:r>
                        <a:rPr lang="en-US" sz="1600" dirty="0" smtClean="0">
                          <a:sym typeface="Wingdings"/>
                        </a:rPr>
                        <a:t>: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Ramp for chromaticity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missed</a:t>
                      </a:r>
                      <a:endPara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 (Body)"/>
                        </a:rPr>
                        <a:t>A</a:t>
                      </a:r>
                    </a:p>
                  </a:txBody>
                  <a:tcPr marL="12700" marR="12700" marT="12700" marB="0" anchor="ctr"/>
                </a:tc>
              </a:tr>
              <a:tr h="352967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08:00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599678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10:00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450 </a:t>
                      </a:r>
                      <a:r>
                        <a:rPr lang="en-US" sz="1600" noProof="0" dirty="0" err="1" smtClean="0"/>
                        <a:t>GeV</a:t>
                      </a:r>
                      <a:r>
                        <a:rPr lang="en-US" sz="1600" noProof="0" dirty="0" smtClean="0"/>
                        <a:t>: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Large </a:t>
                      </a:r>
                      <a:r>
                        <a:rPr kumimoji="0" lang="en-US" sz="2000" b="1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Piwinski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Angle MD + </a:t>
                      </a:r>
                      <a:r>
                        <a:rPr kumimoji="0" lang="en-US" sz="2000" b="1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precycle</a:t>
                      </a:r>
                      <a:endParaRPr kumimoji="0" lang="en-US" sz="20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bunches 2.4e11 – </a:t>
                      </a:r>
                      <a:r>
                        <a:rPr kumimoji="0" lang="en-US" sz="2000" b="1" i="0" u="sng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started with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3:30 h delay</a:t>
                      </a:r>
                      <a:endParaRPr kumimoji="0" lang="en-US" sz="2000" b="1" i="1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 (Body)"/>
                        </a:rPr>
                        <a:t>A</a:t>
                      </a:r>
                    </a:p>
                  </a:txBody>
                  <a:tcPr marL="12700" marR="12700" marT="12700" marB="0" anchor="ctr"/>
                </a:tc>
              </a:tr>
              <a:tr h="707267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18:00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dirty="0" err="1" smtClean="0">
                          <a:sym typeface="Wingdings"/>
                        </a:rPr>
                        <a:t></a:t>
                      </a:r>
                      <a:r>
                        <a:rPr lang="en-US" sz="1600" dirty="0" smtClean="0">
                          <a:sym typeface="Wingdings"/>
                        </a:rPr>
                        <a:t> 4 </a:t>
                      </a:r>
                      <a:r>
                        <a:rPr lang="en-US" sz="1600" dirty="0" err="1" smtClean="0">
                          <a:sym typeface="Wingdings"/>
                        </a:rPr>
                        <a:t>TeV</a:t>
                      </a:r>
                      <a:r>
                        <a:rPr lang="en-US" sz="1600" dirty="0" smtClean="0">
                          <a:sym typeface="Wingdings"/>
                        </a:rPr>
                        <a:t>: </a:t>
                      </a:r>
                      <a:r>
                        <a:rPr kumimoji="0" lang="en-US" sz="2000" b="1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Octupole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instability threshold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u="sng" noProof="0" dirty="0" smtClean="0">
                          <a:solidFill>
                            <a:srgbClr val="FF0000"/>
                          </a:solidFill>
                        </a:rPr>
                        <a:t>Single full</a:t>
                      </a:r>
                      <a:r>
                        <a:rPr lang="en-US" sz="2000" b="1" i="1" u="sng" baseline="0" noProof="0" dirty="0" smtClean="0">
                          <a:solidFill>
                            <a:srgbClr val="FF0000"/>
                          </a:solidFill>
                        </a:rPr>
                        <a:t> physics beams – successful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Ramp for chromaticity </a:t>
                      </a:r>
                      <a:endParaRPr lang="en-US" sz="2000" i="1" noProof="0" dirty="0" smtClean="0">
                        <a:solidFill>
                          <a:srgbClr val="00B050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1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 smtClean="0">
                          <a:latin typeface="Arial (Body)"/>
                          <a:cs typeface="Arial (Body)"/>
                        </a:rPr>
                        <a:t>C</a:t>
                      </a:r>
                    </a:p>
                  </a:txBody>
                  <a:tcPr marL="12700" marR="12700" marT="12700" marB="0" anchor="ctr"/>
                </a:tc>
              </a:tr>
              <a:tr h="34653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Wed</a:t>
                      </a:r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02:00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u="none" dirty="0">
                        <a:solidFill>
                          <a:schemeClr val="tx1"/>
                        </a:solidFill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644656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04:00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450 </a:t>
                      </a:r>
                      <a:r>
                        <a:rPr lang="en-US" sz="1600" noProof="0" dirty="0" err="1" smtClean="0"/>
                        <a:t>GeV</a:t>
                      </a:r>
                      <a:r>
                        <a:rPr lang="en-US" sz="1600" noProof="0" dirty="0" smtClean="0"/>
                        <a:t> </a:t>
                      </a:r>
                      <a:r>
                        <a:rPr lang="en-US" sz="1600" dirty="0" err="1" smtClean="0">
                          <a:sym typeface="Wingdings"/>
                        </a:rPr>
                        <a:t></a:t>
                      </a:r>
                      <a:r>
                        <a:rPr lang="en-US" sz="1600" dirty="0" smtClean="0">
                          <a:sym typeface="Wingdings"/>
                        </a:rPr>
                        <a:t> 4 </a:t>
                      </a:r>
                      <a:r>
                        <a:rPr lang="en-US" sz="1600" dirty="0" err="1" smtClean="0">
                          <a:sym typeface="Wingdings"/>
                        </a:rPr>
                        <a:t>TeV</a:t>
                      </a:r>
                      <a:r>
                        <a:rPr lang="en-US" sz="1600" noProof="0" dirty="0" smtClean="0"/>
                        <a:t>: 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Longitudinal dynamics studies</a:t>
                      </a:r>
                      <a:endParaRPr lang="en-US" sz="2000" i="1" noProof="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dirty="0" smtClean="0">
                          <a:solidFill>
                            <a:schemeClr val="tx1"/>
                          </a:solidFill>
                          <a:latin typeface="Arial (Body)"/>
                          <a:cs typeface="Arial (Body)"/>
                        </a:rPr>
                        <a:t>B</a:t>
                      </a:r>
                      <a:endParaRPr lang="en-US" sz="1600" b="1" i="0" u="none" dirty="0">
                        <a:solidFill>
                          <a:schemeClr val="tx1"/>
                        </a:solidFill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34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10:00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noProof="0" dirty="0" smtClean="0"/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(Body)"/>
                        <a:ea typeface="+mn-ea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600745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12:00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450 GeV </a:t>
                      </a:r>
                      <a:r>
                        <a:rPr lang="en-US" sz="1600" dirty="0" smtClean="0">
                          <a:sym typeface="Wingdings"/>
                        </a:rPr>
                        <a:t> 4 TeV: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  <a:sym typeface="Wingdings"/>
                        </a:rPr>
                        <a:t>Beta*</a:t>
                      </a:r>
                      <a:r>
                        <a:rPr lang="en-US" sz="2000" b="1" u="sng" baseline="0" dirty="0" smtClean="0">
                          <a:solidFill>
                            <a:srgbClr val="0000FF"/>
                          </a:solidFill>
                          <a:sym typeface="Wingdings"/>
                        </a:rPr>
                        <a:t> leveling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baseline="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2 nominal bunches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dirty="0" smtClean="0">
                          <a:solidFill>
                            <a:schemeClr val="tx1"/>
                          </a:solidFill>
                          <a:latin typeface="Arial (Body)"/>
                          <a:cs typeface="Arial (Body)"/>
                        </a:rPr>
                        <a:t>C</a:t>
                      </a:r>
                    </a:p>
                  </a:txBody>
                  <a:tcPr marL="12700" marR="12700" marT="12700" marB="0" anchor="ctr"/>
                </a:tc>
              </a:tr>
              <a:tr h="34653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20:00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/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dirty="0" smtClean="0">
                        <a:solidFill>
                          <a:schemeClr val="tx1"/>
                        </a:solidFill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707267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600" i="0" dirty="0" smtClean="0"/>
                        <a:t>22:00</a:t>
                      </a:r>
                      <a:endParaRPr lang="en-GB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GeV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4 TeV: 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L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ong-range beam-beam with high bunch intensity 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84b 50 ns 1.7e11</a:t>
                      </a:r>
                      <a:endParaRPr kumimoji="0" lang="en-US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dirty="0" smtClean="0">
                          <a:solidFill>
                            <a:schemeClr val="tx1"/>
                          </a:solidFill>
                          <a:latin typeface="Arial (Body)"/>
                          <a:cs typeface="Arial (Body)"/>
                        </a:rPr>
                        <a:t>C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7467600" y="1524000"/>
            <a:ext cx="685800" cy="7620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000" dirty="0">
              <a:solidFill>
                <a:srgbClr val="00007D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467600" y="2362200"/>
            <a:ext cx="685800" cy="7620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000" dirty="0">
              <a:solidFill>
                <a:srgbClr val="00007D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467600" y="3200400"/>
            <a:ext cx="685800" cy="7620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000" dirty="0">
              <a:solidFill>
                <a:srgbClr val="00007D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467600" y="4038600"/>
            <a:ext cx="685800" cy="5334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000" dirty="0">
              <a:solidFill>
                <a:srgbClr val="00007D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467600" y="4648200"/>
            <a:ext cx="685800" cy="8382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000" dirty="0">
              <a:solidFill>
                <a:srgbClr val="00007D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467600" y="5562600"/>
            <a:ext cx="685800" cy="6096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000" dirty="0">
              <a:solidFill>
                <a:srgbClr val="00007D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67600" y="3429000"/>
            <a:ext cx="643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7D"/>
                </a:solidFill>
              </a:rPr>
              <a:t>Giulia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91400" y="2595088"/>
            <a:ext cx="833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 err="1">
                <a:solidFill>
                  <a:srgbClr val="00007D"/>
                </a:solidFill>
              </a:rPr>
              <a:t>Ghislain</a:t>
            </a:r>
            <a:endParaRPr lang="en-GB" sz="1400" dirty="0">
              <a:solidFill>
                <a:srgbClr val="00007D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44078" y="1764806"/>
            <a:ext cx="873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 err="1">
                <a:solidFill>
                  <a:srgbClr val="00007D"/>
                </a:solidFill>
              </a:rPr>
              <a:t>Alick</a:t>
            </a:r>
            <a:endParaRPr lang="en-GB" sz="1400" dirty="0">
              <a:solidFill>
                <a:srgbClr val="00007D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67600" y="4114800"/>
            <a:ext cx="623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 err="1">
                <a:solidFill>
                  <a:srgbClr val="00007D"/>
                </a:solidFill>
              </a:rPr>
              <a:t>Mirko</a:t>
            </a:r>
            <a:endParaRPr lang="en-GB" sz="1400" dirty="0">
              <a:solidFill>
                <a:srgbClr val="00007D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91400" y="5715000"/>
            <a:ext cx="833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 err="1">
                <a:solidFill>
                  <a:srgbClr val="00007D"/>
                </a:solidFill>
              </a:rPr>
              <a:t>Ghislain</a:t>
            </a:r>
            <a:endParaRPr lang="en-GB" sz="1400" dirty="0">
              <a:solidFill>
                <a:srgbClr val="00007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67600" y="4965205"/>
            <a:ext cx="582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 err="1">
                <a:solidFill>
                  <a:srgbClr val="00007D"/>
                </a:solidFill>
              </a:rPr>
              <a:t>Alick</a:t>
            </a:r>
            <a:endParaRPr lang="en-GB" sz="1400" dirty="0">
              <a:solidFill>
                <a:srgbClr val="00007D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472280" y="1143000"/>
            <a:ext cx="681120" cy="304799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000" dirty="0">
              <a:solidFill>
                <a:srgbClr val="00007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67600" y="114002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7D"/>
                </a:solidFill>
              </a:rPr>
              <a:t>Giulia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3707904" y="1524000"/>
            <a:ext cx="936104" cy="16764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fi-FI" dirty="0" smtClean="0">
                <a:solidFill>
                  <a:srgbClr val="00007D"/>
                </a:solidFill>
              </a:rPr>
              <a:t>MD#2 News &amp; Plan 20 June 2012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r>
              <a:rPr lang="en-US" dirty="0" smtClean="0">
                <a:solidFill>
                  <a:srgbClr val="00007D"/>
                </a:solidFill>
              </a:rPr>
              <a:t>20-06-12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0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710916"/>
              </p:ext>
            </p:extLst>
          </p:nvPr>
        </p:nvGraphicFramePr>
        <p:xfrm>
          <a:off x="381000" y="762000"/>
          <a:ext cx="8425169" cy="4302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730"/>
                <a:gridCol w="736629"/>
                <a:gridCol w="5738041"/>
                <a:gridCol w="824654"/>
                <a:gridCol w="590115"/>
              </a:tblGrid>
              <a:tr h="4041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Time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MP</a:t>
                      </a:r>
                      <a:endParaRPr lang="en-US" sz="1600" dirty="0"/>
                    </a:p>
                  </a:txBody>
                  <a:tcPr/>
                </a:tc>
              </a:tr>
              <a:tr h="312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Thu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06:00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502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08:00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noProof="0" dirty="0" err="1" smtClean="0">
                          <a:sym typeface="Wingdings"/>
                        </a:rPr>
                        <a:t></a:t>
                      </a:r>
                      <a:r>
                        <a:rPr lang="en-US" sz="1600" noProof="0" dirty="0" smtClean="0">
                          <a:sym typeface="Wingdings"/>
                        </a:rPr>
                        <a:t> 4</a:t>
                      </a:r>
                      <a:r>
                        <a:rPr lang="en-US" sz="1600" noProof="0" dirty="0" smtClean="0"/>
                        <a:t> </a:t>
                      </a:r>
                      <a:r>
                        <a:rPr lang="en-US" sz="1600" noProof="0" dirty="0" err="1" smtClean="0"/>
                        <a:t>TeV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High beta* (1)</a:t>
                      </a:r>
                      <a:endParaRPr kumimoji="0" lang="en-US" sz="2000" b="1" i="1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 (Body)"/>
                        </a:rPr>
                        <a:t>A</a:t>
                      </a:r>
                    </a:p>
                  </a:txBody>
                  <a:tcPr marL="12700" marR="12700" marT="12700" marB="0" anchor="ctr"/>
                </a:tc>
              </a:tr>
              <a:tr h="3048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16:00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5334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18:00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GeV: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MKI UFO studies</a:t>
                      </a:r>
                      <a:endParaRPr kumimoji="0" lang="en-US" sz="2000" b="1" i="1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 (Body)"/>
                        </a:rPr>
                        <a:t>C</a:t>
                      </a:r>
                    </a:p>
                  </a:txBody>
                  <a:tcPr marL="12700" marR="12700" marT="12700" marB="0" anchor="ctr"/>
                </a:tc>
              </a:tr>
              <a:tr h="739458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Fri</a:t>
                      </a:r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04:00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450 GeV </a:t>
                      </a:r>
                      <a:r>
                        <a:rPr lang="en-US" sz="1600" noProof="0" dirty="0" smtClean="0">
                          <a:sym typeface="Wingdings"/>
                        </a:rPr>
                        <a:t> 4</a:t>
                      </a:r>
                      <a:r>
                        <a:rPr lang="en-US" sz="1600" noProof="0" dirty="0" smtClean="0"/>
                        <a:t> </a:t>
                      </a:r>
                      <a:r>
                        <a:rPr lang="en-US" sz="1600" noProof="0" dirty="0" err="1" smtClean="0"/>
                        <a:t>TeV</a:t>
                      </a:r>
                      <a:r>
                        <a:rPr lang="en-US" sz="1600" noProof="0" dirty="0" smtClean="0"/>
                        <a:t>:  </a:t>
                      </a:r>
                      <a:r>
                        <a:rPr lang="en-US" sz="2000" b="1" u="sng" baseline="0" noProof="0" dirty="0" smtClean="0">
                          <a:solidFill>
                            <a:srgbClr val="0000FF"/>
                          </a:solidFill>
                        </a:rPr>
                        <a:t>Scraping, diffusion and Repopulation Study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and fast losses (with ADT)</a:t>
                      </a:r>
                      <a:endParaRPr lang="en-US" sz="2000" b="1" i="1" u="sng" noProof="0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dirty="0" smtClean="0">
                          <a:solidFill>
                            <a:schemeClr val="tx1"/>
                          </a:solidFill>
                          <a:latin typeface="Arial (Body)"/>
                          <a:cs typeface="Arial (Body)"/>
                        </a:rPr>
                        <a:t>C+C</a:t>
                      </a:r>
                      <a:endParaRPr lang="en-US" sz="1600" b="1" i="0" u="none" dirty="0">
                        <a:solidFill>
                          <a:schemeClr val="tx1"/>
                        </a:solidFill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273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12:00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noProof="0" dirty="0" smtClean="0"/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(Body)"/>
                        <a:ea typeface="+mn-ea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528575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14:00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450 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dirty="0" smtClean="0"/>
                        <a:t>: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  <a:sym typeface="Wingdings"/>
                        </a:rPr>
                        <a:t>Injection and Q20 optics</a:t>
                      </a:r>
                      <a:endParaRPr lang="en-US" sz="200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dirty="0" smtClean="0">
                          <a:solidFill>
                            <a:schemeClr val="tx1"/>
                          </a:solidFill>
                          <a:latin typeface="Arial (Body)"/>
                          <a:cs typeface="Arial (Body)"/>
                        </a:rPr>
                        <a:t>A</a:t>
                      </a:r>
                    </a:p>
                  </a:txBody>
                  <a:tcPr marL="12700" marR="12700" marT="12700" marB="0" anchor="ctr"/>
                </a:tc>
              </a:tr>
              <a:tr h="528575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22:00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450 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noProof="0" dirty="0" smtClean="0"/>
                        <a:t>: 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RF cavity phase modulation for 25ns</a:t>
                      </a:r>
                      <a:endParaRPr lang="en-US" sz="200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dirty="0" smtClean="0">
                          <a:solidFill>
                            <a:schemeClr val="tx1"/>
                          </a:solidFill>
                          <a:latin typeface="Arial (Body)"/>
                          <a:cs typeface="Arial (Body)"/>
                        </a:rPr>
                        <a:t>B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84213" y="25400"/>
            <a:ext cx="8229600" cy="5238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/>
              <a:t>Draft MD Planning Thu – Fri (21. – 22.6.)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7467600" y="4343400"/>
            <a:ext cx="685800" cy="7620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467600" y="3505200"/>
            <a:ext cx="685800" cy="7620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467600" y="2971800"/>
            <a:ext cx="685800" cy="4572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467600" y="1905000"/>
            <a:ext cx="685800" cy="6096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467600" y="2590800"/>
            <a:ext cx="685800" cy="3048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467600" y="1219200"/>
            <a:ext cx="685800" cy="6096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91400" y="3048000"/>
            <a:ext cx="833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Ghislain</a:t>
            </a:r>
            <a:endParaRPr lang="en-GB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7467600" y="2057400"/>
            <a:ext cx="623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Mirko</a:t>
            </a:r>
            <a:endParaRPr lang="en-GB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7391400" y="1371600"/>
            <a:ext cx="833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Ghislain</a:t>
            </a:r>
            <a:endParaRPr lang="en-GB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7494989" y="2590800"/>
            <a:ext cx="582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Alick</a:t>
            </a:r>
            <a:endParaRPr lang="en-GB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7391400" y="3733800"/>
            <a:ext cx="766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Verena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7467600" y="4572000"/>
            <a:ext cx="623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Mirko</a:t>
            </a:r>
            <a:endParaRPr lang="en-GB" sz="1400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0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fi-FI" dirty="0" smtClean="0">
                <a:solidFill>
                  <a:srgbClr val="00007D"/>
                </a:solidFill>
              </a:rPr>
              <a:t>MD#2 News &amp; Plan 20 June 2012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r>
              <a:rPr lang="en-US" dirty="0" smtClean="0">
                <a:solidFill>
                  <a:srgbClr val="00007D"/>
                </a:solidFill>
              </a:rPr>
              <a:t>20-06-12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9221733"/>
              </p:ext>
            </p:extLst>
          </p:nvPr>
        </p:nvGraphicFramePr>
        <p:xfrm>
          <a:off x="403127" y="727150"/>
          <a:ext cx="8425169" cy="5504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673"/>
                <a:gridCol w="762000"/>
                <a:gridCol w="5562600"/>
                <a:gridCol w="846781"/>
                <a:gridCol w="590115"/>
              </a:tblGrid>
              <a:tr h="4041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Time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MP</a:t>
                      </a:r>
                      <a:endParaRPr lang="en-US" sz="1600" dirty="0"/>
                    </a:p>
                  </a:txBody>
                  <a:tcPr/>
                </a:tc>
              </a:tr>
              <a:tr h="431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Sat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06:00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GeV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 4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High beta* (2)</a:t>
                      </a:r>
                      <a:endParaRPr kumimoji="0" lang="en-US" sz="2000" b="1" i="1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 (Body)"/>
                        </a:rPr>
                        <a:t>A</a:t>
                      </a:r>
                    </a:p>
                  </a:txBody>
                  <a:tcPr marL="12700" marR="12700" marT="12700" marB="0" anchor="ctr"/>
                </a:tc>
              </a:tr>
              <a:tr h="3048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14:00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5334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smtClean="0"/>
                        <a:t>16:</a:t>
                      </a:r>
                      <a:r>
                        <a:rPr lang="en-US" sz="1600" i="0" dirty="0" smtClean="0"/>
                        <a:t>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450 </a:t>
                      </a:r>
                      <a:r>
                        <a:rPr lang="en-US" sz="1600" noProof="0" dirty="0" err="1" smtClean="0"/>
                        <a:t>GeV</a:t>
                      </a:r>
                      <a:r>
                        <a:rPr lang="en-US" sz="1600" noProof="0" dirty="0" smtClean="0"/>
                        <a:t>: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Transverse Damper studies</a:t>
                      </a:r>
                      <a:endParaRPr kumimoji="0" lang="en-US" sz="2000" b="1" i="1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254408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22:00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75002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Sun</a:t>
                      </a:r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00:00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450 GeV </a:t>
                      </a:r>
                      <a:r>
                        <a:rPr lang="en-US" sz="1600" noProof="0" dirty="0" smtClean="0">
                          <a:sym typeface="Wingdings"/>
                        </a:rPr>
                        <a:t> 4</a:t>
                      </a:r>
                      <a:r>
                        <a:rPr lang="en-US" sz="1600" noProof="0" dirty="0" smtClean="0"/>
                        <a:t> </a:t>
                      </a:r>
                      <a:r>
                        <a:rPr lang="en-US" sz="1600" noProof="0" dirty="0" err="1" smtClean="0"/>
                        <a:t>TeV</a:t>
                      </a:r>
                      <a:r>
                        <a:rPr lang="en-US" sz="1600" noProof="0" dirty="0" smtClean="0"/>
                        <a:t>: 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Collimation </a:t>
                      </a:r>
                      <a:r>
                        <a:rPr lang="en-US" sz="2000" b="1" u="sng" baseline="0" noProof="0" dirty="0" smtClean="0">
                          <a:solidFill>
                            <a:srgbClr val="0000FF"/>
                          </a:solidFill>
                        </a:rPr>
                        <a:t>(impedance, nominal settings)</a:t>
                      </a:r>
                      <a:endParaRPr lang="en-US" sz="2000" i="1" noProof="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dirty="0" smtClean="0">
                          <a:solidFill>
                            <a:schemeClr val="tx1"/>
                          </a:solidFill>
                          <a:latin typeface="Arial (Body)"/>
                          <a:cs typeface="Arial (Body)"/>
                        </a:rPr>
                        <a:t>C</a:t>
                      </a:r>
                      <a:endParaRPr lang="en-US" sz="1600" b="1" i="0" u="none" dirty="0">
                        <a:solidFill>
                          <a:schemeClr val="tx1"/>
                        </a:solidFill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06:00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noProof="0" dirty="0" smtClean="0"/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(Body)"/>
                        <a:ea typeface="+mn-ea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77388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08:00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450 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dirty="0" smtClean="0">
                          <a:sym typeface="Wingdings"/>
                        </a:rPr>
                        <a:t>: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  <a:sym typeface="Wingdings"/>
                        </a:rPr>
                        <a:t>Beam Instrumentation </a:t>
                      </a:r>
                      <a:r>
                        <a:rPr lang="en-US" sz="1600" b="1" u="sng" dirty="0" smtClean="0">
                          <a:solidFill>
                            <a:srgbClr val="0000FF"/>
                          </a:solidFill>
                          <a:sym typeface="Wingdings"/>
                        </a:rPr>
                        <a:t>(BSRT, BGI,</a:t>
                      </a:r>
                      <a:r>
                        <a:rPr lang="en-US" sz="1600" b="1" u="sng" baseline="0" dirty="0" smtClean="0">
                          <a:solidFill>
                            <a:srgbClr val="0000FF"/>
                          </a:solidFill>
                          <a:sym typeface="Wingdings"/>
                        </a:rPr>
                        <a:t> wire scan, BPM nonlinearities)</a:t>
                      </a:r>
                      <a:endParaRPr lang="en-US" sz="160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dirty="0" smtClean="0">
                          <a:solidFill>
                            <a:schemeClr val="tx1"/>
                          </a:solidFill>
                          <a:latin typeface="Arial (Body)"/>
                          <a:cs typeface="Arial (Body)"/>
                        </a:rPr>
                        <a:t>A/B/C</a:t>
                      </a:r>
                    </a:p>
                  </a:txBody>
                  <a:tcPr marL="12700" marR="12700" marT="12700" marB="0" anchor="ctr"/>
                </a:tc>
              </a:tr>
              <a:tr h="6096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16:00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450 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>
                          <a:sym typeface="Wingdings"/>
                        </a:rPr>
                        <a:t></a:t>
                      </a:r>
                      <a:r>
                        <a:rPr lang="en-US" sz="1600" dirty="0" smtClean="0">
                          <a:sym typeface="Wingdings"/>
                        </a:rPr>
                        <a:t> 4 </a:t>
                      </a:r>
                      <a:r>
                        <a:rPr lang="en-US" sz="1600" dirty="0" err="1" smtClean="0">
                          <a:sym typeface="Wingdings"/>
                        </a:rPr>
                        <a:t>TeV</a:t>
                      </a:r>
                      <a:r>
                        <a:rPr lang="en-US" sz="1600" dirty="0" smtClean="0">
                          <a:sym typeface="Wingdings"/>
                        </a:rPr>
                        <a:t>: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  <a:sym typeface="Wingdings"/>
                        </a:rPr>
                        <a:t>Test ramp for </a:t>
                      </a:r>
                      <a:r>
                        <a:rPr lang="en-US" sz="2000" b="1" u="sng" dirty="0" err="1" smtClean="0">
                          <a:solidFill>
                            <a:srgbClr val="0000FF"/>
                          </a:solidFill>
                          <a:sym typeface="Wingdings"/>
                        </a:rPr>
                        <a:t>emittance</a:t>
                      </a:r>
                      <a:r>
                        <a:rPr lang="en-US" sz="2000" b="1" u="sng" baseline="0" dirty="0" smtClean="0">
                          <a:solidFill>
                            <a:srgbClr val="0000FF"/>
                          </a:solidFill>
                          <a:sym typeface="Wingdings"/>
                        </a:rPr>
                        <a:t> calibration</a:t>
                      </a:r>
                      <a:endParaRPr lang="en-US" sz="200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dirty="0" smtClean="0">
                          <a:solidFill>
                            <a:schemeClr val="tx1"/>
                          </a:solidFill>
                          <a:latin typeface="Arial (Body)"/>
                          <a:cs typeface="Arial (Body)"/>
                        </a:rPr>
                        <a:t>B/C</a:t>
                      </a:r>
                    </a:p>
                  </a:txBody>
                  <a:tcPr marL="12700" marR="12700" marT="12700" marB="0" anchor="ctr"/>
                </a:tc>
              </a:tr>
              <a:tr h="289968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20:00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noProof="0" dirty="0" smtClean="0"/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dirty="0" smtClean="0">
                        <a:solidFill>
                          <a:schemeClr val="tx1"/>
                        </a:solidFill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528575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22:00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450 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dirty="0" smtClean="0"/>
                        <a:t>: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  <a:sym typeface="Wingdings"/>
                        </a:rPr>
                        <a:t>Dynamic</a:t>
                      </a:r>
                      <a:r>
                        <a:rPr lang="en-US" sz="2000" b="1" u="sng" baseline="0" dirty="0" smtClean="0">
                          <a:solidFill>
                            <a:srgbClr val="0000FF"/>
                          </a:solidFill>
                          <a:sym typeface="Wingdings"/>
                        </a:rPr>
                        <a:t>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  <a:sym typeface="Wingdings"/>
                        </a:rPr>
                        <a:t>Aperture MD</a:t>
                      </a:r>
                      <a:endParaRPr lang="en-US" sz="200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dirty="0" smtClean="0">
                          <a:solidFill>
                            <a:schemeClr val="tx1"/>
                          </a:solidFill>
                          <a:latin typeface="Arial (Body)"/>
                          <a:cs typeface="Arial (Body)"/>
                        </a:rPr>
                        <a:t>D</a:t>
                      </a: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Mon</a:t>
                      </a:r>
                      <a:endParaRPr lang="en-US" sz="1600" b="1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06:00</a:t>
                      </a:r>
                      <a:endParaRPr lang="en-US" sz="1600" b="1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Technical Stop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dirty="0" smtClean="0">
                        <a:solidFill>
                          <a:schemeClr val="tx1"/>
                        </a:solidFill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84213" y="25400"/>
            <a:ext cx="8229600" cy="5238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/>
              <a:t>Draft MD Planning Sat – Mon (23. – 25.6.)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7467600" y="1066800"/>
            <a:ext cx="685800" cy="4572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467600" y="1600200"/>
            <a:ext cx="685800" cy="5334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467600" y="3962400"/>
            <a:ext cx="685800" cy="6858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467600" y="2209800"/>
            <a:ext cx="685800" cy="8382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467600" y="3124200"/>
            <a:ext cx="685800" cy="7620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467600" y="4724400"/>
            <a:ext cx="685800" cy="10668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44078" y="1143000"/>
            <a:ext cx="873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Alick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467600" y="2514600"/>
            <a:ext cx="623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Mirko</a:t>
            </a:r>
            <a:endParaRPr lang="en-GB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7467600" y="3358269"/>
            <a:ext cx="582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Alick</a:t>
            </a:r>
            <a:endParaRPr lang="en-GB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467600" y="1676400"/>
            <a:ext cx="693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Enrico</a:t>
            </a:r>
            <a:endParaRPr lang="en-GB" sz="1400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7467600" y="5867400"/>
            <a:ext cx="685800" cy="6096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67600" y="5023731"/>
            <a:ext cx="623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Mirko</a:t>
            </a:r>
            <a:endParaRPr lang="en-GB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7467600" y="6016823"/>
            <a:ext cx="582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Alick</a:t>
            </a:r>
            <a:endParaRPr lang="en-GB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7467600" y="4188023"/>
            <a:ext cx="693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Enrico</a:t>
            </a:r>
            <a:endParaRPr lang="en-GB" sz="1400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fi-FI" dirty="0" smtClean="0">
                <a:solidFill>
                  <a:srgbClr val="00007D"/>
                </a:solidFill>
              </a:rPr>
              <a:t>MD#2 News &amp; Plan 20 June 2012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r>
              <a:rPr lang="en-US" dirty="0" smtClean="0">
                <a:solidFill>
                  <a:srgbClr val="00007D"/>
                </a:solidFill>
              </a:rPr>
              <a:t>20-06-12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78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898" y="4192608"/>
            <a:ext cx="3599894" cy="26999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4777" y="106264"/>
            <a:ext cx="6073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start of 2012 LHC MD block #2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" y="764704"/>
            <a:ext cx="4608512" cy="3456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88" y="764704"/>
            <a:ext cx="4608512" cy="3456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9612"/>
            <a:ext cx="3563888" cy="2672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345" y="4192608"/>
            <a:ext cx="3553855" cy="266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3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en-US" dirty="0" smtClean="0"/>
              <a:t>LPA MD - 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tarted 3.5 hours late, then 1 h machine set up</a:t>
            </a:r>
          </a:p>
          <a:p>
            <a:r>
              <a:rPr lang="en-US" sz="2800" dirty="0"/>
              <a:t>~</a:t>
            </a:r>
            <a:r>
              <a:rPr lang="en-US" sz="2800" dirty="0" smtClean="0"/>
              <a:t>13:45 injected 1 pilot + 2 nominal bunches / beam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DT off, collision tunes, TCT coarse settings, TDI out, IR angle bumps zeroed (IP 1+5), IR separation collapsed in IPS 1,5 and 8</a:t>
            </a:r>
          </a:p>
          <a:p>
            <a:r>
              <a:rPr lang="en-US" sz="2800" dirty="0"/>
              <a:t>l</a:t>
            </a:r>
            <a:r>
              <a:rPr lang="en-US" sz="2800" dirty="0" smtClean="0"/>
              <a:t>uminosity signal in </a:t>
            </a:r>
            <a:r>
              <a:rPr lang="en-US" sz="2800" dirty="0" err="1" smtClean="0"/>
              <a:t>LHCb</a:t>
            </a:r>
            <a:r>
              <a:rPr lang="en-US" sz="2800" dirty="0" smtClean="0"/>
              <a:t>, weak signal (?) in ATLAS, </a:t>
            </a:r>
            <a:r>
              <a:rPr lang="en-US" sz="2800" b="1" dirty="0" smtClean="0">
                <a:solidFill>
                  <a:srgbClr val="FF0000"/>
                </a:solidFill>
              </a:rPr>
              <a:t>no signal from CMS</a:t>
            </a:r>
            <a:r>
              <a:rPr lang="en-US" sz="2800" dirty="0" smtClean="0"/>
              <a:t>, dumped</a:t>
            </a:r>
          </a:p>
          <a:p>
            <a:r>
              <a:rPr lang="en-US" sz="2800" dirty="0" smtClean="0"/>
              <a:t>~17:00 injected 1 pilot + 2 bunches of 2.4e11 / beam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clear luminosity signals from </a:t>
            </a:r>
            <a:r>
              <a:rPr lang="en-US" sz="2800" b="1" dirty="0" err="1" smtClean="0">
                <a:solidFill>
                  <a:srgbClr val="0070C0"/>
                </a:solidFill>
              </a:rPr>
              <a:t>LHCb</a:t>
            </a:r>
            <a:r>
              <a:rPr lang="en-US" sz="2800" b="1" dirty="0" smtClean="0">
                <a:solidFill>
                  <a:srgbClr val="0070C0"/>
                </a:solidFill>
              </a:rPr>
              <a:t> and ATLAS</a:t>
            </a:r>
            <a:r>
              <a:rPr lang="en-US" sz="2800" dirty="0" smtClean="0"/>
              <a:t>, no signal from CMS, optimized collisions in IPs 1 and 8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r</a:t>
            </a:r>
            <a:r>
              <a:rPr lang="en-US" sz="2800" b="1" dirty="0" smtClean="0">
                <a:solidFill>
                  <a:srgbClr val="0070C0"/>
                </a:solidFill>
              </a:rPr>
              <a:t>educed spectrometer strength in two steps (-50% and -100%)</a:t>
            </a:r>
          </a:p>
          <a:p>
            <a:r>
              <a:rPr lang="en-US" sz="2800" dirty="0" smtClean="0"/>
              <a:t>ADT work, dump, pre-cycle, spectrometer left at 0 </a:t>
            </a:r>
          </a:p>
          <a:p>
            <a:endParaRPr lang="en-US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402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LPA MD conditions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2.4e11 / bunch; 2 bunches per beam</a:t>
            </a:r>
          </a:p>
          <a:p>
            <a:r>
              <a:rPr lang="en-US" sz="2800" dirty="0" smtClean="0"/>
              <a:t>1st bunch collides in IP 8 only</a:t>
            </a:r>
          </a:p>
          <a:p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bunch collides in IPs 1, 5 and 8</a:t>
            </a:r>
          </a:p>
          <a:p>
            <a:r>
              <a:rPr lang="en-US" sz="2800" dirty="0"/>
              <a:t>i</a:t>
            </a:r>
            <a:r>
              <a:rPr lang="en-US" sz="2800" dirty="0" smtClean="0"/>
              <a:t>njection energy, 1.5 ns bunch length, e~2 mm </a:t>
            </a:r>
            <a:endParaRPr lang="en-GB" sz="2800" dirty="0" smtClean="0"/>
          </a:p>
          <a:p>
            <a:r>
              <a:rPr lang="en-US" sz="2800" dirty="0" smtClean="0"/>
              <a:t>ADT off, orbit feedback off,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TCTs at coarse settings, IR angle bumps zeroed in IPs 1 and 5 </a:t>
            </a:r>
          </a:p>
          <a:p>
            <a:r>
              <a:rPr lang="en-US" sz="2800" dirty="0" smtClean="0"/>
              <a:t>IP8 crossing angle 4 </a:t>
            </a:r>
            <a:r>
              <a:rPr lang="en-US" sz="2800" dirty="0" err="1" smtClean="0"/>
              <a:t>mrad</a:t>
            </a:r>
            <a:r>
              <a:rPr lang="en-US" sz="2800" dirty="0" smtClean="0"/>
              <a:t>, 2 </a:t>
            </a:r>
            <a:r>
              <a:rPr lang="en-US" sz="2800" dirty="0" err="1" smtClean="0"/>
              <a:t>mrad</a:t>
            </a:r>
            <a:r>
              <a:rPr lang="en-US" sz="2800" dirty="0" smtClean="0"/>
              <a:t>, 0 (varied with spectrometer strength)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ollision tunes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e</a:t>
            </a:r>
            <a:r>
              <a:rPr lang="en-US" sz="2800" b="1" dirty="0" smtClean="0">
                <a:solidFill>
                  <a:srgbClr val="0070C0"/>
                </a:solidFill>
              </a:rPr>
              <a:t>stimated </a:t>
            </a:r>
            <a:r>
              <a:rPr lang="en-US" sz="2800" b="1" dirty="0" err="1" smtClean="0">
                <a:solidFill>
                  <a:srgbClr val="0070C0"/>
                </a:solidFill>
              </a:rPr>
              <a:t>Piwinski</a:t>
            </a:r>
            <a:r>
              <a:rPr lang="en-US" sz="2800" b="1" dirty="0" smtClean="0">
                <a:solidFill>
                  <a:srgbClr val="0070C0"/>
                </a:solidFill>
              </a:rPr>
              <a:t> angles ~ 1.1, 0.6, 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9952" y="5661248"/>
            <a:ext cx="2821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l</a:t>
            </a:r>
            <a:r>
              <a:rPr lang="en-US" b="1" i="1" dirty="0" smtClean="0">
                <a:solidFill>
                  <a:srgbClr val="00B050"/>
                </a:solidFill>
              </a:rPr>
              <a:t>argest </a:t>
            </a:r>
            <a:r>
              <a:rPr lang="en-US" b="1" i="1" dirty="0" err="1" smtClean="0">
                <a:solidFill>
                  <a:srgbClr val="00B050"/>
                </a:solidFill>
              </a:rPr>
              <a:t>Piwinski</a:t>
            </a:r>
            <a:r>
              <a:rPr lang="en-US" b="1" i="1" dirty="0" smtClean="0">
                <a:solidFill>
                  <a:srgbClr val="00B050"/>
                </a:solidFill>
              </a:rPr>
              <a:t> angle ever!</a:t>
            </a:r>
            <a:endParaRPr lang="en-GB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2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dirty="0" smtClean="0"/>
              <a:t>LPA MD </a:t>
            </a:r>
            <a:r>
              <a:rPr lang="en-US" dirty="0" smtClean="0"/>
              <a:t>overview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83636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24128" y="2030759"/>
            <a:ext cx="1728192" cy="316835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CMS </a:t>
            </a:r>
            <a:r>
              <a:rPr lang="en-US" sz="2400" b="1" dirty="0" err="1" smtClean="0">
                <a:solidFill>
                  <a:srgbClr val="FF0000"/>
                </a:solidFill>
              </a:rPr>
              <a:t>lumi</a:t>
            </a:r>
            <a:r>
              <a:rPr lang="en-US" sz="2400" b="1" dirty="0" smtClean="0">
                <a:solidFill>
                  <a:srgbClr val="FF0000"/>
                </a:solidFill>
              </a:rPr>
              <a:t> signal appears at last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491880" y="1916832"/>
            <a:ext cx="1440160" cy="3265263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50556" y="2645439"/>
            <a:ext cx="11228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ATLAS</a:t>
            </a:r>
          </a:p>
          <a:p>
            <a:r>
              <a:rPr lang="en-US" sz="2000" b="1" dirty="0" err="1">
                <a:solidFill>
                  <a:schemeClr val="bg1"/>
                </a:solidFill>
              </a:rPr>
              <a:t>l</a:t>
            </a:r>
            <a:r>
              <a:rPr lang="en-US" sz="2000" b="1" dirty="0" err="1" smtClean="0">
                <a:solidFill>
                  <a:schemeClr val="bg1"/>
                </a:solidFill>
              </a:rPr>
              <a:t>umi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signal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r</a:t>
            </a:r>
            <a:r>
              <a:rPr lang="en-US" sz="2000" b="1" dirty="0" smtClean="0">
                <a:solidFill>
                  <a:schemeClr val="bg1"/>
                </a:solidFill>
              </a:rPr>
              <a:t>educed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(steering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e</a:t>
            </a:r>
            <a:r>
              <a:rPr lang="en-US" sz="2000" b="1" dirty="0" smtClean="0">
                <a:solidFill>
                  <a:schemeClr val="bg1"/>
                </a:solidFill>
              </a:rPr>
              <a:t>ffect)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601" y="6237312"/>
            <a:ext cx="6488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LHCb</a:t>
            </a:r>
            <a:r>
              <a:rPr lang="en-US" sz="2800" dirty="0" smtClean="0"/>
              <a:t> luminosity signal zero in the database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049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LPA MD bunch intensity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9" y="2492528"/>
            <a:ext cx="4839625" cy="2604323"/>
          </a:xfrm>
        </p:spPr>
      </p:pic>
      <p:sp>
        <p:nvSpPr>
          <p:cNvPr id="5" name="TextBox 4"/>
          <p:cNvSpPr txBox="1"/>
          <p:nvPr/>
        </p:nvSpPr>
        <p:spPr>
          <a:xfrm>
            <a:off x="7681109" y="2310264"/>
            <a:ext cx="98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X. </a:t>
            </a:r>
            <a:r>
              <a:rPr lang="en-US" dirty="0" err="1" smtClean="0">
                <a:solidFill>
                  <a:prstClr val="black"/>
                </a:solidFill>
              </a:rPr>
              <a:t>Buffat</a:t>
            </a:r>
            <a:endParaRPr lang="en-GB" dirty="0" smtClean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92" y="2573094"/>
            <a:ext cx="4716016" cy="25378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6239" y="3940338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100%</a:t>
            </a:r>
            <a:endParaRPr lang="en-GB" b="1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430967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50%</a:t>
            </a:r>
            <a:endParaRPr lang="en-GB" b="1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400708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0%</a:t>
            </a:r>
            <a:endParaRPr lang="en-GB" b="1" dirty="0" smtClean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27584" y="3365182"/>
            <a:ext cx="1224136" cy="6419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51720" y="3686132"/>
            <a:ext cx="1080120" cy="80820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428256" y="4376414"/>
            <a:ext cx="1030536" cy="30258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86759" y="4056919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100%</a:t>
            </a:r>
            <a:endParaRPr lang="en-GB" b="1" dirty="0" smtClean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8489" y="430967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50%</a:t>
            </a:r>
            <a:endParaRPr lang="en-GB" b="1" dirty="0" smtClean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38776" y="412366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0%</a:t>
            </a:r>
            <a:endParaRPr lang="en-GB" b="1" dirty="0" smtClean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338104" y="3481763"/>
            <a:ext cx="1224136" cy="6419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62240" y="3920635"/>
            <a:ext cx="1224136" cy="69028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938776" y="4610917"/>
            <a:ext cx="1030536" cy="184666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6838" y="1340768"/>
            <a:ext cx="67649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bunch with 3 collisions loses much more intensity; 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steepest loss at 50% of </a:t>
            </a:r>
            <a:r>
              <a:rPr lang="en-US" sz="2400" dirty="0" err="1" smtClean="0">
                <a:solidFill>
                  <a:prstClr val="black"/>
                </a:solidFill>
              </a:rPr>
              <a:t>LHCb</a:t>
            </a:r>
            <a:r>
              <a:rPr lang="en-US" sz="2400" dirty="0" smtClean="0">
                <a:solidFill>
                  <a:prstClr val="black"/>
                </a:solidFill>
              </a:rPr>
              <a:t> spectrometer strength; 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best lifetime at 0 strength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endParaRPr lang="en-GB" sz="2400" dirty="0" smtClean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963" y="5834081"/>
            <a:ext cx="88703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Jose Abelleira, Chandra Bhat, Xavier </a:t>
            </a:r>
            <a:r>
              <a:rPr lang="en-US" dirty="0" err="1"/>
              <a:t>Buffat</a:t>
            </a:r>
            <a:r>
              <a:rPr lang="en-US" dirty="0"/>
              <a:t>, </a:t>
            </a:r>
            <a:r>
              <a:rPr lang="en-US" dirty="0" err="1"/>
              <a:t>Karel</a:t>
            </a:r>
            <a:r>
              <a:rPr lang="en-US" dirty="0"/>
              <a:t> </a:t>
            </a:r>
            <a:r>
              <a:rPr lang="en-US" dirty="0" err="1"/>
              <a:t>Cornelis</a:t>
            </a:r>
            <a:r>
              <a:rPr lang="en-US" dirty="0"/>
              <a:t>, </a:t>
            </a:r>
            <a:r>
              <a:rPr lang="en-US" dirty="0" smtClean="0"/>
              <a:t>Riccardo De Maria, Rossano </a:t>
            </a:r>
            <a:r>
              <a:rPr lang="en-US" dirty="0"/>
              <a:t>Giachino, </a:t>
            </a:r>
            <a:r>
              <a:rPr lang="en-US" dirty="0" smtClean="0"/>
              <a:t> Mike Lamont, Themis </a:t>
            </a:r>
            <a:r>
              <a:rPr lang="en-US" dirty="0"/>
              <a:t>Mastoridis, Alick </a:t>
            </a:r>
            <a:r>
              <a:rPr lang="en-US" dirty="0" err="1"/>
              <a:t>Mcpherson</a:t>
            </a:r>
            <a:r>
              <a:rPr lang="en-US" dirty="0"/>
              <a:t>, Giulia Papotti, Tatiana </a:t>
            </a:r>
            <a:r>
              <a:rPr lang="en-US" dirty="0" err="1"/>
              <a:t>Pieloni</a:t>
            </a:r>
            <a:r>
              <a:rPr lang="en-US" dirty="0"/>
              <a:t>, </a:t>
            </a:r>
            <a:r>
              <a:rPr lang="en-US" dirty="0" err="1"/>
              <a:t>Ghislain</a:t>
            </a:r>
            <a:r>
              <a:rPr lang="en-US" dirty="0"/>
              <a:t> Roy, </a:t>
            </a:r>
            <a:r>
              <a:rPr lang="en-US" dirty="0" smtClean="0"/>
              <a:t>Belen Salvachua, Daniel </a:t>
            </a:r>
            <a:r>
              <a:rPr lang="en-US" dirty="0"/>
              <a:t>Valuch, Frank Zimmermann, + …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267744" y="5305732"/>
            <a:ext cx="5216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q</a:t>
            </a:r>
            <a:r>
              <a:rPr lang="en-US" sz="2400" dirty="0" smtClean="0">
                <a:solidFill>
                  <a:srgbClr val="0000CC"/>
                </a:solidFill>
              </a:rPr>
              <a:t>ualitatively consistent with expectation</a:t>
            </a:r>
            <a:endParaRPr lang="en-GB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0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1240</Words>
  <Application>Microsoft Office PowerPoint</Application>
  <PresentationFormat>On-screen Show (4:3)</PresentationFormat>
  <Paragraphs>299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Pixel</vt:lpstr>
      <vt:lpstr>Office Theme</vt:lpstr>
      <vt:lpstr>MD#2 News &amp; Plan Tue – Wed (19. – 20.6.)</vt:lpstr>
      <vt:lpstr>MD#2 News &amp; Plan Tue – Wed (19. – 20.6.)</vt:lpstr>
      <vt:lpstr>PowerPoint Presentation</vt:lpstr>
      <vt:lpstr>PowerPoint Presentation</vt:lpstr>
      <vt:lpstr>PowerPoint Presentation</vt:lpstr>
      <vt:lpstr>LPA MD - history</vt:lpstr>
      <vt:lpstr>LPA MD conditions</vt:lpstr>
      <vt:lpstr>LPA MD overview</vt:lpstr>
      <vt:lpstr>LPA MD bunch intensity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MD#2 News &amp; Plan Tue – Wed (19. – 20.6.)</dc:title>
  <dc:creator>Frank Zimmermann</dc:creator>
  <cp:lastModifiedBy>Frank Zimmermann</cp:lastModifiedBy>
  <cp:revision>15</cp:revision>
  <dcterms:created xsi:type="dcterms:W3CDTF">2012-06-19T11:19:05Z</dcterms:created>
  <dcterms:modified xsi:type="dcterms:W3CDTF">2012-06-20T06:30:02Z</dcterms:modified>
</cp:coreProperties>
</file>