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1272" r:id="rId2"/>
    <p:sldId id="1271" r:id="rId3"/>
    <p:sldId id="1273" r:id="rId4"/>
    <p:sldId id="1274" r:id="rId5"/>
    <p:sldId id="1277" r:id="rId6"/>
    <p:sldId id="1275" r:id="rId7"/>
    <p:sldId id="1276" r:id="rId8"/>
    <p:sldId id="1278" r:id="rId9"/>
    <p:sldId id="1284" r:id="rId10"/>
    <p:sldId id="1281" r:id="rId11"/>
    <p:sldId id="1282" r:id="rId12"/>
    <p:sldId id="1285" r:id="rId13"/>
    <p:sldId id="1287" r:id="rId14"/>
    <p:sldId id="1288" r:id="rId15"/>
    <p:sldId id="1291" r:id="rId16"/>
    <p:sldId id="1292" r:id="rId17"/>
    <p:sldId id="1293" r:id="rId18"/>
    <p:sldId id="1295" r:id="rId19"/>
    <p:sldId id="1286" r:id="rId20"/>
    <p:sldId id="1279" r:id="rId21"/>
    <p:sldId id="1294" r:id="rId22"/>
    <p:sldId id="1280" r:id="rId23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D14FBE"/>
    <a:srgbClr val="B02E9D"/>
    <a:srgbClr val="0000FF"/>
    <a:srgbClr val="008000"/>
    <a:srgbClr val="CC0066"/>
    <a:srgbClr val="99FF99"/>
    <a:srgbClr val="FFCCCC"/>
    <a:srgbClr val="9FC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5267" autoAdjust="0"/>
  </p:normalViewPr>
  <p:slideViewPr>
    <p:cSldViewPr>
      <p:cViewPr varScale="1">
        <p:scale>
          <a:sx n="105" d="100"/>
          <a:sy n="105" d="100"/>
        </p:scale>
        <p:origin x="-84" y="-7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21/05/2012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21/05/2012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Overview Week 20</a:t>
            </a:r>
            <a:br>
              <a:rPr lang="en-GB" dirty="0" smtClean="0"/>
            </a:br>
            <a:r>
              <a:rPr lang="en-GB" i="1" dirty="0" smtClean="0"/>
              <a:t>Injectors, </a:t>
            </a:r>
            <a:r>
              <a:rPr lang="en-GB" i="1" dirty="0" err="1" smtClean="0"/>
              <a:t>LHCb</a:t>
            </a:r>
            <a:r>
              <a:rPr lang="en-GB" i="1" dirty="0" smtClean="0"/>
              <a:t> polarity, Beam-Beam</a:t>
            </a:r>
            <a:endParaRPr lang="en-GB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Coordinators:</a:t>
            </a:r>
          </a:p>
          <a:p>
            <a:r>
              <a:rPr lang="en-GB" dirty="0" smtClean="0"/>
              <a:t>Bernhard Holzer, Jan Uythoven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 back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570" y="908650"/>
            <a:ext cx="5799284" cy="388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4869160"/>
            <a:ext cx="46085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/>
              <a:t>Last three fills</a:t>
            </a:r>
          </a:p>
          <a:p>
            <a:pPr algn="l"/>
            <a:r>
              <a:rPr lang="en-GB" sz="1600" dirty="0" smtClean="0"/>
              <a:t>2628 – MST/MSE off</a:t>
            </a:r>
          </a:p>
          <a:p>
            <a:pPr algn="l"/>
            <a:r>
              <a:rPr lang="en-GB" sz="1600" dirty="0" smtClean="0"/>
              <a:t>2629 – scraping – long time at injection</a:t>
            </a:r>
          </a:p>
          <a:p>
            <a:pPr algn="l"/>
            <a:r>
              <a:rPr lang="en-GB" sz="1600" dirty="0" smtClean="0"/>
              <a:t>2630 – PS extraction reverted </a:t>
            </a:r>
          </a:p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732300" y="2420861"/>
            <a:ext cx="936130" cy="57607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80390" y="2852920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#2629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552414">
            <a:off x="6156220" y="5517290"/>
            <a:ext cx="21603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Back again!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491850" y="1988800"/>
            <a:ext cx="432060" cy="10081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491850" y="2924930"/>
            <a:ext cx="223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Slightly higher bunch intensities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36120" y="4797190"/>
            <a:ext cx="187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M.Lamont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Scraping with TCP at injection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3293012"/>
          </a:xfrm>
        </p:spPr>
        <p:txBody>
          <a:bodyPr/>
          <a:lstStyle/>
          <a:p>
            <a:r>
              <a:rPr lang="en-US" dirty="0" smtClean="0"/>
              <a:t>Main collimators h &amp; v  to 4.3 σ</a:t>
            </a:r>
          </a:p>
          <a:p>
            <a:pPr lvl="1"/>
            <a:r>
              <a:rPr lang="en-US" dirty="0" smtClean="0"/>
              <a:t>To tight collimator settings used at physics before the ramp</a:t>
            </a:r>
          </a:p>
          <a:p>
            <a:r>
              <a:rPr lang="en-US" dirty="0" smtClean="0"/>
              <a:t>Scraped away up to about 1 % of the beam</a:t>
            </a:r>
          </a:p>
          <a:p>
            <a:r>
              <a:rPr lang="en-US" dirty="0" smtClean="0"/>
              <a:t>As the tail problem was basically solved, it didn’t show any significant differences for the next ramp</a:t>
            </a:r>
          </a:p>
          <a:p>
            <a:r>
              <a:rPr lang="en-US" dirty="0" smtClean="0"/>
              <a:t>Keep it in the pocket for when the tails are back….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l="39242" t="8112" b="50145"/>
          <a:stretch>
            <a:fillRect/>
          </a:stretch>
        </p:blipFill>
        <p:spPr>
          <a:xfrm>
            <a:off x="3275820" y="3933070"/>
            <a:ext cx="4688250" cy="25207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LHCb</a:t>
            </a:r>
            <a:r>
              <a:rPr lang="en-GB" dirty="0" smtClean="0"/>
              <a:t> polarity change to negative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GB" dirty="0" smtClean="0"/>
              <a:t>After polarity change problems with low intensity bunches</a:t>
            </a:r>
          </a:p>
          <a:p>
            <a:pPr lvl="1"/>
            <a:r>
              <a:rPr lang="en-GB" dirty="0" smtClean="0"/>
              <a:t>Losses when going into collision or just afterwards</a:t>
            </a:r>
          </a:p>
          <a:p>
            <a:pPr lvl="1"/>
            <a:r>
              <a:rPr lang="en-GB" dirty="0" smtClean="0"/>
              <a:t>Not totally sure that it is related to the </a:t>
            </a:r>
            <a:r>
              <a:rPr lang="en-GB" dirty="0" err="1" smtClean="0"/>
              <a:t>LHCb</a:t>
            </a:r>
            <a:r>
              <a:rPr lang="en-GB" dirty="0" smtClean="0"/>
              <a:t> polarity</a:t>
            </a:r>
          </a:p>
          <a:p>
            <a:r>
              <a:rPr lang="en-GB" dirty="0" smtClean="0"/>
              <a:t>Spent one night checking the head on collision in </a:t>
            </a:r>
            <a:r>
              <a:rPr lang="en-GB" dirty="0" err="1" smtClean="0"/>
              <a:t>LHCb</a:t>
            </a:r>
            <a:endParaRPr lang="en-GB" dirty="0" smtClean="0"/>
          </a:p>
          <a:p>
            <a:pPr lvl="1"/>
            <a:r>
              <a:rPr lang="en-GB" dirty="0" smtClean="0"/>
              <a:t>Some adjustments made. Can only help.</a:t>
            </a:r>
          </a:p>
          <a:p>
            <a:pPr lvl="1"/>
            <a:r>
              <a:rPr lang="en-US" dirty="0" smtClean="0"/>
              <a:t>crossing angle for the diagonal leveling checked, </a:t>
            </a:r>
          </a:p>
          <a:p>
            <a:pPr lvl="2"/>
            <a:r>
              <a:rPr lang="en-US" dirty="0" smtClean="0"/>
              <a:t>based on BPM readings (at s = 22m)</a:t>
            </a:r>
          </a:p>
          <a:p>
            <a:pPr lvl="2"/>
            <a:r>
              <a:rPr lang="en-US" dirty="0" err="1" smtClean="0"/>
              <a:t>hor</a:t>
            </a:r>
            <a:r>
              <a:rPr lang="en-US" dirty="0" smtClean="0"/>
              <a:t>: ≈ 0 </a:t>
            </a:r>
            <a:r>
              <a:rPr lang="en-US" dirty="0" err="1" smtClean="0"/>
              <a:t>μrad</a:t>
            </a:r>
            <a:endParaRPr lang="en-US" dirty="0" smtClean="0"/>
          </a:p>
          <a:p>
            <a:pPr lvl="2"/>
            <a:r>
              <a:rPr lang="en-US" dirty="0" smtClean="0"/>
              <a:t>vert. ≈100 </a:t>
            </a:r>
            <a:r>
              <a:rPr lang="en-US" dirty="0" err="1" smtClean="0"/>
              <a:t>μrad</a:t>
            </a:r>
            <a:endParaRPr lang="en-GB" dirty="0" smtClean="0"/>
          </a:p>
          <a:p>
            <a:r>
              <a:rPr lang="en-GB" dirty="0" smtClean="0"/>
              <a:t>Still bunches dropping out</a:t>
            </a:r>
          </a:p>
          <a:p>
            <a:pPr lvl="1"/>
            <a:r>
              <a:rPr lang="en-GB" dirty="0" smtClean="0"/>
              <a:t>B1: When going into collision </a:t>
            </a:r>
          </a:p>
          <a:p>
            <a:pPr lvl="1"/>
            <a:r>
              <a:rPr lang="en-GB" dirty="0" smtClean="0"/>
              <a:t>B2: Later during the fill</a:t>
            </a:r>
          </a:p>
          <a:p>
            <a:r>
              <a:rPr lang="en-GB" dirty="0" smtClean="0"/>
              <a:t>Reaching the detection limit of the BPMS in IP6: dumps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#2634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497180" cy="2736380"/>
          </a:xfrm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 of some bunches of B1 are really exploded, already at beginning of the fill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Just before the dump, we lost 50% of bunches 22761 and 22781: bunches which only collide in IP8.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770" y="1988800"/>
            <a:ext cx="5544770" cy="15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680" y="3717040"/>
            <a:ext cx="5976830" cy="27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7884460" y="5085230"/>
            <a:ext cx="504070" cy="100814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05080"/>
            <a:ext cx="21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B1 already lost  intensity on IP8 bunches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7380" y="5229250"/>
            <a:ext cx="194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 just started to </a:t>
            </a:r>
            <a:r>
              <a:rPr lang="en-GB" dirty="0" smtClean="0"/>
              <a:t>lose </a:t>
            </a:r>
            <a:r>
              <a:rPr lang="en-GB" dirty="0" smtClean="0"/>
              <a:t>as well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00" y="386106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50 %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00" y="511718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50 %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</a:t>
            </a:r>
            <a:r>
              <a:rPr lang="en-US" dirty="0" smtClean="0"/>
              <a:t>#2635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620610"/>
            <a:ext cx="8353160" cy="211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708900"/>
            <a:ext cx="8569190" cy="18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90" y="4437140"/>
            <a:ext cx="8641200" cy="19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480" y="3717040"/>
            <a:ext cx="784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bunch intensity drops to 6e10. The bunch numbers are 2075,2077,2079, </a:t>
            </a:r>
            <a:r>
              <a:rPr lang="en-US" sz="1800" b="1" dirty="0" smtClean="0">
                <a:solidFill>
                  <a:srgbClr val="FF0000"/>
                </a:solidFill>
              </a:rPr>
              <a:t>which are bunches with head-on collisions only in IP8. BPMS ok up to 4e10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470" y="65256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50 %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3460" y="170076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5 %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B1 bunches dropping out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6787" b="31928"/>
          <a:stretch>
            <a:fillRect/>
          </a:stretch>
        </p:blipFill>
        <p:spPr>
          <a:xfrm>
            <a:off x="457200" y="734349"/>
            <a:ext cx="8229600" cy="2190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140" y="2924930"/>
            <a:ext cx="8489824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careful analysis of the problem: </a:t>
            </a:r>
            <a:r>
              <a:rPr lang="en-US" sz="2000" b="1" i="1" dirty="0" smtClean="0">
                <a:latin typeface="Times New Roman"/>
                <a:cs typeface="Times New Roman"/>
              </a:rPr>
              <a:t>one colleague in front of every relevant screen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only losses in </a:t>
            </a:r>
            <a:r>
              <a:rPr lang="en-US" sz="2000" b="1" i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beam 1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</a:t>
            </a:r>
            <a:r>
              <a:rPr lang="en-US" sz="2000" b="1" i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Times New Roman"/>
                <a:cs typeface="Times New Roman"/>
              </a:rPr>
              <a:t>single bunch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losses 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... and only bunches affected that collide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exclusively in IP8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it happens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AFTER adjust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i.e. in stable beam condition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* surprising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emittance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values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1500" y="2276840"/>
            <a:ext cx="35814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540" y="191679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Limit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8470" y="5807089"/>
            <a:ext cx="6858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Created a new filling scheme to remove most of the bunches that collide in IP8 only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Filling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1052955"/>
            <a:ext cx="8229600" cy="935845"/>
          </a:xfrm>
        </p:spPr>
        <p:txBody>
          <a:bodyPr/>
          <a:lstStyle/>
          <a:p>
            <a:r>
              <a:rPr lang="en-GB" dirty="0" smtClean="0"/>
              <a:t>Only 3 collisions in </a:t>
            </a:r>
            <a:r>
              <a:rPr lang="en-GB" dirty="0" err="1" smtClean="0"/>
              <a:t>LHCb</a:t>
            </a:r>
            <a:r>
              <a:rPr lang="en-GB" dirty="0" smtClean="0"/>
              <a:t> only, of bunches from 12 bunch train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210572"/>
            <a:ext cx="5943600" cy="1586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 t="36787" b="31928"/>
          <a:stretch>
            <a:fillRect/>
          </a:stretch>
        </p:blipFill>
        <p:spPr>
          <a:xfrm>
            <a:off x="2915770" y="1487369"/>
            <a:ext cx="5941660" cy="1581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760" y="4797190"/>
            <a:ext cx="6048841" cy="16218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460" y="1844780"/>
            <a:ext cx="1944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Old filling scheme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First fill new filling scheme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Second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539" y="692620"/>
            <a:ext cx="4920683" cy="36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However, fill from Sunday, 15 minutes into physics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548600"/>
            <a:ext cx="8229600" cy="720100"/>
          </a:xfrm>
        </p:spPr>
        <p:txBody>
          <a:bodyPr/>
          <a:lstStyle/>
          <a:p>
            <a:r>
              <a:rPr lang="en-GB" sz="1800" dirty="0" smtClean="0"/>
              <a:t>Losses this time up to 40 %</a:t>
            </a:r>
          </a:p>
          <a:p>
            <a:r>
              <a:rPr lang="en-GB" sz="1800" dirty="0" smtClean="0"/>
              <a:t>For both beams, this time</a:t>
            </a:r>
          </a:p>
          <a:p>
            <a:r>
              <a:rPr lang="en-GB" sz="1800" dirty="0" smtClean="0"/>
              <a:t>However, slightly higher bunch int. of 1.45e11</a:t>
            </a:r>
          </a:p>
          <a:p>
            <a:r>
              <a:rPr lang="en-US" sz="1800" dirty="0" smtClean="0"/>
              <a:t>Bunches that </a:t>
            </a:r>
            <a:r>
              <a:rPr lang="en-US" sz="1800" dirty="0" smtClean="0"/>
              <a:t>lose </a:t>
            </a:r>
            <a:r>
              <a:rPr lang="en-US" sz="1800" dirty="0" smtClean="0"/>
              <a:t>seem those with a maximum number of long range interactions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20" y="2152650"/>
            <a:ext cx="8820590" cy="211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0" y="4221110"/>
            <a:ext cx="9006510" cy="209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2570"/>
            <a:ext cx="8229600" cy="523875"/>
          </a:xfrm>
        </p:spPr>
        <p:txBody>
          <a:bodyPr/>
          <a:lstStyle/>
          <a:p>
            <a:r>
              <a:rPr lang="en-US" dirty="0" smtClean="0"/>
              <a:t>Bunches </a:t>
            </a:r>
            <a:r>
              <a:rPr lang="en-US" smtClean="0"/>
              <a:t>that </a:t>
            </a:r>
            <a:r>
              <a:rPr lang="en-US" smtClean="0"/>
              <a:t>lose </a:t>
            </a:r>
            <a:r>
              <a:rPr lang="en-US" dirty="0" smtClean="0"/>
              <a:t>seem those with a maximum number of long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23" y="1196975"/>
            <a:ext cx="720155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6220" y="619733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Alick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MKI is 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863835"/>
          </a:xfrm>
        </p:spPr>
        <p:txBody>
          <a:bodyPr/>
          <a:lstStyle/>
          <a:p>
            <a:r>
              <a:rPr lang="en-US" dirty="0" smtClean="0"/>
              <a:t>Reached the temperature interlock for injection on MKI beam2 for magnet C. Never above this limit, to check magnet, which allows to increase limit. Different magnet from 2011.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75462"/>
            <a:ext cx="9144001" cy="37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52670" y="4307662"/>
            <a:ext cx="82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40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2670" y="2835512"/>
            <a:ext cx="82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60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059790" y="1484730"/>
            <a:ext cx="72010" cy="23763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95420" y="4319780"/>
            <a:ext cx="8748580" cy="0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week in beam current and </a:t>
            </a:r>
            <a:r>
              <a:rPr lang="en-GB" dirty="0" err="1" smtClean="0"/>
              <a:t>lumi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20"/>
            <a:ext cx="9144000" cy="273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639" y="620610"/>
            <a:ext cx="9180640" cy="28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108650" y="414910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5e33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650" y="378905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6e33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>
            <a:stCxn id="13" idx="1"/>
          </p:cNvCxnSpPr>
          <p:nvPr/>
        </p:nvCxnSpPr>
        <p:spPr bwMode="auto">
          <a:xfrm>
            <a:off x="971500" y="4215003"/>
            <a:ext cx="1872260" cy="6107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71500" y="3861060"/>
            <a:ext cx="158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Injectors recovered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61827" y="4803298"/>
            <a:ext cx="201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LHCb</a:t>
            </a:r>
            <a:r>
              <a:rPr lang="en-GB" dirty="0" smtClean="0">
                <a:solidFill>
                  <a:srgbClr val="FFFF00"/>
                </a:solidFill>
              </a:rPr>
              <a:t> polarity change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549614" y="2148796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RF Crowbar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00" y="4013460"/>
            <a:ext cx="187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Bunches dropping out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70" y="1084620"/>
            <a:ext cx="208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BPMS IP6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50" y="1556740"/>
            <a:ext cx="244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Verification </a:t>
            </a:r>
            <a:r>
              <a:rPr lang="en-GB" dirty="0" err="1" smtClean="0">
                <a:solidFill>
                  <a:srgbClr val="FFFF00"/>
                </a:solidFill>
              </a:rPr>
              <a:t>LHCb</a:t>
            </a:r>
            <a:r>
              <a:rPr lang="en-GB" dirty="0" smtClean="0">
                <a:solidFill>
                  <a:srgbClr val="FFFF00"/>
                </a:solidFill>
              </a:rPr>
              <a:t> collision point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90" y="522925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170 pb-1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100" y="2276840"/>
            <a:ext cx="208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Still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BPMS IP6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90" y="1052670"/>
            <a:ext cx="237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New Filling Pattern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77942" y="5405220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191 pb-1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410" y="119669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2e14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380" y="5157240"/>
            <a:ext cx="7623460" cy="161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something wrong with the RF, Sunday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2232025"/>
          </a:xfrm>
        </p:spPr>
        <p:txBody>
          <a:bodyPr/>
          <a:lstStyle/>
          <a:p>
            <a:r>
              <a:rPr lang="en-GB" dirty="0" smtClean="0"/>
              <a:t>21:30</a:t>
            </a:r>
            <a:r>
              <a:rPr lang="en-US" dirty="0" smtClean="0"/>
              <a:t> abort gap cleaning for B1 on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  <a:r>
              <a:rPr lang="en-US" dirty="0" smtClean="0"/>
              <a:t> setting</a:t>
            </a:r>
          </a:p>
          <a:p>
            <a:r>
              <a:rPr lang="en-US" dirty="0" smtClean="0"/>
              <a:t>CMS </a:t>
            </a:r>
            <a:r>
              <a:rPr lang="en-US" dirty="0" err="1" smtClean="0"/>
              <a:t>lumi</a:t>
            </a:r>
            <a:r>
              <a:rPr lang="en-US" dirty="0" smtClean="0"/>
              <a:t> going down significantly, ATLAS hardly…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695" y="2043113"/>
            <a:ext cx="7514885" cy="228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20" y="3707930"/>
            <a:ext cx="3762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3960" y="4509150"/>
            <a:ext cx="46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Bunch length at injection B1.</a:t>
            </a:r>
            <a:br>
              <a:rPr lang="en-GB" dirty="0" smtClean="0"/>
            </a:br>
            <a:r>
              <a:rPr lang="en-GB" dirty="0" smtClean="0"/>
              <a:t>Jorg different opinion than Philippe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267680" y="4581160"/>
            <a:ext cx="1296180" cy="4320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475570" y="494121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Clean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90" y="342900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???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..... And at the same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692620"/>
            <a:ext cx="9036620" cy="1080150"/>
          </a:xfrm>
        </p:spPr>
        <p:txBody>
          <a:bodyPr/>
          <a:lstStyle/>
          <a:p>
            <a:r>
              <a:rPr lang="en-GB" sz="2000" dirty="0" smtClean="0"/>
              <a:t>Abort gap population measurement B2 is looking very suspiciously low...</a:t>
            </a:r>
          </a:p>
          <a:p>
            <a:r>
              <a:rPr lang="en-GB" sz="2000" dirty="0" smtClean="0"/>
              <a:t>While XPOC B2 latches on BLM losses at the dump !!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780"/>
            <a:ext cx="9144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70"/>
            <a:ext cx="910863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0" y="522925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43510" y="486920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TCDS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35870" y="494121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TCDQ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90" y="360497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???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GB" dirty="0" smtClean="0"/>
              <a:t>Up to the new coordinators</a:t>
            </a:r>
          </a:p>
          <a:p>
            <a:endParaRPr lang="en-GB" dirty="0" smtClean="0"/>
          </a:p>
          <a:p>
            <a:r>
              <a:rPr lang="en-GB" dirty="0" smtClean="0"/>
              <a:t>Optimise tune / beam-beam effects</a:t>
            </a:r>
          </a:p>
          <a:p>
            <a:endParaRPr lang="en-GB" dirty="0" smtClean="0"/>
          </a:p>
          <a:p>
            <a:r>
              <a:rPr lang="en-GB" dirty="0" smtClean="0"/>
              <a:t>Get RF back into shape</a:t>
            </a:r>
          </a:p>
          <a:p>
            <a:pPr lvl="1"/>
            <a:r>
              <a:rPr lang="en-GB" dirty="0" smtClean="0"/>
              <a:t>Crowbar all sorted out?</a:t>
            </a:r>
          </a:p>
          <a:p>
            <a:pPr lvl="1"/>
            <a:r>
              <a:rPr lang="en-GB" dirty="0" err="1" smtClean="0"/>
              <a:t>Debunching</a:t>
            </a:r>
            <a:endParaRPr lang="en-GB" dirty="0" smtClean="0"/>
          </a:p>
          <a:p>
            <a:pPr lvl="2"/>
            <a:r>
              <a:rPr lang="en-GB" dirty="0" smtClean="0"/>
              <a:t>Injection</a:t>
            </a:r>
          </a:p>
          <a:p>
            <a:pPr lvl="2"/>
            <a:r>
              <a:rPr lang="en-GB" dirty="0" smtClean="0"/>
              <a:t>Physics</a:t>
            </a:r>
          </a:p>
          <a:p>
            <a:pPr lvl="1"/>
            <a:r>
              <a:rPr lang="en-GB" dirty="0" smtClean="0"/>
              <a:t>Need the BSRA back for B2!</a:t>
            </a:r>
          </a:p>
          <a:p>
            <a:endParaRPr lang="en-GB" dirty="0" smtClean="0"/>
          </a:p>
          <a:p>
            <a:r>
              <a:rPr lang="en-GB" dirty="0" smtClean="0"/>
              <a:t>Produce </a:t>
            </a:r>
            <a:r>
              <a:rPr lang="en-GB" dirty="0" err="1" smtClean="0"/>
              <a:t>lumi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Fills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450" y="620610"/>
          <a:ext cx="8353160" cy="597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32"/>
                <a:gridCol w="1670632"/>
                <a:gridCol w="1670632"/>
                <a:gridCol w="1108954"/>
                <a:gridCol w="2232310"/>
              </a:tblGrid>
              <a:tr h="48520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Fill #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Peak </a:t>
                      </a:r>
                      <a:r>
                        <a:rPr lang="en-GB" sz="1600" dirty="0" err="1" smtClean="0"/>
                        <a:t>Lumi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Delivered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Dump</a:t>
                      </a:r>
                      <a:endParaRPr lang="en-GB" sz="1600" dirty="0"/>
                    </a:p>
                  </a:txBody>
                  <a:tcPr/>
                </a:tc>
              </a:tr>
              <a:tr h="3244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10:08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Operator dump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4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7:51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4862.5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Trip of ROF.A67B1</a:t>
                      </a:r>
                    </a:p>
                  </a:txBody>
                  <a:tcPr marL="9525" marR="9525" marT="9525" marB="0" anchor="b"/>
                </a:tc>
              </a:tr>
              <a:tr h="3244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5:52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Operator dump</a:t>
                      </a:r>
                    </a:p>
                  </a:txBody>
                  <a:tcPr marL="9525" marR="9525" marT="9525" marB="0" anchor="b"/>
                </a:tc>
              </a:tr>
              <a:tr h="60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4:13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 fault crowbar problem on module M1B2</a:t>
                      </a:r>
                    </a:p>
                  </a:txBody>
                  <a:tcPr marL="9525" marR="9525" marT="9525" marB="0" anchor="b"/>
                </a:tc>
              </a:tr>
              <a:tr h="40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2632`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Loosing bunches, BPMS interlock</a:t>
                      </a:r>
                    </a:p>
                  </a:txBody>
                  <a:tcPr marL="9525" marR="9525" marT="9525" marB="0" anchor="b"/>
                </a:tc>
              </a:tr>
              <a:tr h="40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1:21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Loosing bunches, BPMS interlock</a:t>
                      </a:r>
                    </a:p>
                  </a:txBody>
                  <a:tcPr marL="9525" marR="9525" marT="9525" marB="0" anchor="b"/>
                </a:tc>
              </a:tr>
              <a:tr h="40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5:14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Loosing bunches, BPMS interlock</a:t>
                      </a:r>
                    </a:p>
                  </a:txBody>
                  <a:tcPr marL="9525" marR="9525" marT="9525" marB="0" anchor="b"/>
                </a:tc>
              </a:tr>
              <a:tr h="6095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14:45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Some bunches low on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intensity, long fill, </a:t>
                      </a:r>
                      <a:b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BPMS 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interlock</a:t>
                      </a:r>
                    </a:p>
                  </a:txBody>
                  <a:tcPr marL="9525" marR="9525" marT="9525" marB="0" anchor="b"/>
                </a:tc>
              </a:tr>
              <a:tr h="40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Spurious trigger BLM</a:t>
                      </a:r>
                    </a:p>
                  </a:txBody>
                  <a:tcPr marL="9525" marR="9525" marT="9525" marB="0" anchor="b"/>
                </a:tc>
              </a:tr>
              <a:tr h="40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16:06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Operator dump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4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5:32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Cryo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temperature sensor fault on RQTL10</a:t>
                      </a:r>
                    </a:p>
                  </a:txBody>
                  <a:tcPr marL="9525" marR="9525" marT="9525" marB="0" anchor="b"/>
                </a:tc>
              </a:tr>
              <a:tr h="32447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endParaRPr lang="en-GB" sz="1400" dirty="0"/>
                    </a:p>
                  </a:txBody>
                  <a:tcPr/>
                </a:tc>
              </a:tr>
              <a:tr h="343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2d 23:41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43 %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891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pb-1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5508130" y="6093370"/>
            <a:ext cx="1368190" cy="69262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Downtime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Source of down time this week</a:t>
            </a:r>
          </a:p>
          <a:p>
            <a:pPr lvl="1"/>
            <a:r>
              <a:rPr lang="en-GB" dirty="0" smtClean="0"/>
              <a:t>RF, especially crow bar problems		16:39</a:t>
            </a:r>
          </a:p>
          <a:p>
            <a:pPr lvl="1"/>
            <a:r>
              <a:rPr lang="en-GB" dirty="0" smtClean="0"/>
              <a:t>Injectors not available			10:39</a:t>
            </a:r>
          </a:p>
          <a:p>
            <a:pPr lvl="1"/>
            <a:r>
              <a:rPr lang="en-GB" dirty="0" smtClean="0"/>
              <a:t>Collimator –  BIS in TI2: fixed		06:04</a:t>
            </a:r>
          </a:p>
          <a:p>
            <a:pPr lvl="1"/>
            <a:r>
              <a:rPr lang="en-GB" dirty="0" smtClean="0"/>
              <a:t>Electrical Network glitch			01:22</a:t>
            </a:r>
          </a:p>
          <a:p>
            <a:pPr lvl="1"/>
            <a:r>
              <a:rPr lang="en-GB" dirty="0" smtClean="0"/>
              <a:t>QPS after network glitch			04:50</a:t>
            </a:r>
          </a:p>
          <a:p>
            <a:pPr lvl="1"/>
            <a:r>
              <a:rPr lang="en-GB" dirty="0" smtClean="0"/>
              <a:t>Beam Imminent Warning			01:59</a:t>
            </a:r>
          </a:p>
          <a:p>
            <a:pPr lvl="1"/>
            <a:r>
              <a:rPr lang="en-GB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Cryo</a:t>
            </a: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temperature sensor fault RQTL10</a:t>
            </a:r>
            <a:r>
              <a:rPr lang="en-US" dirty="0" smtClean="0">
                <a:solidFill>
                  <a:srgbClr val="FF0000"/>
                </a:solidFill>
              </a:rPr>
              <a:t>	07:30… ongoing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r>
              <a:rPr lang="en-GB" dirty="0" smtClean="0"/>
              <a:t>In total about 30 % down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Records (Atlas)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792110"/>
          </a:xfrm>
        </p:spPr>
        <p:txBody>
          <a:bodyPr/>
          <a:lstStyle/>
          <a:p>
            <a:r>
              <a:rPr lang="en-GB" dirty="0" smtClean="0"/>
              <a:t>A record week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7363"/>
            <a:ext cx="882059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-180660" y="2132820"/>
            <a:ext cx="2843760" cy="36005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771750" y="3573020"/>
            <a:ext cx="1512210" cy="19442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331550" y="5589300"/>
            <a:ext cx="432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Getting close to the 1 fb-1 per week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over 2012: 2.4 fb-1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88" y="836640"/>
            <a:ext cx="4537457" cy="335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40" y="3429000"/>
            <a:ext cx="4068710" cy="306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51117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Beam unstable when going into collision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Not ending up fully head-on when going into collision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B050"/>
                </a:solidFill>
              </a:rPr>
              <a:t>Solved (week 19)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Losses in the ramp and squeeze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Most likely due to septa MST and MSE, not used for LHC beams, pulsing for test purposes. Stray fields affected the beam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Affected tails and brightness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B050"/>
                </a:solidFill>
              </a:rPr>
              <a:t>Solved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Reduced luminosity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Due to larger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 from the injector chain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/>
              <a:t>Most like due to the use of different PS dipole orbit corrector in the extraction area for MTE tests. Went back to original corrector = same bump = same trajectory through extraction septum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B050"/>
                </a:solidFill>
              </a:rPr>
              <a:t>Solved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683460" y="4453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Beam issues since Technical Stop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 rot="21202316">
            <a:off x="2938094" y="5258844"/>
            <a:ext cx="554477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Very positive collaboration. Hard work in all the different islands to find a common solution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during the ramp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1767368"/>
            <a:ext cx="6624920" cy="484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390" y="69262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deterioration already before technical stop and continued after technical stop. Effects visible during the ramp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kern="0" dirty="0" smtClean="0">
                <a:latin typeface="+mn-lt"/>
              </a:rPr>
              <a:t>Now better than before TS !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640" y="2054460"/>
            <a:ext cx="4752660" cy="1492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Fill 2536 – Before technical stop</a:t>
            </a:r>
          </a:p>
          <a:p>
            <a:pPr algn="l"/>
            <a:r>
              <a:rPr lang="en-US" sz="1400" dirty="0" smtClean="0">
                <a:solidFill>
                  <a:srgbClr val="7030A0"/>
                </a:solidFill>
              </a:rPr>
              <a:t>Fill 2538 – Before technical stop, dump on BLM HV</a:t>
            </a:r>
            <a:br>
              <a:rPr lang="en-US" sz="1400" dirty="0" smtClean="0">
                <a:solidFill>
                  <a:srgbClr val="7030A0"/>
                </a:solidFill>
              </a:rPr>
            </a:br>
            <a:r>
              <a:rPr lang="en-US" sz="1400" dirty="0" smtClean="0">
                <a:solidFill>
                  <a:srgbClr val="7030A0"/>
                </a:solidFill>
              </a:rPr>
              <a:t>                  in ramp</a:t>
            </a:r>
          </a:p>
          <a:p>
            <a:pPr algn="l"/>
            <a:r>
              <a:rPr lang="en-US" sz="1400" dirty="0" smtClean="0">
                <a:solidFill>
                  <a:srgbClr val="00A501"/>
                </a:solidFill>
              </a:rPr>
              <a:t>Fill 2589 – After technical stop</a:t>
            </a:r>
          </a:p>
          <a:p>
            <a:pPr algn="l"/>
            <a:r>
              <a:rPr lang="en-US" sz="1400" dirty="0" smtClean="0">
                <a:solidFill>
                  <a:srgbClr val="CCCC00"/>
                </a:solidFill>
              </a:rPr>
              <a:t>Fill 2630 – Tuesday</a:t>
            </a:r>
            <a:endParaRPr lang="en-US" sz="1400" dirty="0">
              <a:solidFill>
                <a:srgbClr val="CCCC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Performance – before sorting out MST/MSE in SPS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21/05/2012</a:t>
            </a:r>
            <a:endParaRPr lang="en-US" dirty="0"/>
          </a:p>
        </p:txBody>
      </p:sp>
      <p:pic>
        <p:nvPicPr>
          <p:cNvPr id="8" name="Picture 4" descr="https://atlas.web.cern.ch/Atlas/GROUPS/DATAPREPARATION/DataSummary/2012/filldata/fill2536/fill2536_bcidspe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90600"/>
            <a:ext cx="10668000" cy="2480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844290"/>
            <a:ext cx="10690479" cy="248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29400" y="6324600"/>
            <a:ext cx="19050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c/o ATLAS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990600"/>
            <a:ext cx="43434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Fill 2536 – Before technical stop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844290"/>
            <a:ext cx="43434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Fill 2624 – Monday Morning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52612</TotalTime>
  <Words>1018</Words>
  <Application>Microsoft Office PowerPoint</Application>
  <PresentationFormat>On-screen Show (4:3)</PresentationFormat>
  <Paragraphs>259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Overview Week 20 Injectors, LHCb polarity, Beam-Beam</vt:lpstr>
      <vt:lpstr>The week in beam current and lumi</vt:lpstr>
      <vt:lpstr>The Fills</vt:lpstr>
      <vt:lpstr>The Downtime</vt:lpstr>
      <vt:lpstr>The Records (Atlas)</vt:lpstr>
      <vt:lpstr>Integrated over 2012: 2.4 fb-1</vt:lpstr>
      <vt:lpstr>Slide 7</vt:lpstr>
      <vt:lpstr>Losses during the ramp</vt:lpstr>
      <vt:lpstr>Performance – before sorting out MST/MSE in SPS</vt:lpstr>
      <vt:lpstr>Brightness back</vt:lpstr>
      <vt:lpstr>Scraping with TCP at injection</vt:lpstr>
      <vt:lpstr>LHCb polarity change to negative</vt:lpstr>
      <vt:lpstr>Fill #2634</vt:lpstr>
      <vt:lpstr>Fill #2635 </vt:lpstr>
      <vt:lpstr>B1 bunches dropping out</vt:lpstr>
      <vt:lpstr>New Filling Scheme</vt:lpstr>
      <vt:lpstr>However, fill from Sunday, 15 minutes into physics</vt:lpstr>
      <vt:lpstr>Bunches that lose seem those with a maximum number of long</vt:lpstr>
      <vt:lpstr>MKI is back</vt:lpstr>
      <vt:lpstr>Still something wrong with the RF, Sunday</vt:lpstr>
      <vt:lpstr>..... And at the same time</vt:lpstr>
      <vt:lpstr>The 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2981</cp:revision>
  <dcterms:created xsi:type="dcterms:W3CDTF">2010-07-26T05:43:59Z</dcterms:created>
  <dcterms:modified xsi:type="dcterms:W3CDTF">2012-05-21T07:20:13Z</dcterms:modified>
</cp:coreProperties>
</file>