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9"/>
  </p:notesMasterIdLst>
  <p:handoutMasterIdLst>
    <p:handoutMasterId r:id="rId10"/>
  </p:handoutMasterIdLst>
  <p:sldIdLst>
    <p:sldId id="1246" r:id="rId2"/>
    <p:sldId id="1248" r:id="rId3"/>
    <p:sldId id="1247" r:id="rId4"/>
    <p:sldId id="1249" r:id="rId5"/>
    <p:sldId id="1253" r:id="rId6"/>
    <p:sldId id="1250" r:id="rId7"/>
    <p:sldId id="1252" r:id="rId8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14FBE"/>
    <a:srgbClr val="B02E9D"/>
    <a:srgbClr val="0000FF"/>
    <a:srgbClr val="008000"/>
    <a:srgbClr val="FF0000"/>
    <a:srgbClr val="CC0066"/>
    <a:srgbClr val="99FF99"/>
    <a:srgbClr val="FFCCCC"/>
    <a:srgbClr val="9FCA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7" autoAdjust="0"/>
    <p:restoredTop sz="95267" autoAdjust="0"/>
  </p:normalViewPr>
  <p:slideViewPr>
    <p:cSldViewPr>
      <p:cViewPr varScale="1">
        <p:scale>
          <a:sx n="105" d="100"/>
          <a:sy n="105" d="100"/>
        </p:scale>
        <p:origin x="-294" y="-78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15/05/2012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 14</a:t>
            </a:r>
            <a:r>
              <a:rPr lang="en-GB" baseline="30000" dirty="0" smtClean="0"/>
              <a:t>th</a:t>
            </a:r>
            <a:r>
              <a:rPr lang="en-GB" dirty="0" smtClean="0"/>
              <a:t> May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5111750"/>
          </a:xfrm>
        </p:spPr>
        <p:txBody>
          <a:bodyPr/>
          <a:lstStyle/>
          <a:p>
            <a:r>
              <a:rPr lang="en-US" dirty="0" smtClean="0"/>
              <a:t>00:03UFO at BLMQI.06R8.B2E10_MQML. Beam dump</a:t>
            </a:r>
            <a:br>
              <a:rPr lang="en-US" dirty="0" smtClean="0"/>
            </a:br>
            <a:r>
              <a:rPr lang="en-US" dirty="0" smtClean="0"/>
              <a:t>Re-steering required for TI2</a:t>
            </a:r>
          </a:p>
          <a:p>
            <a:r>
              <a:rPr lang="en-US" dirty="0" smtClean="0"/>
              <a:t>03:28 STABLE BEAMS #2627. 1.27e11 ppb, 4.11e33 </a:t>
            </a:r>
            <a:r>
              <a:rPr lang="en-US" smtClean="0"/>
              <a:t>cm-2s-1 </a:t>
            </a:r>
          </a:p>
          <a:p>
            <a:r>
              <a:rPr lang="en-US" smtClean="0"/>
              <a:t>13:36 </a:t>
            </a:r>
            <a:r>
              <a:rPr lang="en-US" dirty="0" smtClean="0"/>
              <a:t>Operator dump fill #2627. Physics for 10:08 hours.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lumi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</a:t>
            </a:r>
            <a:r>
              <a:rPr lang="en-US" dirty="0" smtClean="0"/>
              <a:t>100 pb-1 </a:t>
            </a:r>
          </a:p>
          <a:p>
            <a:r>
              <a:rPr lang="en-US" dirty="0" smtClean="0"/>
              <a:t>15:19 TDI measurement - check alignment of jaws 'warm' </a:t>
            </a:r>
          </a:p>
          <a:p>
            <a:r>
              <a:rPr lang="en-US" dirty="0" smtClean="0"/>
              <a:t>16:30 </a:t>
            </a:r>
            <a:r>
              <a:rPr lang="en-US" dirty="0" err="1" smtClean="0"/>
              <a:t>Optimising</a:t>
            </a:r>
            <a:r>
              <a:rPr lang="en-US" dirty="0" smtClean="0"/>
              <a:t> beam in injectors….</a:t>
            </a:r>
          </a:p>
          <a:p>
            <a:r>
              <a:rPr lang="en-US" dirty="0" smtClean="0"/>
              <a:t>20:55 Injecting for physics, fill #2628</a:t>
            </a:r>
          </a:p>
          <a:p>
            <a:r>
              <a:rPr lang="en-US" dirty="0" smtClean="0"/>
              <a:t>22:17 Stable beams, initial </a:t>
            </a:r>
            <a:r>
              <a:rPr lang="en-US" dirty="0" err="1" smtClean="0"/>
              <a:t>lumi’s</a:t>
            </a:r>
            <a:r>
              <a:rPr lang="en-US" dirty="0" smtClean="0"/>
              <a:t> 4.8e33 cm-2s-1</a:t>
            </a:r>
          </a:p>
          <a:p>
            <a:r>
              <a:rPr lang="en-US" dirty="0" smtClean="0"/>
              <a:t>06:07 Beams dumped, trip of ROF.A67B1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lumi</a:t>
            </a:r>
            <a:r>
              <a:rPr lang="en-US" dirty="0" smtClean="0"/>
              <a:t> 97 pb-1</a:t>
            </a:r>
          </a:p>
          <a:p>
            <a:pPr lvl="1"/>
            <a:r>
              <a:rPr lang="en-US" dirty="0" smtClean="0"/>
              <a:t>Access for power converter piquet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15/05/2012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 </a:t>
            </a:r>
            <a:r>
              <a:rPr lang="en-US" dirty="0" smtClean="0"/>
              <a:t>#2627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8650"/>
            <a:ext cx="8748580" cy="1439915"/>
          </a:xfrm>
        </p:spPr>
        <p:txBody>
          <a:bodyPr/>
          <a:lstStyle/>
          <a:p>
            <a:r>
              <a:rPr lang="en-GB" dirty="0" smtClean="0"/>
              <a:t>Dumped by operator after 10:08 hours and about 100 pb-1</a:t>
            </a:r>
          </a:p>
          <a:p>
            <a:r>
              <a:rPr lang="en-GB" dirty="0" smtClean="0"/>
              <a:t>Around 8:00 start of</a:t>
            </a:r>
          </a:p>
          <a:p>
            <a:pPr lvl="1"/>
            <a:r>
              <a:rPr lang="en-US" dirty="0" smtClean="0"/>
              <a:t>IP8 beam positions seem to be drifting</a:t>
            </a:r>
          </a:p>
          <a:p>
            <a:pPr lvl="1"/>
            <a:r>
              <a:rPr lang="en-US" dirty="0" smtClean="0"/>
              <a:t>Drifts of luminous region position observed at IP1,5,8 (LPC)</a:t>
            </a:r>
          </a:p>
          <a:p>
            <a:pPr lvl="1"/>
            <a:r>
              <a:rPr lang="en-US" dirty="0" smtClean="0"/>
              <a:t>Sharp increase of </a:t>
            </a:r>
            <a:r>
              <a:rPr lang="en-US" dirty="0" err="1" smtClean="0"/>
              <a:t>lumi</a:t>
            </a:r>
            <a:r>
              <a:rPr lang="en-US" dirty="0" smtClean="0"/>
              <a:t> in IP2 -&gt; increase of satellites</a:t>
            </a:r>
            <a:endParaRPr lang="en-GB" dirty="0" smtClean="0"/>
          </a:p>
          <a:p>
            <a:pPr lvl="1"/>
            <a:r>
              <a:rPr lang="en-GB" dirty="0" smtClean="0"/>
              <a:t>Occasional ‘noisy RF’ requiring some gentle abort gap cleaning</a:t>
            </a:r>
          </a:p>
          <a:p>
            <a:pPr lvl="2"/>
            <a:r>
              <a:rPr lang="en-GB" dirty="0" smtClean="0"/>
              <a:t>Philippe investigating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15/05/2012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430" y="3501010"/>
            <a:ext cx="8388530" cy="2655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508130" y="1340710"/>
            <a:ext cx="3096430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OK next fill, o-night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Check TDI alignment ‘warm’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836640"/>
            <a:ext cx="8820590" cy="2088290"/>
          </a:xfrm>
        </p:spPr>
        <p:txBody>
          <a:bodyPr/>
          <a:lstStyle/>
          <a:p>
            <a:r>
              <a:rPr lang="en-GB" sz="2000" dirty="0" smtClean="0"/>
              <a:t>No interlocks on TDI IP8 position anymore since last week</a:t>
            </a:r>
          </a:p>
          <a:p>
            <a:pPr lvl="1"/>
            <a:r>
              <a:rPr lang="en-GB" sz="1800" dirty="0" smtClean="0"/>
              <a:t>The RU LVDT interlock was increased by 50 um</a:t>
            </a:r>
          </a:p>
          <a:p>
            <a:pPr lvl="1"/>
            <a:r>
              <a:rPr lang="en-GB" sz="1800" dirty="0" smtClean="0"/>
              <a:t>During physics at 55 mm instead of 37.5 mm: less heating</a:t>
            </a:r>
          </a:p>
          <a:p>
            <a:r>
              <a:rPr lang="en-GB" sz="2000" dirty="0" smtClean="0"/>
              <a:t>Want to check alignment with beam</a:t>
            </a:r>
          </a:p>
          <a:p>
            <a:pPr lvl="1"/>
            <a:r>
              <a:rPr lang="en-GB" sz="1800" dirty="0" smtClean="0"/>
              <a:t>Lever arm effect, don’t know the real position of jaw &amp; jumps position.</a:t>
            </a:r>
          </a:p>
          <a:p>
            <a:r>
              <a:rPr lang="en-GB" sz="2000" dirty="0" smtClean="0"/>
              <a:t>Found jaw positions for IP2 and IP8 between 6.4 – 6.6 sigma. </a:t>
            </a:r>
          </a:p>
          <a:p>
            <a:pPr lvl="1"/>
            <a:r>
              <a:rPr lang="en-GB" sz="1600" dirty="0" smtClean="0"/>
              <a:t>Setting 6.8: OK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15/05/2012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410" y="3428999"/>
            <a:ext cx="8497180" cy="290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 bwMode="auto">
          <a:xfrm>
            <a:off x="1619590" y="4365130"/>
            <a:ext cx="504070" cy="72010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123660" y="3933070"/>
            <a:ext cx="5184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92D050"/>
                </a:solidFill>
              </a:rPr>
              <a:t>Tuesday last week</a:t>
            </a:r>
            <a:br>
              <a:rPr lang="en-GB" dirty="0" smtClean="0">
                <a:solidFill>
                  <a:srgbClr val="92D050"/>
                </a:solidFill>
              </a:rPr>
            </a:br>
            <a:r>
              <a:rPr lang="en-GB" dirty="0" smtClean="0">
                <a:solidFill>
                  <a:srgbClr val="92D050"/>
                </a:solidFill>
              </a:rPr>
              <a:t>Inner limit (RU) increased by </a:t>
            </a:r>
            <a:r>
              <a:rPr lang="en-GB" smtClean="0">
                <a:solidFill>
                  <a:srgbClr val="92D050"/>
                </a:solidFill>
              </a:rPr>
              <a:t>50 </a:t>
            </a:r>
            <a:r>
              <a:rPr lang="en-GB" smtClean="0">
                <a:solidFill>
                  <a:srgbClr val="92D050"/>
                </a:solidFill>
              </a:rPr>
              <a:t>um</a:t>
            </a:r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4010" y="4901150"/>
            <a:ext cx="3456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99"/>
                </a:solidFill>
              </a:rPr>
              <a:t>Measured LVDT RU position</a:t>
            </a:r>
            <a:endParaRPr lang="en-GB" dirty="0">
              <a:solidFill>
                <a:srgbClr val="FFFF99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8388530" y="4293120"/>
            <a:ext cx="0" cy="93613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FFFF99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020340" y="3965020"/>
            <a:ext cx="1800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99"/>
                </a:solidFill>
              </a:rPr>
              <a:t>Measurement</a:t>
            </a:r>
            <a:endParaRPr lang="en-GB" dirty="0">
              <a:solidFill>
                <a:srgbClr val="FFFF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03560" y="4149100"/>
            <a:ext cx="57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92D050"/>
                </a:solidFill>
              </a:rPr>
              <a:t>IL</a:t>
            </a:r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47830" y="5445280"/>
            <a:ext cx="792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99"/>
                </a:solidFill>
              </a:rPr>
              <a:t>cold</a:t>
            </a:r>
            <a:endParaRPr lang="en-GB" dirty="0">
              <a:solidFill>
                <a:srgbClr val="FFFF9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 #2628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764630"/>
            <a:ext cx="8229600" cy="1728240"/>
          </a:xfrm>
        </p:spPr>
        <p:txBody>
          <a:bodyPr/>
          <a:lstStyle/>
          <a:p>
            <a:r>
              <a:rPr lang="en-GB" sz="2000" dirty="0" smtClean="0"/>
              <a:t>Problems with beam quality in transfer from PS – SPS </a:t>
            </a:r>
          </a:p>
          <a:p>
            <a:pPr lvl="1"/>
            <a:r>
              <a:rPr lang="en-GB" sz="1800" dirty="0" smtClean="0"/>
              <a:t>Suspect extraction in PS</a:t>
            </a:r>
          </a:p>
          <a:p>
            <a:pPr lvl="1"/>
            <a:r>
              <a:rPr lang="en-GB" sz="1800" dirty="0" smtClean="0"/>
              <a:t>Could not really fix, investigations will need to continue</a:t>
            </a:r>
          </a:p>
          <a:p>
            <a:r>
              <a:rPr lang="en-GB" sz="2000" dirty="0" smtClean="0"/>
              <a:t>SPS also ‘optimised’, likely solved the difference between batches</a:t>
            </a:r>
          </a:p>
          <a:p>
            <a:r>
              <a:rPr lang="en-GB" sz="2000" dirty="0" smtClean="0"/>
              <a:t>Beam sizes at injection with BSRT in test mode: flatter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15/05/2012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070" y="2877550"/>
            <a:ext cx="8028480" cy="379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372250" y="6453420"/>
            <a:ext cx="277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Federico Roncarolo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Lumi</a:t>
            </a:r>
            <a:r>
              <a:rPr lang="en-GB" dirty="0" smtClean="0"/>
              <a:t> per crossing also flatter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15/05/2012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460" y="764630"/>
            <a:ext cx="4546477" cy="3219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440" y="4221110"/>
            <a:ext cx="8244510" cy="2047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292100" y="2852920"/>
            <a:ext cx="1728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From CMS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 #2628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20610"/>
            <a:ext cx="8229600" cy="5111750"/>
          </a:xfrm>
        </p:spPr>
        <p:txBody>
          <a:bodyPr/>
          <a:lstStyle/>
          <a:p>
            <a:r>
              <a:rPr lang="en-GB" dirty="0" smtClean="0"/>
              <a:t>During ramp </a:t>
            </a:r>
            <a:r>
              <a:rPr lang="en-US" dirty="0" smtClean="0"/>
              <a:t>TCSG.A6R7.B2, integration time: 83.8 s, losses of 34 % of dump limit</a:t>
            </a:r>
          </a:p>
          <a:p>
            <a:r>
              <a:rPr lang="en-US" dirty="0" smtClean="0"/>
              <a:t>Slightly less losses then in previous fill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Higher </a:t>
            </a:r>
            <a:r>
              <a:rPr lang="en-US" b="1" dirty="0" err="1" smtClean="0">
                <a:solidFill>
                  <a:srgbClr val="FF0000"/>
                </a:solidFill>
              </a:rPr>
              <a:t>lumi’s</a:t>
            </a:r>
            <a:r>
              <a:rPr lang="en-US" b="1" dirty="0" smtClean="0">
                <a:solidFill>
                  <a:srgbClr val="FF0000"/>
                </a:solidFill>
              </a:rPr>
              <a:t>: around 4.8e33 cm-2s-1</a:t>
            </a:r>
          </a:p>
          <a:p>
            <a:r>
              <a:rPr lang="en-US" dirty="0" smtClean="0"/>
              <a:t>Losses during physics up to 40 % of dump threshold, IP5 and IP8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15/05/2012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450" y="3282154"/>
            <a:ext cx="7921100" cy="2883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Plan / Outstanding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507410" cy="5111750"/>
          </a:xfrm>
        </p:spPr>
        <p:txBody>
          <a:bodyPr/>
          <a:lstStyle/>
          <a:p>
            <a:r>
              <a:rPr lang="en-GB" dirty="0" smtClean="0"/>
              <a:t>Plan</a:t>
            </a:r>
          </a:p>
          <a:p>
            <a:pPr lvl="1"/>
            <a:r>
              <a:rPr lang="en-GB" dirty="0" smtClean="0"/>
              <a:t>Finish access for PO, </a:t>
            </a:r>
            <a:r>
              <a:rPr lang="en-US" dirty="0" smtClean="0"/>
              <a:t>ROFA67.B1</a:t>
            </a:r>
            <a:r>
              <a:rPr lang="en-GB" dirty="0" smtClean="0"/>
              <a:t> – until at least 9:30 &amp; pre-cycle</a:t>
            </a:r>
          </a:p>
          <a:p>
            <a:pPr lvl="1"/>
            <a:r>
              <a:rPr lang="en-GB" dirty="0" smtClean="0"/>
              <a:t>Scraping at injection to reduce losses in squeeze</a:t>
            </a:r>
          </a:p>
          <a:p>
            <a:pPr lvl="1"/>
            <a:r>
              <a:rPr lang="en-GB" dirty="0" smtClean="0"/>
              <a:t>Physics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Outstanding</a:t>
            </a:r>
          </a:p>
          <a:p>
            <a:pPr lvl="1"/>
            <a:r>
              <a:rPr lang="en-GB" dirty="0" smtClean="0"/>
              <a:t>Continue investigations beam quality from injector chain</a:t>
            </a:r>
          </a:p>
          <a:p>
            <a:pPr lvl="1"/>
            <a:r>
              <a:rPr lang="en-US" dirty="0" smtClean="0"/>
              <a:t>Orbit in collision needs to be corrected and trims incorporated (in particular point 5)</a:t>
            </a:r>
          </a:p>
          <a:p>
            <a:pPr lvl="1"/>
            <a:r>
              <a:rPr lang="en-GB" dirty="0" smtClean="0"/>
              <a:t>Possibly </a:t>
            </a:r>
            <a:r>
              <a:rPr lang="en-GB" dirty="0" err="1" smtClean="0"/>
              <a:t>LHCb</a:t>
            </a:r>
            <a:r>
              <a:rPr lang="en-GB" dirty="0" smtClean="0"/>
              <a:t> polarity change on Wednesday’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15/05/2012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51551</TotalTime>
  <Words>347</Words>
  <Application>Microsoft Office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Monday 14th May</vt:lpstr>
      <vt:lpstr>Fill #2627</vt:lpstr>
      <vt:lpstr>Check TDI alignment ‘warm’</vt:lpstr>
      <vt:lpstr>Fill #2628</vt:lpstr>
      <vt:lpstr>Lumi per crossing also flatter</vt:lpstr>
      <vt:lpstr>Fill #2628</vt:lpstr>
      <vt:lpstr>Plan / Outstanding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2902</cp:revision>
  <dcterms:created xsi:type="dcterms:W3CDTF">2010-07-26T05:43:59Z</dcterms:created>
  <dcterms:modified xsi:type="dcterms:W3CDTF">2012-05-15T07:51:35Z</dcterms:modified>
</cp:coreProperties>
</file>