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7"/>
  </p:notesMasterIdLst>
  <p:handoutMasterIdLst>
    <p:handoutMasterId r:id="rId18"/>
  </p:handoutMasterIdLst>
  <p:sldIdLst>
    <p:sldId id="540" r:id="rId2"/>
    <p:sldId id="587" r:id="rId3"/>
    <p:sldId id="589" r:id="rId4"/>
    <p:sldId id="588" r:id="rId5"/>
    <p:sldId id="590" r:id="rId6"/>
    <p:sldId id="591" r:id="rId7"/>
    <p:sldId id="592" r:id="rId8"/>
    <p:sldId id="594" r:id="rId9"/>
    <p:sldId id="598" r:id="rId10"/>
    <p:sldId id="595" r:id="rId11"/>
    <p:sldId id="597" r:id="rId12"/>
    <p:sldId id="593" r:id="rId13"/>
    <p:sldId id="543" r:id="rId14"/>
    <p:sldId id="566" r:id="rId15"/>
    <p:sldId id="544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3399"/>
    <a:srgbClr val="006600"/>
    <a:srgbClr val="FE8002"/>
    <a:srgbClr val="FD5C03"/>
    <a:srgbClr val="8C8C8C"/>
    <a:srgbClr val="02D002"/>
    <a:srgbClr val="99FF66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0" autoAdjust="0"/>
    <p:restoredTop sz="99274" autoAdjust="0"/>
  </p:normalViewPr>
  <p:slideViewPr>
    <p:cSldViewPr snapToObjects="1">
      <p:cViewPr>
        <p:scale>
          <a:sx n="80" d="100"/>
          <a:sy n="80" d="100"/>
        </p:scale>
        <p:origin x="-178" y="-72"/>
      </p:cViewPr>
      <p:guideLst>
        <p:guide orient="horz" pos="270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LHC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Performance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Workshop – Chamonix 2012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5C3B5D-A04A-42D5-B914-BF8EC138D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2012-04-05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Wednesday 4.4.2012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Atlas: low pile up</a:t>
            </a:r>
          </a:p>
          <a:p>
            <a:r>
              <a:rPr lang="en-US" dirty="0" smtClean="0"/>
              <a:t>Alice main-</a:t>
            </a:r>
            <a:r>
              <a:rPr lang="en-US" dirty="0" err="1" smtClean="0"/>
              <a:t>satelit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(5:40) 47 bunches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851920" cy="289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060848"/>
            <a:ext cx="4932040" cy="11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3861048"/>
            <a:ext cx="75819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4474840" cy="5637212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M. Barnes:</a:t>
            </a:r>
          </a:p>
          <a:p>
            <a:r>
              <a:rPr lang="en-US" sz="1800" dirty="0" smtClean="0"/>
              <a:t>Vacuum spike at MIK of </a:t>
            </a:r>
            <a:r>
              <a:rPr lang="en-US" sz="1800" dirty="0" smtClean="0">
                <a:solidFill>
                  <a:srgbClr val="003399"/>
                </a:solidFill>
              </a:rPr>
              <a:t>up to 7e-9 mbar </a:t>
            </a:r>
            <a:r>
              <a:rPr lang="en-US" sz="1800" dirty="0" smtClean="0"/>
              <a:t>not correlated with injection of B1 nor B2</a:t>
            </a:r>
          </a:p>
          <a:p>
            <a:r>
              <a:rPr lang="en-US" sz="1800" dirty="0" smtClean="0"/>
              <a:t>The MKI8D vacuum is VGPB.138.5R8.R: it reaches a peak of ~7e-9mbar. However the gauges VGPB.98.5R8.R and VGPB.176.5R8.R (right of MKI8D) show very large excursions at 21:00hrs (greater than </a:t>
            </a:r>
            <a:br>
              <a:rPr lang="en-US" sz="1800" dirty="0" smtClean="0"/>
            </a:br>
            <a:r>
              <a:rPr lang="en-US" sz="1800" dirty="0" smtClean="0"/>
              <a:t>4e-8mbar). </a:t>
            </a:r>
          </a:p>
          <a:p>
            <a:r>
              <a:rPr lang="en-US" sz="1800" dirty="0" smtClean="0"/>
              <a:t>Thus I believe that the vacuum spike originated on the Q5 side of MKI8D.</a:t>
            </a:r>
          </a:p>
          <a:p>
            <a:r>
              <a:rPr lang="en-US" sz="1800" dirty="0" smtClean="0"/>
              <a:t>MKI8 </a:t>
            </a:r>
            <a:r>
              <a:rPr lang="en-US" sz="1800" dirty="0" err="1" smtClean="0"/>
              <a:t>ecloud</a:t>
            </a:r>
            <a:r>
              <a:rPr lang="en-US" sz="1800" dirty="0" smtClean="0"/>
              <a:t> coils were on (VIESA.193.5R8.C) at  21:00hrs, the </a:t>
            </a:r>
            <a:r>
              <a:rPr lang="en-US" sz="1800" dirty="0" err="1" smtClean="0"/>
              <a:t>ecloud</a:t>
            </a:r>
            <a:r>
              <a:rPr lang="en-US" sz="1800" dirty="0" smtClean="0"/>
              <a:t> coils VIESA.3.6R8.C were off.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activity IP8, injecting 144 bunches (Tuesday)</a:t>
            </a:r>
            <a:endParaRPr lang="en-US" dirty="0"/>
          </a:p>
        </p:txBody>
      </p:sp>
      <p:pic>
        <p:nvPicPr>
          <p:cNvPr id="4" name="Content Placeholder 3" descr="MKI8-D_03Apr2012_2100hrs_PVSS.jpg"/>
          <p:cNvPicPr>
            <a:picLocks noChangeAspect="1"/>
          </p:cNvPicPr>
          <p:nvPr/>
        </p:nvPicPr>
        <p:blipFill>
          <a:blip r:embed="rId2" cstate="print"/>
          <a:srcRect l="9803" t="34185" r="32048" b="3069"/>
          <a:stretch>
            <a:fillRect/>
          </a:stretch>
        </p:blipFill>
        <p:spPr bwMode="auto">
          <a:xfrm>
            <a:off x="5076056" y="3645024"/>
            <a:ext cx="3888432" cy="26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KI8D_03Apr2012_2100hrs-TIMB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81205"/>
            <a:ext cx="4211960" cy="2602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Logbook does not show all entries (automatic messages missing)</a:t>
            </a:r>
          </a:p>
          <a:p>
            <a:r>
              <a:rPr lang="en-US" dirty="0" smtClean="0"/>
              <a:t>Problem with </a:t>
            </a:r>
            <a:r>
              <a:rPr lang="en-US" dirty="0" err="1" smtClean="0"/>
              <a:t>Lumi</a:t>
            </a:r>
            <a:r>
              <a:rPr lang="en-US" dirty="0" smtClean="0"/>
              <a:t> optimization for Atlas: </a:t>
            </a:r>
          </a:p>
          <a:p>
            <a:pPr lvl="1"/>
            <a:r>
              <a:rPr lang="en-US" sz="1800" dirty="0" smtClean="0"/>
              <a:t>Witold: “The default DIP publication should be moved to BCM_OR (</a:t>
            </a:r>
            <a:r>
              <a:rPr lang="en-US" sz="1800" dirty="0" err="1" smtClean="0"/>
              <a:t>lumi</a:t>
            </a:r>
            <a:r>
              <a:rPr lang="en-US" sz="1800" dirty="0" smtClean="0"/>
              <a:t>-scan 6). Right now it points to LUCID with is saturated for this kind of beams”</a:t>
            </a:r>
          </a:p>
          <a:p>
            <a:pPr lvl="1"/>
            <a:r>
              <a:rPr lang="en-US" sz="1800" dirty="0" smtClean="0"/>
              <a:t>Optimize-all never worked on IP1, not even on BRAN signal which looks fine on OP displays;</a:t>
            </a:r>
          </a:p>
          <a:p>
            <a:r>
              <a:rPr lang="en-US" dirty="0" smtClean="0"/>
              <a:t>Inst </a:t>
            </a:r>
            <a:r>
              <a:rPr lang="en-US" dirty="0" err="1" smtClean="0"/>
              <a:t>lumi</a:t>
            </a:r>
            <a:r>
              <a:rPr lang="en-US" dirty="0" smtClean="0"/>
              <a:t> IP1 and 5 quite different, probably some recalibration needed</a:t>
            </a:r>
          </a:p>
          <a:p>
            <a:r>
              <a:rPr lang="en-US" dirty="0" smtClean="0"/>
              <a:t>ATLAS sees the BPM reading flickering for BPMSW.1R1.B1, should be fixed before the </a:t>
            </a:r>
            <a:r>
              <a:rPr lang="en-US" dirty="0" err="1" smtClean="0"/>
              <a:t>vdM</a:t>
            </a:r>
            <a:r>
              <a:rPr lang="en-US" dirty="0" smtClean="0"/>
              <a:t> scan</a:t>
            </a:r>
          </a:p>
          <a:p>
            <a:r>
              <a:rPr lang="en-US" dirty="0" err="1" smtClean="0"/>
              <a:t>Chroma</a:t>
            </a:r>
            <a:r>
              <a:rPr lang="en-US" dirty="0" smtClean="0"/>
              <a:t> at injection</a:t>
            </a:r>
          </a:p>
          <a:p>
            <a:r>
              <a:rPr lang="en-US" dirty="0" smtClean="0"/>
              <a:t>Horizontal tune measurements and </a:t>
            </a:r>
            <a:r>
              <a:rPr lang="en-US" dirty="0" smtClean="0"/>
              <a:t>feed-back (need to increase chirp?)</a:t>
            </a:r>
            <a:endParaRPr lang="en-US" dirty="0" smtClean="0"/>
          </a:p>
          <a:p>
            <a:r>
              <a:rPr lang="en-US" dirty="0" err="1" smtClean="0"/>
              <a:t>Undulator</a:t>
            </a:r>
            <a:r>
              <a:rPr lang="en-US" dirty="0" smtClean="0"/>
              <a:t> </a:t>
            </a:r>
            <a:r>
              <a:rPr lang="en-US" dirty="0" smtClean="0"/>
              <a:t>RU.L4 was reset</a:t>
            </a:r>
          </a:p>
          <a:p>
            <a:r>
              <a:rPr lang="en-US" dirty="0" smtClean="0"/>
              <a:t>CMS BCM status?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3550" y="2384878"/>
          <a:ext cx="8218488" cy="1836210"/>
        </p:xfrm>
        <a:graphic>
          <a:graphicData uri="http://schemas.openxmlformats.org/drawingml/2006/table">
            <a:tbl>
              <a:tblPr/>
              <a:tblGrid>
                <a:gridCol w="493569"/>
                <a:gridCol w="585395"/>
                <a:gridCol w="581214"/>
                <a:gridCol w="6558310"/>
              </a:tblGrid>
              <a:tr h="367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WED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STABLE beams with 48 bunches and low-pile-up for ATLAS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STABLE beams with 48 bunches and low-pile-up for ATLAS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STABLE beams with 84 bunches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ADT set-up 1.4E11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STABLE beams with 84 </a:t>
                      </a:r>
                      <a:r>
                        <a:rPr lang="en-US" sz="14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bunches (</a:t>
                      </a:r>
                      <a:r>
                        <a:rPr lang="en-US" sz="1400" b="1" i="0" u="none" strike="noStrike" dirty="0" err="1" smtClean="0">
                          <a:solidFill>
                            <a:srgbClr val="006600"/>
                          </a:solidFill>
                          <a:latin typeface="Arial"/>
                        </a:rPr>
                        <a:t>LHCb</a:t>
                      </a:r>
                      <a:r>
                        <a:rPr lang="en-US" sz="14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 field off)</a:t>
                      </a:r>
                      <a:endParaRPr lang="en-US" sz="14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09600" y="938213"/>
            <a:ext cx="8229600" cy="5637212"/>
          </a:xfrm>
        </p:spPr>
        <p:txBody>
          <a:bodyPr/>
          <a:lstStyle/>
          <a:p>
            <a:r>
              <a:rPr lang="en-US" dirty="0" smtClean="0"/>
              <a:t>Friday till Monday the morning meeting will be at 9:00</a:t>
            </a:r>
          </a:p>
          <a:p>
            <a:r>
              <a:rPr lang="en-US" dirty="0" smtClean="0"/>
              <a:t>Tuesday 8:30 summary of the week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2-3 fills and 4-6 hours </a:t>
            </a:r>
            <a:r>
              <a:rPr lang="en-US" dirty="0" smtClean="0"/>
              <a:t>with 48b, 84b, 264b and 624b (cycle validation)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3 fills and 20 hours </a:t>
            </a:r>
            <a:r>
              <a:rPr lang="en-US" dirty="0" smtClean="0"/>
              <a:t>with  840b, 1092b, 1380b (intensity/</a:t>
            </a:r>
            <a:r>
              <a:rPr lang="en-US" dirty="0" err="1" smtClean="0"/>
              <a:t>lumi</a:t>
            </a:r>
            <a:r>
              <a:rPr lang="en-US" dirty="0" smtClean="0"/>
              <a:t> related problems)</a:t>
            </a:r>
          </a:p>
          <a:p>
            <a:r>
              <a:rPr lang="en-US" sz="1800" dirty="0" smtClean="0"/>
              <a:t>MP checklists after 84b, 624b, 840b, 1092 bunches</a:t>
            </a:r>
          </a:p>
          <a:p>
            <a:r>
              <a:rPr lang="en-GB" sz="1800" dirty="0" smtClean="0"/>
              <a:t>Regular MP checklists every two weeks when operating with 1380b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Intensity ramp-up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549" y="3089488"/>
          <a:ext cx="8218488" cy="3291840"/>
        </p:xfrm>
        <a:graphic>
          <a:graphicData uri="http://schemas.openxmlformats.org/drawingml/2006/table">
            <a:tbl>
              <a:tblPr/>
              <a:tblGrid>
                <a:gridCol w="1773310"/>
                <a:gridCol w="4348625"/>
                <a:gridCol w="2096553"/>
              </a:tblGrid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Bunches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Max number of bunches injected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Alice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Main-main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08:30 Access to reset QPS card of Q4.R8</a:t>
            </a:r>
          </a:p>
          <a:p>
            <a:r>
              <a:rPr lang="en-US" dirty="0" smtClean="0"/>
              <a:t>10:30-11:40 No beam from the injectors due to unplanned intervention on RAMSES software and SPS extraction septum problem (beam 2) </a:t>
            </a:r>
          </a:p>
          <a:p>
            <a:r>
              <a:rPr lang="en-US" dirty="0" smtClean="0"/>
              <a:t>Ramp-Squeeze for chromaticity measurement and verification of the beta* and energy limits of the collimators </a:t>
            </a:r>
          </a:p>
          <a:p>
            <a:pPr lvl="1"/>
            <a:r>
              <a:rPr lang="en-US" dirty="0" smtClean="0"/>
              <a:t>12:34 Dumped by wrong setting of the energy interlock on the TCT position at IP8 during the squeeze. </a:t>
            </a:r>
            <a:r>
              <a:rPr lang="en-US" dirty="0" smtClean="0">
                <a:sym typeface="Wingdings" pitchFamily="2" charset="2"/>
              </a:rPr>
              <a:t> setting c</a:t>
            </a:r>
            <a:r>
              <a:rPr lang="en-US" dirty="0" smtClean="0"/>
              <a:t>orrected </a:t>
            </a:r>
          </a:p>
          <a:p>
            <a:r>
              <a:rPr lang="en-US" dirty="0" smtClean="0"/>
              <a:t>Ramp with new parameters for decay and snap-back correction (FIDEL) and aperture checks with squeezed optics</a:t>
            </a:r>
          </a:p>
          <a:p>
            <a:pPr lvl="1"/>
            <a:r>
              <a:rPr lang="en-US" dirty="0" smtClean="0"/>
              <a:t>Problems with FIDEL parameters, losses beginning of the ramp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Revert back to previous FIDEL correction version (not fully successful, </a:t>
            </a:r>
            <a:r>
              <a:rPr lang="en-US" dirty="0" err="1" smtClean="0"/>
              <a:t>chroma</a:t>
            </a:r>
            <a:r>
              <a:rPr lang="en-US" dirty="0" smtClean="0"/>
              <a:t> drifting at injection) </a:t>
            </a:r>
          </a:p>
          <a:p>
            <a:pPr lvl="1"/>
            <a:r>
              <a:rPr lang="en-US" sz="1800" dirty="0" smtClean="0"/>
              <a:t>14:28 dumped by spurious trigger of the BLMs in point 2 </a:t>
            </a:r>
          </a:p>
          <a:p>
            <a:pPr lvl="1"/>
            <a:r>
              <a:rPr lang="en-US" sz="1800" dirty="0" smtClean="0"/>
              <a:t>16:00 dumped by spurious trigger of CMS BCM </a:t>
            </a:r>
            <a:r>
              <a:rPr lang="en-US" sz="1800" dirty="0" smtClean="0">
                <a:sym typeface="Wingdings" pitchFamily="2" charset="2"/>
              </a:rPr>
              <a:t> disabled faulty card from BIS</a:t>
            </a:r>
            <a:r>
              <a:rPr lang="en-US" sz="1800" dirty="0" smtClean="0"/>
              <a:t> (has to be reconnected before the 48b fill)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16:30-21:30: Aperture verification at the end of squeeze and in collision. Aperture sufficient to run with 60 cm optics.</a:t>
            </a:r>
          </a:p>
          <a:p>
            <a:r>
              <a:rPr lang="en-US" dirty="0" smtClean="0"/>
              <a:t>21:44 dumped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could not test moving </a:t>
            </a:r>
            <a:r>
              <a:rPr lang="en-US" dirty="0" err="1" smtClean="0"/>
              <a:t>Velo</a:t>
            </a:r>
            <a:r>
              <a:rPr lang="en-US" dirty="0" smtClean="0"/>
              <a:t> in "beam dump". The configuration was not standard and the override did not work.</a:t>
            </a:r>
          </a:p>
          <a:p>
            <a:pPr lvl="1"/>
            <a:r>
              <a:rPr lang="en-US" dirty="0" smtClean="0"/>
              <a:t>Beams dumped by CMS BCM (switched off power supply) </a:t>
            </a:r>
          </a:p>
          <a:p>
            <a:r>
              <a:rPr lang="en-US" dirty="0" smtClean="0"/>
              <a:t>23:00 Injecting</a:t>
            </a:r>
          </a:p>
          <a:p>
            <a:pPr lvl="1"/>
            <a:r>
              <a:rPr lang="en-US" dirty="0" err="1" smtClean="0"/>
              <a:t>chroma</a:t>
            </a:r>
            <a:r>
              <a:rPr lang="en-US" dirty="0" smtClean="0"/>
              <a:t> drifting</a:t>
            </a:r>
          </a:p>
          <a:p>
            <a:pPr lvl="1"/>
            <a:r>
              <a:rPr lang="en-US" dirty="0" smtClean="0"/>
              <a:t>problems with H tune </a:t>
            </a:r>
            <a:br>
              <a:rPr lang="en-US" dirty="0" smtClean="0"/>
            </a:br>
            <a:r>
              <a:rPr lang="en-US" dirty="0" smtClean="0"/>
              <a:t>measurement and feed-back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0:38 – 2:04 Stable Beams 3b</a:t>
            </a:r>
          </a:p>
          <a:p>
            <a:r>
              <a:rPr lang="en-US" dirty="0" smtClean="0"/>
              <a:t>3:30 – 4:00 no beam from SPS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5:40 Stable Beams 47 bunches</a:t>
            </a:r>
            <a:r>
              <a:rPr lang="en-US" dirty="0" smtClean="0"/>
              <a:t>, Atlas low pile-up, Alice main-</a:t>
            </a:r>
            <a:r>
              <a:rPr lang="en-US" dirty="0" err="1" smtClean="0"/>
              <a:t>satelite</a:t>
            </a:r>
            <a:endParaRPr lang="en-US" dirty="0" smtClean="0"/>
          </a:p>
          <a:p>
            <a:pPr lvl="1"/>
            <a:r>
              <a:rPr lang="en-US" dirty="0" smtClean="0"/>
              <a:t>11 </a:t>
            </a:r>
            <a:r>
              <a:rPr lang="en-US" dirty="0" err="1" smtClean="0"/>
              <a:t>indivs</a:t>
            </a:r>
            <a:r>
              <a:rPr lang="en-US" dirty="0" smtClean="0"/>
              <a:t> 8-9E10 ppb</a:t>
            </a:r>
          </a:p>
          <a:p>
            <a:pPr lvl="1"/>
            <a:r>
              <a:rPr lang="en-US" dirty="0" smtClean="0"/>
              <a:t>3 trains of 12 nominal bunches</a:t>
            </a:r>
          </a:p>
          <a:p>
            <a:r>
              <a:rPr lang="en-US" dirty="0" smtClean="0"/>
              <a:t>Dump foreseen for 9:00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cont.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254" y="3068960"/>
            <a:ext cx="4367583" cy="135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corrected chromaticity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294" y="2924944"/>
            <a:ext cx="4434162" cy="34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85813"/>
            <a:ext cx="4711783" cy="366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2080" y="785813"/>
            <a:ext cx="3394720" cy="5637212"/>
          </a:xfrm>
        </p:spPr>
        <p:txBody>
          <a:bodyPr/>
          <a:lstStyle/>
          <a:p>
            <a:r>
              <a:rPr lang="en-US" dirty="0" smtClean="0"/>
              <a:t>Chromaticity correction during the ramp very good. 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49966" y="4581127"/>
            <a:ext cx="3617978" cy="199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+mn-lt"/>
              </a:rPr>
              <a:t>Can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further improved at flat-top.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Checked the aperture with squeezed beams to </a:t>
            </a:r>
            <a:r>
              <a:rPr lang="en-US" sz="1800" dirty="0" smtClean="0">
                <a:solidFill>
                  <a:schemeClr val="accent2"/>
                </a:solidFill>
              </a:rPr>
              <a:t>verify the margins between TCTs and triplet apertures in IP1/5</a:t>
            </a:r>
            <a:endParaRPr lang="en-US" sz="1800" dirty="0" smtClean="0"/>
          </a:p>
          <a:p>
            <a:r>
              <a:rPr lang="en-US" sz="1800" dirty="0" smtClean="0"/>
              <a:t>Ramped and squeezed one nominal bunch and 4 probes to establish a good orbit reference and then </a:t>
            </a:r>
            <a:r>
              <a:rPr lang="en-US" sz="1800" dirty="0" err="1" smtClean="0"/>
              <a:t>blowed</a:t>
            </a:r>
            <a:r>
              <a:rPr lang="en-US" sz="1800" dirty="0" smtClean="0"/>
              <a:t> away the nominal bunch with the ADT, in order to perform aperture check with safe single-bunch intensities</a:t>
            </a:r>
          </a:p>
          <a:p>
            <a:r>
              <a:rPr lang="en-US" sz="1800" dirty="0" smtClean="0"/>
              <a:t>Opened collimators, opened TCTs, performed H and V loss maps with ADT blow-up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accent2"/>
                </a:solidFill>
                <a:sym typeface="Wingdings" pitchFamily="2" charset="2"/>
              </a:rPr>
              <a:t>verify that TCTs (at 10.5-11 sigma) are still shadowing the triplet aperture</a:t>
            </a:r>
            <a:r>
              <a:rPr lang="en-US" sz="1800" dirty="0" smtClean="0">
                <a:sym typeface="Wingdings" pitchFamily="2" charset="2"/>
              </a:rPr>
              <a:t> (TCT nominal position with squeezed beams is 9 sigma)</a:t>
            </a:r>
            <a:endParaRPr lang="en-US" sz="1800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Squeeze, separated: TCTs at </a:t>
            </a:r>
            <a:r>
              <a:rPr lang="en-US" b="1" dirty="0" smtClean="0">
                <a:solidFill>
                  <a:schemeClr val="accent2"/>
                </a:solidFill>
              </a:rPr>
              <a:t>11 sigma</a:t>
            </a:r>
            <a:r>
              <a:rPr lang="en-US" b="1" dirty="0" smtClean="0"/>
              <a:t> </a:t>
            </a:r>
            <a:r>
              <a:rPr lang="en-US" dirty="0" smtClean="0"/>
              <a:t>shadow the </a:t>
            </a:r>
            <a:r>
              <a:rPr lang="en-US" dirty="0" err="1" smtClean="0"/>
              <a:t>triplett</a:t>
            </a:r>
            <a:r>
              <a:rPr lang="en-US" dirty="0" smtClean="0"/>
              <a:t> aperture</a:t>
            </a:r>
          </a:p>
          <a:p>
            <a:pPr lvl="1"/>
            <a:r>
              <a:rPr lang="en-US" dirty="0" smtClean="0"/>
              <a:t>Squeeze, colliding: </a:t>
            </a:r>
            <a:r>
              <a:rPr lang="en-US" b="1" dirty="0" smtClean="0">
                <a:solidFill>
                  <a:schemeClr val="accent2"/>
                </a:solidFill>
              </a:rPr>
              <a:t>11 sigma for B1-H, B1-V and B2-H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10.5 sigma for B2-V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(B2-V losses at the MQX-R1 at 11 sigma). </a:t>
            </a:r>
          </a:p>
          <a:p>
            <a:pPr lvl="1"/>
            <a:endParaRPr lang="en-US" sz="600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b="1" dirty="0" smtClean="0">
                <a:solidFill>
                  <a:srgbClr val="CC0099"/>
                </a:solidFill>
              </a:rPr>
              <a:t>These margins are sufficient for operation at 60 cm</a:t>
            </a:r>
            <a:endParaRPr lang="en-US" b="1" dirty="0" smtClean="0"/>
          </a:p>
          <a:p>
            <a:endParaRPr lang="en-US" sz="1200" dirty="0" smtClean="0"/>
          </a:p>
          <a:p>
            <a:r>
              <a:rPr lang="en-US" sz="1800" dirty="0" smtClean="0"/>
              <a:t>Note that in some cases, we had to open the TCT collimators in IP2 and IP8 even if they were at &gt;12sigmas. We believe that they were intercepting secondary halo but this has to be confirmed by more detailed analysis.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aperture checks (GA, SR, MP, JW)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Loss map with TCTs at 11 sigma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533" y="867023"/>
            <a:ext cx="6716835" cy="55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collimator movement and position limits during ramp and squeeze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limits versus beta* verified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66394"/>
            <a:ext cx="6048672" cy="481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stable beams 2012 (0:38 – 2:04), 3 bunches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908720"/>
            <a:ext cx="7344815" cy="20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09423"/>
            <a:ext cx="5163984" cy="127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294" y="3356992"/>
            <a:ext cx="393920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nline_190389_107592030_138_3DTow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841" y="785813"/>
            <a:ext cx="7234317" cy="56372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event recorded at </a:t>
            </a:r>
            <a:r>
              <a:rPr lang="en-US" dirty="0" err="1" smtClean="0"/>
              <a:t>sqrt</a:t>
            </a:r>
            <a:r>
              <a:rPr lang="en-US" dirty="0" smtClean="0"/>
              <a:t>(s)=8 TeV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841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Wednesday 4.4.2012</vt:lpstr>
      <vt:lpstr>Wednesday</vt:lpstr>
      <vt:lpstr>Wednesday cont.</vt:lpstr>
      <vt:lpstr>Result of corrected chromaticity</vt:lpstr>
      <vt:lpstr>Summary of aperture checks (GA, SR, MP, JW)</vt:lpstr>
      <vt:lpstr>Example Loss map with TCTs at 11 sigma</vt:lpstr>
      <vt:lpstr>Collimator limits versus beta* verified</vt:lpstr>
      <vt:lpstr>First stable beams 2012 (0:38 – 2:04), 3 bunches</vt:lpstr>
      <vt:lpstr>CMS event recorded at sqrt(s)=8 TeV</vt:lpstr>
      <vt:lpstr>Stable beams (5:40) 47 bunches</vt:lpstr>
      <vt:lpstr>Vacuum activity IP8, injecting 144 bunches (Tuesday)</vt:lpstr>
      <vt:lpstr>Others</vt:lpstr>
      <vt:lpstr>Planning</vt:lpstr>
      <vt:lpstr>Planning</vt:lpstr>
      <vt:lpstr>Intensity ramp-up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2012-04-05T07:25:09Z</dcterms:modified>
</cp:coreProperties>
</file>