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774" r:id="rId2"/>
    <p:sldId id="791" r:id="rId3"/>
    <p:sldId id="792" r:id="rId4"/>
    <p:sldId id="793" r:id="rId5"/>
    <p:sldId id="794" r:id="rId6"/>
    <p:sldId id="790" r:id="rId7"/>
    <p:sldId id="795" r:id="rId8"/>
    <p:sldId id="796" r:id="rId9"/>
    <p:sldId id="797" r:id="rId10"/>
    <p:sldId id="798" r:id="rId11"/>
    <p:sldId id="776" r:id="rId12"/>
    <p:sldId id="764" r:id="rId13"/>
    <p:sldId id="789" r:id="rId14"/>
    <p:sldId id="788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FF00"/>
    <a:srgbClr val="96066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241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02-12-11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42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02-12-11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2286000"/>
          </a:xfrm>
        </p:spPr>
        <p:txBody>
          <a:bodyPr/>
          <a:lstStyle/>
          <a:p>
            <a:r>
              <a:rPr lang="en-US" sz="2000" dirty="0" smtClean="0"/>
              <a:t>07:30 – 10:30 Asynchronous dump test with Beam 2. No issue found.</a:t>
            </a:r>
          </a:p>
          <a:p>
            <a:endParaRPr lang="en-US" sz="800" dirty="0"/>
          </a:p>
          <a:p>
            <a:r>
              <a:rPr lang="en-US" sz="2000" dirty="0" smtClean="0"/>
              <a:t>FIDEL update. Now chromaticity decay corrected. </a:t>
            </a:r>
          </a:p>
          <a:p>
            <a:endParaRPr lang="en-US" sz="800" dirty="0"/>
          </a:p>
          <a:p>
            <a:r>
              <a:rPr lang="en-US" sz="2000" dirty="0" smtClean="0"/>
              <a:t>12:13 Beam dump due to problem in the storage of the reference for the orbit feedback.</a:t>
            </a:r>
          </a:p>
          <a:p>
            <a:endParaRPr lang="en-US" sz="800" dirty="0"/>
          </a:p>
          <a:p>
            <a:r>
              <a:rPr lang="en-US" sz="2000" dirty="0" smtClean="0"/>
              <a:t>14:53 </a:t>
            </a:r>
            <a:r>
              <a:rPr lang="en-US" sz="2000" dirty="0"/>
              <a:t>Stable beam #</a:t>
            </a:r>
            <a:r>
              <a:rPr lang="en-US" sz="2000" dirty="0" smtClean="0"/>
              <a:t>2479. </a:t>
            </a:r>
            <a:r>
              <a:rPr lang="en-US" sz="2000" dirty="0"/>
              <a:t>(84 on 84 bunches): Initial luminosity: </a:t>
            </a:r>
            <a:r>
              <a:rPr lang="en-US" sz="2000" dirty="0" smtClean="0"/>
              <a:t>3.2x10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</a:p>
          <a:p>
            <a:endParaRPr lang="en-US" sz="800" dirty="0" smtClean="0"/>
          </a:p>
          <a:p>
            <a:r>
              <a:rPr lang="en-US" sz="2000" dirty="0" smtClean="0"/>
              <a:t>19:00-00:00 Fills (2480 and 2481) with 264 bunches/beam and bunch intensity close to 1.5x10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p/b. </a:t>
            </a:r>
          </a:p>
          <a:p>
            <a:pPr lvl="1"/>
            <a:r>
              <a:rPr lang="en-US" sz="1600" dirty="0" smtClean="0"/>
              <a:t>Losses during the </a:t>
            </a:r>
            <a:r>
              <a:rPr lang="en-US" sz="1600" dirty="0" smtClean="0"/>
              <a:t>squeeze, Instability </a:t>
            </a:r>
            <a:r>
              <a:rPr lang="en-US" sz="1600" dirty="0" smtClean="0"/>
              <a:t>observed when going in </a:t>
            </a:r>
            <a:r>
              <a:rPr lang="en-US" sz="1600" dirty="0" smtClean="0"/>
              <a:t>collision, Issues </a:t>
            </a:r>
            <a:r>
              <a:rPr lang="en-US" sz="1600" dirty="0" smtClean="0"/>
              <a:t>with the skew scheme in </a:t>
            </a:r>
            <a:r>
              <a:rPr lang="en-US" sz="1600" dirty="0" err="1" smtClean="0"/>
              <a:t>LHCb</a:t>
            </a:r>
            <a:endParaRPr lang="en-US" sz="1600" dirty="0" smtClean="0"/>
          </a:p>
          <a:p>
            <a:pPr lvl="1"/>
            <a:endParaRPr lang="en-US" sz="800" dirty="0" smtClean="0"/>
          </a:p>
          <a:p>
            <a:r>
              <a:rPr lang="en-US" sz="2000" dirty="0" smtClean="0"/>
              <a:t>02:00 Fill #2482 STABLE BEAMS (1.3x10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p/b) and 264 bunches with initial luminosity of &gt;0.9x10</a:t>
            </a:r>
            <a:r>
              <a:rPr lang="en-US" sz="2000" baseline="30000" dirty="0" smtClean="0"/>
              <a:t>33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baseline="-25000" dirty="0" smtClean="0"/>
              <a:t>.</a:t>
            </a:r>
          </a:p>
          <a:p>
            <a:endParaRPr lang="en-US" sz="800" baseline="-25000" dirty="0" smtClean="0"/>
          </a:p>
          <a:p>
            <a:r>
              <a:rPr lang="en-US" sz="2000" dirty="0" smtClean="0"/>
              <a:t>05:30 End of fill #2482</a:t>
            </a:r>
          </a:p>
          <a:p>
            <a:r>
              <a:rPr lang="en-US" sz="2000" dirty="0" smtClean="0"/>
              <a:t>08:00 Again problem with OFB. Beams dumped at the end of the squeeze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 </a:t>
            </a:r>
            <a:r>
              <a:rPr lang="en-US" dirty="0"/>
              <a:t>6</a:t>
            </a:r>
            <a:r>
              <a:rPr lang="en-US" dirty="0" smtClean="0"/>
              <a:t>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724400"/>
            <a:ext cx="4191000" cy="1524000"/>
          </a:xfrm>
        </p:spPr>
        <p:txBody>
          <a:bodyPr/>
          <a:lstStyle/>
          <a:p>
            <a:r>
              <a:rPr lang="en-US" sz="2400" dirty="0" smtClean="0"/>
              <a:t>Sudden losses observed in some bunches. Patterns </a:t>
            </a:r>
            <a:r>
              <a:rPr lang="en-US" sz="2400" dirty="0" smtClean="0"/>
              <a:t>being verified (colliding in IP8)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with 264 bunches (2482)</a:t>
            </a:r>
            <a:endParaRPr lang="en-US" dirty="0"/>
          </a:p>
        </p:txBody>
      </p:sp>
      <p:pic>
        <p:nvPicPr>
          <p:cNvPr id="1026" name="Picture 2" descr="http://elogbook.cern.ch/eLogbook/attach_reader?attach_id=1233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572000" cy="3901440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233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64380" cy="3512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Application for luminosity optimization crashing and slowing down communication with FGC (acquisition of the PC currents) </a:t>
            </a:r>
            <a:r>
              <a:rPr lang="en-US" sz="2000" dirty="0" smtClean="0">
                <a:sym typeface="Wingdings" pitchFamily="2" charset="2"/>
              </a:rPr>
              <a:t> CO+OP follow-up. For the moment minimize the number of applications open</a:t>
            </a:r>
            <a:endParaRPr lang="en-US" sz="2000" dirty="0" smtClean="0"/>
          </a:p>
          <a:p>
            <a:r>
              <a:rPr lang="en-US" sz="2000" dirty="0" err="1" smtClean="0"/>
              <a:t>VdM</a:t>
            </a:r>
            <a:r>
              <a:rPr lang="en-US" sz="2000" dirty="0" smtClean="0"/>
              <a:t> scan application: cannot enter integration time </a:t>
            </a:r>
            <a:r>
              <a:rPr lang="en-US" sz="2000" dirty="0" smtClean="0">
                <a:sym typeface="Wingdings" pitchFamily="2" charset="2"/>
              </a:rPr>
              <a:t> CO+OP follow-up</a:t>
            </a:r>
          </a:p>
          <a:p>
            <a:r>
              <a:rPr lang="en-US" sz="2000" dirty="0" smtClean="0">
                <a:sym typeface="Wingdings" pitchFamily="2" charset="2"/>
              </a:rPr>
              <a:t>Damper post-mortem (update required). Fixed display for injection oscillations (HB1)</a:t>
            </a:r>
          </a:p>
          <a:p>
            <a:r>
              <a:rPr lang="en-US" sz="2000" dirty="0" smtClean="0">
                <a:sym typeface="Wingdings" pitchFamily="2" charset="2"/>
              </a:rPr>
              <a:t>Orbit feedback loading zero reference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21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914400"/>
          </a:xfrm>
        </p:spPr>
        <p:txBody>
          <a:bodyPr/>
          <a:lstStyle/>
          <a:p>
            <a:r>
              <a:rPr lang="en-US" sz="2400" dirty="0" smtClean="0"/>
              <a:t>Investigations on the issue of the OFB</a:t>
            </a:r>
          </a:p>
          <a:p>
            <a:r>
              <a:rPr lang="en-US" sz="2400" dirty="0" smtClean="0"/>
              <a:t>Revisit </a:t>
            </a:r>
            <a:r>
              <a:rPr lang="en-US" sz="2400" dirty="0" err="1" smtClean="0"/>
              <a:t>LHCb</a:t>
            </a:r>
            <a:r>
              <a:rPr lang="en-US" sz="2400" dirty="0" smtClean="0"/>
              <a:t> crossing-angle tilt with small number of bunches to understand better the observed </a:t>
            </a:r>
            <a:r>
              <a:rPr lang="en-US" sz="2400" dirty="0" err="1" smtClean="0"/>
              <a:t>behaviour</a:t>
            </a:r>
            <a:endParaRPr lang="en-US" sz="2400" dirty="0" smtClean="0"/>
          </a:p>
          <a:p>
            <a:r>
              <a:rPr lang="en-US" sz="2400" dirty="0" smtClean="0"/>
              <a:t>Stable </a:t>
            </a:r>
            <a:r>
              <a:rPr lang="en-US" sz="2400" dirty="0" smtClean="0"/>
              <a:t>beams 268 on </a:t>
            </a:r>
            <a:r>
              <a:rPr lang="en-US" sz="2400" dirty="0" smtClean="0"/>
              <a:t>268 after having understood the various issues.</a:t>
            </a:r>
            <a:endParaRPr lang="en-US" sz="2400" dirty="0" smtClean="0"/>
          </a:p>
          <a:p>
            <a:r>
              <a:rPr lang="en-US" sz="2400" dirty="0" smtClean="0"/>
              <a:t>No additional step in number of bunches today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2-3 fills and 4-6 hours </a:t>
            </a:r>
            <a:r>
              <a:rPr lang="en-US" sz="2000" dirty="0" smtClean="0"/>
              <a:t>with 48b, 84b, 264b and 624b (cycle validation)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3 fills and 20 hours </a:t>
            </a:r>
            <a:r>
              <a:rPr lang="en-US" sz="2000" dirty="0" smtClean="0"/>
              <a:t>with  840b, 1092b, 1380b (intensity/</a:t>
            </a:r>
            <a:r>
              <a:rPr lang="en-US" sz="2000" dirty="0" err="1" smtClean="0"/>
              <a:t>lumi</a:t>
            </a:r>
            <a:r>
              <a:rPr lang="en-US" sz="2000" dirty="0" smtClean="0"/>
              <a:t> related problems)</a:t>
            </a:r>
          </a:p>
          <a:p>
            <a:r>
              <a:rPr lang="en-US" sz="1800" dirty="0" smtClean="0"/>
              <a:t>MP checklists after 84b, 624b, 840b, 1092 bunches</a:t>
            </a:r>
          </a:p>
          <a:p>
            <a:r>
              <a:rPr lang="en-GB" sz="1800" dirty="0" smtClean="0"/>
              <a:t>Regular MP checklists every two weeks when operating with 1380b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Intensity ramp-up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3549" y="3089488"/>
          <a:ext cx="8218488" cy="3291840"/>
        </p:xfrm>
        <a:graphic>
          <a:graphicData uri="http://schemas.openxmlformats.org/drawingml/2006/table">
            <a:tbl>
              <a:tblPr/>
              <a:tblGrid>
                <a:gridCol w="1773310"/>
                <a:gridCol w="4348625"/>
                <a:gridCol w="2096553"/>
              </a:tblGrid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Bunches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Max number of bunches injected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Alice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Main-main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Main-satellite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55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557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4724400"/>
            <a:ext cx="8763000" cy="1752600"/>
          </a:xfrm>
        </p:spPr>
        <p:txBody>
          <a:bodyPr/>
          <a:lstStyle/>
          <a:p>
            <a:r>
              <a:rPr lang="en-US" sz="2400" dirty="0" smtClean="0"/>
              <a:t>Parameters for the decay correction have been corrected (</a:t>
            </a:r>
            <a:r>
              <a:rPr lang="en-US" sz="2400" dirty="0" err="1" smtClean="0"/>
              <a:t>Mike+N</a:t>
            </a:r>
            <a:r>
              <a:rPr lang="en-US" sz="2400" dirty="0" smtClean="0"/>
              <a:t>. Aquilina).</a:t>
            </a:r>
          </a:p>
          <a:p>
            <a:r>
              <a:rPr lang="en-US" sz="2400" dirty="0" smtClean="0"/>
              <a:t>Chromaticity correction now OK at flat-bottom.</a:t>
            </a:r>
          </a:p>
          <a:p>
            <a:r>
              <a:rPr lang="en-US" sz="2400" dirty="0" smtClean="0"/>
              <a:t>Snap-back to be revisited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decay correction (FIDEL)</a:t>
            </a:r>
            <a:endParaRPr lang="en-US" dirty="0"/>
          </a:p>
        </p:txBody>
      </p:sp>
      <p:pic>
        <p:nvPicPr>
          <p:cNvPr id="1026" name="Picture 2" descr="http://elogbook.cern.ch/eLogbook/attach_reader?attach_id=123346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#2478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685800"/>
          </a:xfrm>
        </p:spPr>
        <p:txBody>
          <a:bodyPr/>
          <a:lstStyle/>
          <a:p>
            <a:r>
              <a:rPr lang="en-US" sz="2400" dirty="0" smtClean="0"/>
              <a:t>Vertical reference in the OFC zeroed in V-planes for both beams. Origin not known </a:t>
            </a:r>
            <a:r>
              <a:rPr lang="en-US" sz="2400" dirty="0" smtClean="0"/>
              <a:t>(expert analyzing). </a:t>
            </a:r>
            <a:r>
              <a:rPr lang="en-US" sz="2400" dirty="0" smtClean="0"/>
              <a:t>Occurred already on 21/3 at 00:59 at that time the reference was zeroed in the horizontal plane </a:t>
            </a:r>
            <a:endParaRPr lang="en-US" sz="2400" dirty="0"/>
          </a:p>
        </p:txBody>
      </p:sp>
      <p:pic>
        <p:nvPicPr>
          <p:cNvPr id="24578" name="Picture 2" descr="http://elogbook.cern.ch/eLogbook/attach_reader?attach_id=1233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5953125" cy="2381250"/>
          </a:xfrm>
          <a:prstGeom prst="rect">
            <a:avLst/>
          </a:prstGeom>
          <a:noFill/>
        </p:spPr>
      </p:pic>
      <p:pic>
        <p:nvPicPr>
          <p:cNvPr id="24580" name="Picture 4" descr="http://elogbook.cern.ch/eLogbook/attach_reader?attach_id=1233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2514600"/>
            <a:ext cx="59531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#2478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1143000"/>
          </a:xfrm>
        </p:spPr>
        <p:txBody>
          <a:bodyPr/>
          <a:lstStyle/>
          <a:p>
            <a:r>
              <a:rPr lang="en-US" sz="2400" dirty="0" smtClean="0"/>
              <a:t>Orbit feedback suppressed the crossing angle in point 1 and 2 in approximately 170 s. BLM </a:t>
            </a:r>
            <a:r>
              <a:rPr lang="en-US" sz="2400" dirty="0" smtClean="0"/>
              <a:t>caught </a:t>
            </a:r>
            <a:r>
              <a:rPr lang="en-US" sz="2400" dirty="0" smtClean="0"/>
              <a:t>the event and dumped properly.</a:t>
            </a:r>
          </a:p>
        </p:txBody>
      </p:sp>
      <p:pic>
        <p:nvPicPr>
          <p:cNvPr id="25604" name="Picture 4" descr="http://elogbook.cern.ch/eLogbook/attach_reader?attach_id=1233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5953125" cy="2381250"/>
          </a:xfrm>
          <a:prstGeom prst="rect">
            <a:avLst/>
          </a:prstGeom>
          <a:noFill/>
        </p:spPr>
      </p:pic>
      <p:pic>
        <p:nvPicPr>
          <p:cNvPr id="25606" name="Picture 6" descr="http://elogbook.cern.ch/eLogbook/attach_reader?attach_id=1233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1905000"/>
            <a:ext cx="59531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 without beam of the squeeze sequence for the orbit feedback </a:t>
            </a:r>
            <a:r>
              <a:rPr lang="en-US" sz="2400" dirty="0" smtClean="0">
                <a:sym typeface="Wingdings" pitchFamily="2" charset="2"/>
              </a:rPr>
              <a:t> no problem</a:t>
            </a:r>
            <a:endParaRPr lang="en-US" sz="2400" dirty="0" smtClean="0"/>
          </a:p>
          <a:p>
            <a:r>
              <a:rPr lang="en-US" sz="2400" dirty="0" smtClean="0"/>
              <a:t>Following </a:t>
            </a:r>
            <a:r>
              <a:rPr lang="en-US" sz="2400" dirty="0" smtClean="0"/>
              <a:t>fill (#2479): </a:t>
            </a:r>
            <a:r>
              <a:rPr lang="en-US" sz="2400" dirty="0" smtClean="0"/>
              <a:t>closely monitoring </a:t>
            </a:r>
            <a:r>
              <a:rPr lang="en-US" sz="2400" dirty="0" smtClean="0"/>
              <a:t>of the status of the reference orbit</a:t>
            </a:r>
          </a:p>
          <a:p>
            <a:r>
              <a:rPr lang="en-US" sz="2400" dirty="0" smtClean="0"/>
              <a:t>Implementation of a SW interlock dumping the beam if a reference orbit with </a:t>
            </a:r>
            <a:r>
              <a:rPr lang="en-US" sz="2400" dirty="0" smtClean="0"/>
              <a:t>zero positions </a:t>
            </a:r>
            <a:r>
              <a:rPr lang="en-US" sz="2400" dirty="0" smtClean="0"/>
              <a:t>is loaded. Deployed and tested by </a:t>
            </a:r>
            <a:r>
              <a:rPr lang="en-US" sz="2400" dirty="0" err="1" smtClean="0"/>
              <a:t>Joerg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OK from </a:t>
            </a:r>
            <a:r>
              <a:rPr lang="en-US" sz="2400" dirty="0" err="1" smtClean="0"/>
              <a:t>rMPP</a:t>
            </a:r>
            <a:r>
              <a:rPr lang="en-US" sz="2400" dirty="0" smtClean="0"/>
              <a:t> to go to 264 </a:t>
            </a:r>
            <a:r>
              <a:rPr lang="en-US" sz="2400" dirty="0" smtClean="0"/>
              <a:t>bunches</a:t>
            </a:r>
          </a:p>
          <a:p>
            <a:r>
              <a:rPr lang="en-US" sz="2400" dirty="0" smtClean="0"/>
              <a:t>Problem occurred again at 8 AM this morning. Well caught by the SW interlock </a:t>
            </a:r>
            <a:r>
              <a:rPr lang="en-US" sz="2400" dirty="0" smtClean="0">
                <a:sym typeface="Wingdings" pitchFamily="2" charset="2"/>
              </a:rPr>
              <a:t> expert called to diagnose the problem.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Fill with N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~1.5x10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</a:t>
            </a:r>
          </a:p>
          <a:p>
            <a:r>
              <a:rPr lang="en-US" sz="2000" dirty="0" smtClean="0"/>
              <a:t>Low lifetime in the squeeze (~2m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*) for Beam 2.</a:t>
            </a:r>
          </a:p>
          <a:p>
            <a:r>
              <a:rPr lang="en-US" sz="2000" dirty="0" smtClean="0"/>
              <a:t>Observed </a:t>
            </a:r>
            <a:r>
              <a:rPr lang="en-US" sz="2000" dirty="0" smtClean="0"/>
              <a:t>trims </a:t>
            </a:r>
            <a:r>
              <a:rPr lang="en-US" sz="2000" dirty="0" smtClean="0"/>
              <a:t>by TFB HB2 in correspondence of the losses</a:t>
            </a:r>
          </a:p>
          <a:p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92163"/>
          </a:xfrm>
        </p:spPr>
        <p:txBody>
          <a:bodyPr/>
          <a:lstStyle/>
          <a:p>
            <a:r>
              <a:rPr lang="en-US" dirty="0" smtClean="0"/>
              <a:t>Fills with 264 bunches (2480)</a:t>
            </a:r>
            <a:endParaRPr lang="en-GB" dirty="0"/>
          </a:p>
        </p:txBody>
      </p:sp>
      <p:pic>
        <p:nvPicPr>
          <p:cNvPr id="8194" name="Picture 2" descr="http://elogbook.cern.ch/eLogbook/attach_reader?attach_id=12335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220200" cy="1857376"/>
          </a:xfrm>
          <a:prstGeom prst="rect">
            <a:avLst/>
          </a:prstGeom>
          <a:noFill/>
        </p:spPr>
      </p:pic>
      <p:pic>
        <p:nvPicPr>
          <p:cNvPr id="8195" name="Picture 3" descr="\\cern.ch\dfs\Users\a\arduini\Documents\squeeze2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73533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14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4191000" cy="5257800"/>
          </a:xfrm>
        </p:spPr>
        <p:txBody>
          <a:bodyPr/>
          <a:lstStyle/>
          <a:p>
            <a:r>
              <a:rPr lang="en-US" sz="2400" dirty="0" smtClean="0"/>
              <a:t>Instability observed when going in collision (mostly vertical) but still far from head-on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with 264 bunches (2480)</a:t>
            </a:r>
            <a:endParaRPr lang="en-US" dirty="0"/>
          </a:p>
        </p:txBody>
      </p:sp>
      <p:pic>
        <p:nvPicPr>
          <p:cNvPr id="21506" name="Picture 2" descr="http://elogbook.cern.ch/eLogbook/attach_reader?attach_id=1233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914400"/>
            <a:ext cx="4610100" cy="3284220"/>
          </a:xfrm>
          <a:prstGeom prst="rect">
            <a:avLst/>
          </a:prstGeom>
          <a:noFill/>
        </p:spPr>
      </p:pic>
      <p:pic>
        <p:nvPicPr>
          <p:cNvPr id="21509" name="Picture 5" descr="\\cern.ch\dfs\Users\a\arduini\Documents\adjust2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73533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1025" y="990600"/>
            <a:ext cx="4800600" cy="5257800"/>
          </a:xfrm>
        </p:spPr>
        <p:txBody>
          <a:bodyPr/>
          <a:lstStyle/>
          <a:p>
            <a:r>
              <a:rPr lang="en-US" sz="2400" dirty="0" smtClean="0"/>
              <a:t>Squeeze without tune feedback. Significant reduction of the losses.</a:t>
            </a:r>
          </a:p>
          <a:p>
            <a:r>
              <a:rPr lang="en-US" sz="2400" dirty="0" smtClean="0"/>
              <a:t>Adjust:</a:t>
            </a:r>
          </a:p>
          <a:p>
            <a:pPr lvl="1"/>
            <a:r>
              <a:rPr lang="en-US" sz="2000" dirty="0" smtClean="0"/>
              <a:t>Reduction of chromaticity before going in collision (2 to 1 unit)</a:t>
            </a:r>
          </a:p>
          <a:p>
            <a:pPr lvl="1"/>
            <a:r>
              <a:rPr lang="en-US" sz="2000" dirty="0" smtClean="0"/>
              <a:t>Increase of the damper gain in the vertical plane</a:t>
            </a:r>
          </a:p>
          <a:p>
            <a:r>
              <a:rPr lang="en-US" sz="2400" dirty="0" smtClean="0"/>
              <a:t>Still instability observed (mostly in the H-plane)</a:t>
            </a:r>
          </a:p>
          <a:p>
            <a:r>
              <a:rPr lang="en-US" sz="2400" dirty="0" smtClean="0"/>
              <a:t>Observed also head-on collisions during the “rotation” of the </a:t>
            </a:r>
            <a:r>
              <a:rPr lang="en-US" sz="2400" dirty="0" err="1" smtClean="0"/>
              <a:t>LHCb</a:t>
            </a:r>
            <a:r>
              <a:rPr lang="en-US" sz="2400" dirty="0" smtClean="0"/>
              <a:t> crossing plane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with 264 bunches (2481)</a:t>
            </a:r>
            <a:endParaRPr lang="en-US" dirty="0"/>
          </a:p>
        </p:txBody>
      </p:sp>
      <p:pic>
        <p:nvPicPr>
          <p:cNvPr id="22532" name="Picture 4" descr="http://elogbook.cern.ch/eLogbook/attach_reader?attach_id=1233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990600"/>
            <a:ext cx="4610100" cy="328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Found out that </a:t>
            </a:r>
            <a:r>
              <a:rPr lang="en-US" sz="2800" dirty="0" smtClean="0"/>
              <a:t>the </a:t>
            </a:r>
            <a:r>
              <a:rPr lang="en-US" sz="2800" dirty="0" smtClean="0"/>
              <a:t>sign </a:t>
            </a:r>
            <a:r>
              <a:rPr lang="en-US" sz="2800" dirty="0" smtClean="0"/>
              <a:t>of the horizontal separation in </a:t>
            </a:r>
            <a:r>
              <a:rPr lang="en-US" sz="2800" dirty="0" err="1" smtClean="0"/>
              <a:t>LHCb</a:t>
            </a:r>
            <a:r>
              <a:rPr lang="en-US" sz="2800" dirty="0" smtClean="0"/>
              <a:t> not correct </a:t>
            </a:r>
            <a:r>
              <a:rPr lang="en-US" sz="2800" dirty="0" smtClean="0">
                <a:sym typeface="Wingdings" pitchFamily="2" charset="2"/>
              </a:rPr>
              <a:t> inverted sign</a:t>
            </a:r>
          </a:p>
          <a:p>
            <a:r>
              <a:rPr lang="en-US" sz="2800" dirty="0" smtClean="0">
                <a:sym typeface="Wingdings" pitchFamily="2" charset="2"/>
              </a:rPr>
              <a:t>Increased the gain of the transverse feedback</a:t>
            </a:r>
          </a:p>
          <a:p>
            <a:r>
              <a:rPr lang="en-US" sz="2800" dirty="0" smtClean="0">
                <a:sym typeface="Wingdings" pitchFamily="2" charset="2"/>
              </a:rPr>
              <a:t>Decreased bunch intensity to 1.3x10</a:t>
            </a:r>
            <a:r>
              <a:rPr lang="en-US" sz="2800" baseline="30000" dirty="0" smtClean="0">
                <a:sym typeface="Wingdings" pitchFamily="2" charset="2"/>
              </a:rPr>
              <a:t>11</a:t>
            </a:r>
            <a:r>
              <a:rPr lang="en-US" sz="2800" dirty="0" smtClean="0">
                <a:sym typeface="Wingdings" pitchFamily="2" charset="2"/>
              </a:rPr>
              <a:t> p/b</a:t>
            </a:r>
          </a:p>
          <a:p>
            <a:r>
              <a:rPr lang="en-US" sz="2800" dirty="0" smtClean="0">
                <a:sym typeface="Wingdings" pitchFamily="2" charset="2"/>
              </a:rPr>
              <a:t>Finally managed to go in STABLE BEAMS#2482 with &gt;0.9x10</a:t>
            </a:r>
            <a:r>
              <a:rPr lang="en-US" sz="2800" baseline="30000" dirty="0" smtClean="0">
                <a:sym typeface="Wingdings" pitchFamily="2" charset="2"/>
              </a:rPr>
              <a:t>33</a:t>
            </a:r>
            <a:r>
              <a:rPr lang="en-US" sz="2800" dirty="0" smtClean="0">
                <a:sym typeface="Wingdings" pitchFamily="2" charset="2"/>
              </a:rPr>
              <a:t> cm</a:t>
            </a:r>
            <a:r>
              <a:rPr lang="en-US" sz="2800" baseline="30000" dirty="0" smtClean="0">
                <a:sym typeface="Wingdings" pitchFamily="2" charset="2"/>
              </a:rPr>
              <a:t>-2</a:t>
            </a:r>
            <a:r>
              <a:rPr lang="en-US" sz="2800" dirty="0" smtClean="0">
                <a:sym typeface="Wingdings" pitchFamily="2" charset="2"/>
              </a:rPr>
              <a:t>s</a:t>
            </a:r>
            <a:r>
              <a:rPr lang="en-US" sz="2800" baseline="30000" dirty="0" smtClean="0">
                <a:sym typeface="Wingdings" pitchFamily="2" charset="2"/>
              </a:rPr>
              <a:t>-1</a:t>
            </a: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Need to verify whether dominant contribution is the reduced bunch intensity</a:t>
            </a:r>
            <a:endParaRPr lang="en-US" sz="2800" baseline="30000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with 264 bunches (2482)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27668</TotalTime>
  <Words>711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LHCpresentations</vt:lpstr>
      <vt:lpstr>Fri 6/4</vt:lpstr>
      <vt:lpstr>Chromaticity decay correction (FIDEL)</vt:lpstr>
      <vt:lpstr>Beam dump #2478</vt:lpstr>
      <vt:lpstr>Beam dump #2478</vt:lpstr>
      <vt:lpstr>Actions</vt:lpstr>
      <vt:lpstr>Fills with 264 bunches (2480)</vt:lpstr>
      <vt:lpstr>Fills with 264 bunches (2480)</vt:lpstr>
      <vt:lpstr>Fills with 264 bunches (2481)</vt:lpstr>
      <vt:lpstr>Fills with 264 bunches (2482)</vt:lpstr>
      <vt:lpstr>Fills with 264 bunches (2482)</vt:lpstr>
      <vt:lpstr>Issues</vt:lpstr>
      <vt:lpstr>Plan</vt:lpstr>
      <vt:lpstr>Intensity ramp-up</vt:lpstr>
      <vt:lpstr>Slide 14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2548</cp:revision>
  <dcterms:created xsi:type="dcterms:W3CDTF">2010-04-25T23:23:07Z</dcterms:created>
  <dcterms:modified xsi:type="dcterms:W3CDTF">2012-04-07T07:00:01Z</dcterms:modified>
</cp:coreProperties>
</file>