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3"/>
  </p:notesMasterIdLst>
  <p:handoutMasterIdLst>
    <p:handoutMasterId r:id="rId14"/>
  </p:handoutMasterIdLst>
  <p:sldIdLst>
    <p:sldId id="1144" r:id="rId2"/>
    <p:sldId id="1164" r:id="rId3"/>
    <p:sldId id="1162" r:id="rId4"/>
    <p:sldId id="1165" r:id="rId5"/>
    <p:sldId id="1169" r:id="rId6"/>
    <p:sldId id="1166" r:id="rId7"/>
    <p:sldId id="1171" r:id="rId8"/>
    <p:sldId id="1167" r:id="rId9"/>
    <p:sldId id="1168" r:id="rId10"/>
    <p:sldId id="1170" r:id="rId11"/>
    <p:sldId id="1142" r:id="rId12"/>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0000FF"/>
    <a:srgbClr val="CC0066"/>
    <a:srgbClr val="008000"/>
    <a:srgbClr val="FFCC99"/>
    <a:srgbClr val="99FF99"/>
    <a:srgbClr val="FFCCCC"/>
    <a:srgbClr val="9FCAFF"/>
    <a:srgbClr val="DD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5262" autoAdjust="0"/>
  </p:normalViewPr>
  <p:slideViewPr>
    <p:cSldViewPr>
      <p:cViewPr varScale="1">
        <p:scale>
          <a:sx n="79" d="100"/>
          <a:sy n="79" d="100"/>
        </p:scale>
        <p:origin x="-492" y="-78"/>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4/1/2012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xmlns=""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xmlns=""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fld id="{4CBC8C70-8675-4D13-97D0-687AD0C3AA9D}" type="datetime1">
              <a:rPr lang="en-US" smtClean="0"/>
              <a:pPr/>
              <a:t>4/1/2012</a:t>
            </a:fld>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43EDDED5-FBEA-43F1-B81D-C2ADA50BF04E}" type="datetime1">
              <a:rPr lang="en-US" smtClean="0"/>
              <a:pPr/>
              <a:t>4/1/2012</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65F7DD46-46B8-4FC5-A800-CFEE7965FB39}" type="datetime1">
              <a:rPr lang="en-US" smtClean="0"/>
              <a:pPr/>
              <a:t>4/1/2012</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fld id="{9F5DCA5C-1D29-43FF-8DB8-3C9A00DC9AC3}" type="datetime1">
              <a:rPr lang="en-US" smtClean="0"/>
              <a:pPr/>
              <a:t>4/1/2012</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fld id="{D50C6430-D297-485E-B966-78A146B39569}" type="datetime1">
              <a:rPr lang="en-US" smtClean="0"/>
              <a:pPr/>
              <a:t>4/1/2012</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fld id="{B7DA5914-E663-454A-87E7-FFA9CE9E48E8}" type="datetime1">
              <a:rPr lang="en-US" smtClean="0"/>
              <a:pPr>
                <a:defRPr/>
              </a:pPr>
              <a:t>4/1/2012</a:t>
            </a:fld>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7" name="Footer Placeholder 3"/>
          <p:cNvSpPr>
            <a:spLocks noGrp="1"/>
          </p:cNvSpPr>
          <p:nvPr userDrawn="1">
            <p:ph type="ftr" sz="quarter" idx="10"/>
          </p:nvPr>
        </p:nvSpPr>
        <p:spPr>
          <a:xfrm>
            <a:off x="3124200" y="6632575"/>
            <a:ext cx="2895600" cy="252413"/>
          </a:xfrm>
        </p:spPr>
        <p:txBody>
          <a:bodyPr/>
          <a:lstStyle/>
          <a:p>
            <a:r>
              <a:rPr lang="en-US"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p>
            <a:fld id="{03DA86B3-7CAA-4832-AFD6-354CBE3B41A6}" type="datetime1">
              <a:rPr lang="en-US" smtClean="0"/>
              <a:pPr/>
              <a:t>4/1/2012</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7E951C3-4DE7-4C15-A4EB-44E1E934E29D}" type="datetime1">
              <a:rPr lang="en-US" smtClean="0"/>
              <a:pPr/>
              <a:t>4/1/2012</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09869CF0-2464-44BC-A522-1FFE37EC1AED}" type="datetime1">
              <a:rPr lang="en-US" smtClean="0"/>
              <a:pPr/>
              <a:t>4/1/2012</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7A6C5F3C-2A54-4A50-9148-40B41C2EEA30}" type="datetime1">
              <a:rPr lang="en-US" smtClean="0"/>
              <a:pPr/>
              <a:t>4/1/2012</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FAE08C82-B5FB-4BAF-8C20-F9A88E7C9452}" type="datetime1">
              <a:rPr lang="en-US" smtClean="0"/>
              <a:pPr/>
              <a:t>4/1/2012</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86497765-40F9-473F-9EEB-A6A20BB94607}" type="datetime1">
              <a:rPr lang="en-US" smtClean="0"/>
              <a:pPr/>
              <a:t>4/1/2012</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8E6DFDE7-B080-49E4-B2B0-7C285D54B610}" type="datetime1">
              <a:rPr lang="en-US" smtClean="0"/>
              <a:pPr/>
              <a:t>4/1/2012</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68CB293C-B48B-47FD-AC3A-3C5B7201DA6C}" type="datetime1">
              <a:rPr lang="en-US" smtClean="0"/>
              <a:pPr/>
              <a:t>4/1/2012</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fld id="{95F9E222-69AD-4C86-9C76-3A8367C452D1}" type="datetime1">
              <a:rPr lang="en-US" smtClean="0"/>
              <a:pPr/>
              <a:t>4/1/2012</a:t>
            </a:fld>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morning</a:t>
            </a:r>
            <a:endParaRPr lang="en-US" dirty="0"/>
          </a:p>
        </p:txBody>
      </p:sp>
      <p:sp>
        <p:nvSpPr>
          <p:cNvPr id="3" name="Content Placeholder 2"/>
          <p:cNvSpPr>
            <a:spLocks noGrp="1"/>
          </p:cNvSpPr>
          <p:nvPr>
            <p:ph idx="1"/>
          </p:nvPr>
        </p:nvSpPr>
        <p:spPr>
          <a:xfrm>
            <a:off x="323410" y="764630"/>
            <a:ext cx="8497180" cy="5112710"/>
          </a:xfrm>
        </p:spPr>
        <p:txBody>
          <a:bodyPr/>
          <a:lstStyle/>
          <a:p>
            <a:r>
              <a:rPr lang="en-US" dirty="0" smtClean="0"/>
              <a:t>Until 12:40: </a:t>
            </a:r>
          </a:p>
          <a:p>
            <a:pPr lvl="1"/>
            <a:r>
              <a:rPr lang="en-US" dirty="0" smtClean="0"/>
              <a:t>Loss maps at injection</a:t>
            </a:r>
          </a:p>
          <a:p>
            <a:pPr lvl="1"/>
            <a:r>
              <a:rPr lang="en-US" dirty="0" smtClean="0"/>
              <a:t>Analysis of high losses in IR6 for B1H: Showed that TCSG.4R6.B1 set up too tight</a:t>
            </a:r>
          </a:p>
          <a:p>
            <a:pPr lvl="1"/>
            <a:r>
              <a:rPr lang="en-US" dirty="0" smtClean="0"/>
              <a:t>Repeat of IR6 TCSG collimation setup at injection</a:t>
            </a:r>
            <a:r>
              <a:rPr lang="en-US" dirty="0"/>
              <a:t/>
            </a:r>
            <a:br>
              <a:rPr lang="en-US" dirty="0"/>
            </a:br>
            <a:r>
              <a:rPr lang="en-US" sz="1800" dirty="0" smtClean="0"/>
              <a:t/>
            </a:r>
            <a:br>
              <a:rPr lang="en-US" sz="1800" dirty="0" smtClean="0"/>
            </a:br>
            <a:r>
              <a:rPr lang="en-US" sz="1800" dirty="0" smtClean="0"/>
              <a:t>Results</a:t>
            </a:r>
            <a:r>
              <a:rPr lang="en-US" sz="1800" dirty="0"/>
              <a:t>:</a:t>
            </a:r>
            <a:br>
              <a:rPr lang="en-US" sz="1800" dirty="0"/>
            </a:br>
            <a:r>
              <a:rPr lang="en-US" sz="1800" dirty="0" smtClean="0"/>
              <a:t/>
            </a:r>
            <a:br>
              <a:rPr lang="en-US" sz="1800" dirty="0" smtClean="0"/>
            </a:br>
            <a:r>
              <a:rPr lang="en-US" sz="1800" dirty="0"/>
              <a:t>                </a:t>
            </a:r>
            <a:r>
              <a:rPr lang="en-US" sz="1800" dirty="0" smtClean="0"/>
              <a:t>		center</a:t>
            </a:r>
            <a:r>
              <a:rPr lang="en-US" sz="1800" dirty="0"/>
              <a:t>          beam size ratio</a:t>
            </a:r>
            <a:br>
              <a:rPr lang="en-US" sz="1800" dirty="0"/>
            </a:br>
            <a:r>
              <a:rPr lang="en-US" sz="1800" b="1" dirty="0">
                <a:solidFill>
                  <a:srgbClr val="008000"/>
                </a:solidFill>
              </a:rPr>
              <a:t>TCSG.4R6.B1     </a:t>
            </a:r>
            <a:r>
              <a:rPr lang="en-US" sz="1800" b="1" dirty="0" smtClean="0">
                <a:solidFill>
                  <a:srgbClr val="008000"/>
                </a:solidFill>
              </a:rPr>
              <a:t>	+</a:t>
            </a:r>
            <a:r>
              <a:rPr lang="en-US" sz="1800" b="1" dirty="0">
                <a:solidFill>
                  <a:srgbClr val="008000"/>
                </a:solidFill>
              </a:rPr>
              <a:t>0.150         </a:t>
            </a:r>
            <a:r>
              <a:rPr lang="en-US" sz="1800" b="1" dirty="0" smtClean="0">
                <a:solidFill>
                  <a:srgbClr val="008000"/>
                </a:solidFill>
              </a:rPr>
              <a:t>99</a:t>
            </a:r>
            <a:r>
              <a:rPr lang="en-US" sz="1800" b="1" dirty="0">
                <a:solidFill>
                  <a:srgbClr val="008000"/>
                </a:solidFill>
              </a:rPr>
              <a:t>%</a:t>
            </a:r>
            <a:br>
              <a:rPr lang="en-US" sz="1800" b="1" dirty="0">
                <a:solidFill>
                  <a:srgbClr val="008000"/>
                </a:solidFill>
              </a:rPr>
            </a:br>
            <a:r>
              <a:rPr lang="en-US" sz="1800" dirty="0"/>
              <a:t>TCSG.4L6.B2     </a:t>
            </a:r>
            <a:r>
              <a:rPr lang="en-US" sz="1800" dirty="0" smtClean="0"/>
              <a:t>	-</a:t>
            </a:r>
            <a:r>
              <a:rPr lang="en-US" sz="1800" dirty="0"/>
              <a:t>0.318          94%</a:t>
            </a:r>
            <a:br>
              <a:rPr lang="en-US" sz="1800" dirty="0"/>
            </a:br>
            <a:r>
              <a:rPr lang="en-US" sz="1800" dirty="0"/>
              <a:t/>
            </a:r>
            <a:br>
              <a:rPr lang="en-US" sz="1800" dirty="0"/>
            </a:br>
            <a:r>
              <a:rPr lang="en-US" sz="1800" dirty="0" smtClean="0"/>
              <a:t>previous alignment </a:t>
            </a:r>
            <a:r>
              <a:rPr lang="en-US" sz="1800" dirty="0"/>
              <a:t>from 2012.03.21</a:t>
            </a:r>
            <a:br>
              <a:rPr lang="en-US" sz="1800" dirty="0"/>
            </a:br>
            <a:r>
              <a:rPr lang="en-US" sz="1800" dirty="0" smtClean="0"/>
              <a:t/>
            </a:r>
            <a:br>
              <a:rPr lang="en-US" sz="1800" dirty="0" smtClean="0"/>
            </a:br>
            <a:r>
              <a:rPr lang="en-US" sz="1800" dirty="0"/>
              <a:t>                </a:t>
            </a:r>
            <a:r>
              <a:rPr lang="en-US" sz="1800" dirty="0" smtClean="0"/>
              <a:t>		center</a:t>
            </a:r>
            <a:r>
              <a:rPr lang="en-US" sz="1800" dirty="0"/>
              <a:t>          beam size ratio</a:t>
            </a:r>
            <a:br>
              <a:rPr lang="en-US" sz="1800" dirty="0"/>
            </a:br>
            <a:r>
              <a:rPr lang="en-US" sz="1800" b="1" dirty="0">
                <a:solidFill>
                  <a:srgbClr val="FF0000"/>
                </a:solidFill>
              </a:rPr>
              <a:t>TCSG.4R6.B1     </a:t>
            </a:r>
            <a:r>
              <a:rPr lang="en-US" sz="1800" b="1" dirty="0" smtClean="0">
                <a:solidFill>
                  <a:srgbClr val="FF0000"/>
                </a:solidFill>
              </a:rPr>
              <a:t>	+</a:t>
            </a:r>
            <a:r>
              <a:rPr lang="en-US" sz="1800" b="1" dirty="0">
                <a:solidFill>
                  <a:srgbClr val="FF0000"/>
                </a:solidFill>
              </a:rPr>
              <a:t>0.110          92%</a:t>
            </a:r>
            <a:br>
              <a:rPr lang="en-US" sz="1800" b="1" dirty="0">
                <a:solidFill>
                  <a:srgbClr val="FF0000"/>
                </a:solidFill>
              </a:rPr>
            </a:br>
            <a:r>
              <a:rPr lang="en-US" sz="1800" dirty="0"/>
              <a:t>TCSG.4L6.B2     </a:t>
            </a:r>
            <a:r>
              <a:rPr lang="en-US" sz="1800" dirty="0" smtClean="0"/>
              <a:t>	-</a:t>
            </a:r>
            <a:r>
              <a:rPr lang="en-US" sz="1800" dirty="0"/>
              <a:t>0.185          </a:t>
            </a:r>
            <a:r>
              <a:rPr lang="en-US" sz="1800" dirty="0" smtClean="0"/>
              <a:t> 94</a:t>
            </a:r>
            <a:r>
              <a:rPr lang="en-US" sz="1800" dirty="0"/>
              <a:t>%</a:t>
            </a:r>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4/1/2012</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Fills Saturday until Sunday</a:t>
            </a:r>
            <a:endParaRPr lang="en-US" dirty="0"/>
          </a:p>
        </p:txBody>
      </p:sp>
      <p:pic>
        <p:nvPicPr>
          <p:cNvPr id="6" name="Content Placeholder 5"/>
          <p:cNvPicPr>
            <a:picLocks noGrp="1" noChangeAspect="1"/>
          </p:cNvPicPr>
          <p:nvPr>
            <p:ph idx="1"/>
          </p:nvPr>
        </p:nvPicPr>
        <p:blipFill>
          <a:blip r:embed="rId2" cstate="print"/>
          <a:srcRect l="-10373" r="-10373"/>
          <a:stretch>
            <a:fillRect/>
          </a:stretch>
        </p:blipFill>
        <p:spPr>
          <a:xfrm>
            <a:off x="-108650" y="836640"/>
            <a:ext cx="8229600" cy="5111750"/>
          </a:xfrm>
        </p:spPr>
      </p:pic>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4/1/2012</a:t>
            </a:fld>
            <a:endParaRPr lang="en-US" dirty="0"/>
          </a:p>
        </p:txBody>
      </p:sp>
      <p:sp>
        <p:nvSpPr>
          <p:cNvPr id="7" name="TextBox 6"/>
          <p:cNvSpPr txBox="1"/>
          <p:nvPr/>
        </p:nvSpPr>
        <p:spPr>
          <a:xfrm>
            <a:off x="7596420" y="3866338"/>
            <a:ext cx="1368190" cy="1938992"/>
          </a:xfrm>
          <a:prstGeom prst="rect">
            <a:avLst/>
          </a:prstGeom>
          <a:noFill/>
        </p:spPr>
        <p:txBody>
          <a:bodyPr wrap="square" rtlCol="0">
            <a:spAutoFit/>
          </a:bodyPr>
          <a:lstStyle/>
          <a:p>
            <a:pPr algn="l"/>
            <a:r>
              <a:rPr lang="en-US" dirty="0" smtClean="0"/>
              <a:t>Minimal losses, no lifetime issue, no instability, …</a:t>
            </a:r>
            <a:endParaRPr lang="en-US" dirty="0"/>
          </a:p>
        </p:txBody>
      </p:sp>
      <p:cxnSp>
        <p:nvCxnSpPr>
          <p:cNvPr id="9" name="Straight Arrow Connector 8"/>
          <p:cNvCxnSpPr>
            <a:stCxn id="7" idx="1"/>
          </p:cNvCxnSpPr>
          <p:nvPr/>
        </p:nvCxnSpPr>
        <p:spPr bwMode="auto">
          <a:xfrm flipH="1" flipV="1">
            <a:off x="6084210" y="3645030"/>
            <a:ext cx="1512210" cy="1190804"/>
          </a:xfrm>
          <a:prstGeom prst="straightConnector1">
            <a:avLst/>
          </a:prstGeom>
          <a:solidFill>
            <a:schemeClr val="accent1"/>
          </a:solidFill>
          <a:ln w="12700" cap="sq" cmpd="sng" algn="ctr">
            <a:solidFill>
              <a:schemeClr val="bg2"/>
            </a:solidFill>
            <a:prstDash val="solid"/>
            <a:round/>
            <a:headEnd type="none" w="med" len="med"/>
            <a:tailEnd type="arrow"/>
          </a:ln>
          <a:effectLst/>
        </p:spPr>
      </p:cxnSp>
    </p:spTree>
    <p:extLst>
      <p:ext uri="{BB962C8B-B14F-4D97-AF65-F5344CB8AC3E}">
        <p14:creationId xmlns:p14="http://schemas.microsoft.com/office/powerpoint/2010/main" xmlns="" val="620833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a:xfrm>
            <a:off x="457200" y="908650"/>
            <a:ext cx="8363390" cy="5111750"/>
          </a:xfrm>
        </p:spPr>
        <p:txBody>
          <a:bodyPr/>
          <a:lstStyle/>
          <a:p>
            <a:r>
              <a:rPr lang="en-US" dirty="0" smtClean="0"/>
              <a:t>Sunday </a:t>
            </a:r>
          </a:p>
          <a:p>
            <a:pPr lvl="1"/>
            <a:r>
              <a:rPr lang="en-US" dirty="0" smtClean="0"/>
              <a:t>Continuing </a:t>
            </a:r>
            <a:r>
              <a:rPr lang="en-US" smtClean="0"/>
              <a:t>RP alignment?</a:t>
            </a:r>
            <a:endParaRPr lang="en-US" dirty="0" smtClean="0"/>
          </a:p>
          <a:p>
            <a:pPr lvl="1"/>
            <a:r>
              <a:rPr lang="en-US" dirty="0" smtClean="0"/>
              <a:t>12:00 Injection and dump work</a:t>
            </a:r>
          </a:p>
          <a:p>
            <a:pPr lvl="1"/>
            <a:r>
              <a:rPr lang="en-US" dirty="0" smtClean="0"/>
              <a:t>20:00 BI setup with nominal bunches at 4 </a:t>
            </a:r>
            <a:r>
              <a:rPr lang="en-US" dirty="0" err="1" smtClean="0"/>
              <a:t>TeV</a:t>
            </a:r>
            <a:endParaRPr lang="en-US" dirty="0" smtClean="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4/1/2012</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B1H loss map – IR6</a:t>
            </a:r>
            <a:r>
              <a:rPr lang="en-US" dirty="0"/>
              <a:t> </a:t>
            </a:r>
            <a:r>
              <a:rPr lang="en-US" dirty="0" smtClean="0">
                <a:sym typeface="Wingdings"/>
              </a:rPr>
              <a:t> 20% leakage</a:t>
            </a:r>
            <a:endParaRPr lang="en-US"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4/1/2012</a:t>
            </a:fld>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297945" y="1196975"/>
            <a:ext cx="6548110" cy="5111750"/>
          </a:xfrm>
          <a:prstGeom prst="rect">
            <a:avLst/>
          </a:prstGeom>
          <a:noFill/>
          <a:ln w="9525">
            <a:noFill/>
            <a:miter lim="800000"/>
            <a:headEnd/>
            <a:tailEnd/>
          </a:ln>
        </p:spPr>
      </p:pic>
      <p:sp>
        <p:nvSpPr>
          <p:cNvPr id="7" name="Oval 6"/>
          <p:cNvSpPr/>
          <p:nvPr/>
        </p:nvSpPr>
        <p:spPr bwMode="auto">
          <a:xfrm>
            <a:off x="5580140" y="4437140"/>
            <a:ext cx="576080" cy="1584220"/>
          </a:xfrm>
          <a:prstGeom prst="ellipse">
            <a:avLst/>
          </a:prstGeom>
          <a:noFill/>
          <a:ln w="12700" cap="sq"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2000" b="0" i="0" u="none" strike="noStrike" cap="none" normalizeH="0" baseline="0" smtClean="0">
              <a:ln>
                <a:noFill/>
              </a:ln>
              <a:solidFill>
                <a:schemeClr val="bg2"/>
              </a:solidFill>
              <a:effectLst/>
              <a:latin typeface="Arial" charset="0"/>
            </a:endParaRPr>
          </a:p>
        </p:txBody>
      </p:sp>
    </p:spTree>
    <p:extLst>
      <p:ext uri="{BB962C8B-B14F-4D97-AF65-F5344CB8AC3E}">
        <p14:creationId xmlns:p14="http://schemas.microsoft.com/office/powerpoint/2010/main" xmlns="" val="67725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TCSG.4R6.B1 out </a:t>
            </a:r>
            <a:r>
              <a:rPr lang="en-US" dirty="0" smtClean="0">
                <a:sym typeface="Wingdings"/>
              </a:rPr>
              <a:t> less than1% leakage</a:t>
            </a:r>
            <a:endParaRPr lang="en-US" dirty="0"/>
          </a:p>
        </p:txBody>
      </p:sp>
      <p:pic>
        <p:nvPicPr>
          <p:cNvPr id="6" name="Content Placeholder 5"/>
          <p:cNvPicPr>
            <a:picLocks noGrp="1" noChangeAspect="1"/>
          </p:cNvPicPr>
          <p:nvPr>
            <p:ph idx="1"/>
          </p:nvPr>
        </p:nvPicPr>
        <p:blipFill>
          <a:blip r:embed="rId2" cstate="print"/>
          <a:srcRect l="-16150" r="-16150"/>
          <a:stretch>
            <a:fillRect/>
          </a:stretch>
        </p:blipFill>
        <p:spPr/>
      </p:pic>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4/1/2012</a:t>
            </a:fld>
            <a:endParaRPr lang="en-US" dirty="0"/>
          </a:p>
        </p:txBody>
      </p:sp>
    </p:spTree>
    <p:extLst>
      <p:ext uri="{BB962C8B-B14F-4D97-AF65-F5344CB8AC3E}">
        <p14:creationId xmlns:p14="http://schemas.microsoft.com/office/powerpoint/2010/main" xmlns="" val="2704410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afternoon</a:t>
            </a:r>
            <a:endParaRPr lang="en-US" dirty="0"/>
          </a:p>
        </p:txBody>
      </p:sp>
      <p:sp>
        <p:nvSpPr>
          <p:cNvPr id="3" name="Content Placeholder 2"/>
          <p:cNvSpPr>
            <a:spLocks noGrp="1"/>
          </p:cNvSpPr>
          <p:nvPr>
            <p:ph idx="1"/>
          </p:nvPr>
        </p:nvSpPr>
        <p:spPr>
          <a:xfrm>
            <a:off x="179390" y="764630"/>
            <a:ext cx="8785220" cy="5111750"/>
          </a:xfrm>
        </p:spPr>
        <p:txBody>
          <a:bodyPr/>
          <a:lstStyle/>
          <a:p>
            <a:r>
              <a:rPr lang="en-US" dirty="0" smtClean="0"/>
              <a:t>Some time lost with PS and SPS problems (POPS, dump kicker, …).</a:t>
            </a:r>
          </a:p>
          <a:p>
            <a:r>
              <a:rPr lang="en-US" dirty="0" smtClean="0"/>
              <a:t>17:20 Ramp 2 nominal bunches</a:t>
            </a:r>
          </a:p>
          <a:p>
            <a:pPr lvl="1"/>
            <a:r>
              <a:rPr lang="en-US" dirty="0" smtClean="0"/>
              <a:t>Some problems to see tune </a:t>
            </a:r>
            <a:r>
              <a:rPr lang="en-US" dirty="0" smtClean="0">
                <a:sym typeface="Wingdings"/>
              </a:rPr>
              <a:t> chirp B2</a:t>
            </a:r>
          </a:p>
          <a:p>
            <a:pPr lvl="1"/>
            <a:r>
              <a:rPr lang="en-US" dirty="0" smtClean="0">
                <a:sym typeface="Wingdings"/>
              </a:rPr>
              <a:t>Sudden lifetime drop in B2 some time after end of squeeze (as seen before)</a:t>
            </a:r>
          </a:p>
          <a:p>
            <a:r>
              <a:rPr lang="en-US" dirty="0" smtClean="0"/>
              <a:t>18:45 Collimator (TCT) setup at end of squeeze</a:t>
            </a:r>
          </a:p>
          <a:p>
            <a:pPr lvl="1"/>
            <a:r>
              <a:rPr lang="en-US" dirty="0" smtClean="0"/>
              <a:t>Beam not very stable, complicating setup</a:t>
            </a:r>
          </a:p>
          <a:p>
            <a:pPr lvl="1"/>
            <a:r>
              <a:rPr lang="en-US" dirty="0" smtClean="0"/>
              <a:t>Finally all achieved</a:t>
            </a:r>
          </a:p>
          <a:p>
            <a:r>
              <a:rPr lang="en-US" dirty="0" smtClean="0"/>
              <a:t>21:36 TCT setup completed: 2012 Collimation Setup done!</a:t>
            </a:r>
          </a:p>
          <a:p>
            <a:r>
              <a:rPr lang="en-US" dirty="0" smtClean="0"/>
              <a:t>22:04 Setting up for RP alignment </a:t>
            </a:r>
            <a:r>
              <a:rPr lang="en-US" dirty="0" smtClean="0">
                <a:sym typeface="Wingdings"/>
              </a:rPr>
              <a:t> collision</a:t>
            </a:r>
          </a:p>
          <a:p>
            <a:r>
              <a:rPr lang="en-US" dirty="0" smtClean="0">
                <a:sym typeface="Wingdings"/>
              </a:rPr>
              <a:t>22:51 Dump</a:t>
            </a:r>
          </a:p>
          <a:p>
            <a:pPr lvl="1"/>
            <a:r>
              <a:rPr lang="en-US" sz="1600" dirty="0"/>
              <a:t>Attempt to open the limits of XRPV.A6L5.B2 via the menu button "Set Thresholds to HW limits" which is incorrectly configured, such that it sets the outer limits inside the RP home position. Thus the RP sitting at HOME violated the outer limit and caused the dump.</a:t>
            </a:r>
            <a:endParaRPr lang="en-US" sz="1600" dirty="0" smtClean="0">
              <a:sym typeface="Wingdings"/>
            </a:endParaRPr>
          </a:p>
          <a:p>
            <a:pPr lvl="1"/>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4/1/2012</a:t>
            </a:fld>
            <a:endParaRPr lang="en-US" dirty="0"/>
          </a:p>
        </p:txBody>
      </p:sp>
    </p:spTree>
    <p:extLst>
      <p:ext uri="{BB962C8B-B14F-4D97-AF65-F5344CB8AC3E}">
        <p14:creationId xmlns:p14="http://schemas.microsoft.com/office/powerpoint/2010/main" xmlns="" val="2642814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Intensity</a:t>
            </a:r>
            <a:endParaRPr lang="en-US" dirty="0"/>
          </a:p>
        </p:txBody>
      </p:sp>
      <p:pic>
        <p:nvPicPr>
          <p:cNvPr id="6" name="Content Placeholder 5"/>
          <p:cNvPicPr>
            <a:picLocks noGrp="1" noChangeAspect="1"/>
          </p:cNvPicPr>
          <p:nvPr>
            <p:ph idx="1"/>
          </p:nvPr>
        </p:nvPicPr>
        <p:blipFill>
          <a:blip r:embed="rId2" cstate="print"/>
          <a:srcRect l="-10373" r="-10373"/>
          <a:stretch>
            <a:fillRect/>
          </a:stretch>
        </p:blipFill>
        <p:spPr/>
      </p:pic>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4/1/2012</a:t>
            </a:fld>
            <a:endParaRPr lang="en-US" dirty="0"/>
          </a:p>
        </p:txBody>
      </p:sp>
    </p:spTree>
    <p:extLst>
      <p:ext uri="{BB962C8B-B14F-4D97-AF65-F5344CB8AC3E}">
        <p14:creationId xmlns:p14="http://schemas.microsoft.com/office/powerpoint/2010/main" xmlns="" val="2156754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Lifetime drop after end of squeeze</a:t>
            </a:r>
            <a:endParaRPr lang="en-US" dirty="0"/>
          </a:p>
        </p:txBody>
      </p:sp>
      <p:pic>
        <p:nvPicPr>
          <p:cNvPr id="6" name="Content Placeholder 5"/>
          <p:cNvPicPr>
            <a:picLocks noGrp="1" noChangeAspect="1"/>
          </p:cNvPicPr>
          <p:nvPr>
            <p:ph idx="1"/>
          </p:nvPr>
        </p:nvPicPr>
        <p:blipFill>
          <a:blip r:embed="rId2" cstate="print"/>
          <a:srcRect l="-18661" r="-18661"/>
          <a:stretch>
            <a:fillRect/>
          </a:stretch>
        </p:blipFill>
        <p:spPr/>
      </p:pic>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4/1/2012</a:t>
            </a:fld>
            <a:endParaRPr lang="en-US" dirty="0"/>
          </a:p>
        </p:txBody>
      </p:sp>
      <p:cxnSp>
        <p:nvCxnSpPr>
          <p:cNvPr id="8" name="Straight Arrow Connector 7"/>
          <p:cNvCxnSpPr/>
          <p:nvPr/>
        </p:nvCxnSpPr>
        <p:spPr bwMode="auto">
          <a:xfrm>
            <a:off x="1979640" y="692620"/>
            <a:ext cx="4104570" cy="1944270"/>
          </a:xfrm>
          <a:prstGeom prst="straightConnector1">
            <a:avLst/>
          </a:prstGeom>
          <a:solidFill>
            <a:schemeClr val="accent1"/>
          </a:solidFill>
          <a:ln w="12700" cap="sq" cmpd="sng" algn="ctr">
            <a:solidFill>
              <a:schemeClr val="bg2"/>
            </a:solidFill>
            <a:prstDash val="solid"/>
            <a:round/>
            <a:headEnd type="none" w="med" len="med"/>
            <a:tailEnd type="arrow"/>
          </a:ln>
          <a:effectLst/>
        </p:spPr>
      </p:cxnSp>
    </p:spTree>
    <p:extLst>
      <p:ext uri="{BB962C8B-B14F-4D97-AF65-F5344CB8AC3E}">
        <p14:creationId xmlns:p14="http://schemas.microsoft.com/office/powerpoint/2010/main" xmlns="" val="3008815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Beam Stability</a:t>
            </a:r>
            <a:endParaRPr lang="en-US" dirty="0"/>
          </a:p>
        </p:txBody>
      </p:sp>
      <p:sp>
        <p:nvSpPr>
          <p:cNvPr id="3" name="Content Placeholder 2"/>
          <p:cNvSpPr>
            <a:spLocks noGrp="1"/>
          </p:cNvSpPr>
          <p:nvPr>
            <p:ph idx="1"/>
          </p:nvPr>
        </p:nvSpPr>
        <p:spPr/>
        <p:txBody>
          <a:bodyPr/>
          <a:lstStyle/>
          <a:p>
            <a:r>
              <a:rPr lang="en-US" dirty="0"/>
              <a:t>Issues in beam stability:</a:t>
            </a:r>
          </a:p>
          <a:p>
            <a:pPr lvl="1"/>
            <a:r>
              <a:rPr lang="en-US" dirty="0"/>
              <a:t>For the squeeze we turned on the chirp for B2, and squeezed without problem, but just after the squeeze (FBs still on) we again had </a:t>
            </a:r>
            <a:r>
              <a:rPr lang="en-US" b="1" dirty="0">
                <a:solidFill>
                  <a:srgbClr val="FF0000"/>
                </a:solidFill>
              </a:rPr>
              <a:t>significant losses for B2, after the tune peak on B2H jump to a 2nd peak</a:t>
            </a:r>
            <a:r>
              <a:rPr lang="en-US" dirty="0"/>
              <a:t>. the resulting instability caused losses and only stabilized with reduced intensity and minor coupling trims. ( this was exactly like the fill of yesterday afternoon). Note that we checked </a:t>
            </a:r>
            <a:r>
              <a:rPr lang="en-US" dirty="0" err="1"/>
              <a:t>chrom</a:t>
            </a:r>
            <a:r>
              <a:rPr lang="en-US" dirty="0"/>
              <a:t> and bunch length evolution and all seemed OK.</a:t>
            </a:r>
          </a:p>
          <a:p>
            <a:pPr lvl="1"/>
            <a:r>
              <a:rPr lang="en-US" dirty="0"/>
              <a:t>During the setup, it was observed that the </a:t>
            </a:r>
            <a:r>
              <a:rPr lang="en-US" b="1" dirty="0">
                <a:solidFill>
                  <a:srgbClr val="FF0000"/>
                </a:solidFill>
              </a:rPr>
              <a:t>2nd bunch of B1 (bucket 17851) was blown up by in the transverse</a:t>
            </a:r>
            <a:r>
              <a:rPr lang="en-US" dirty="0"/>
              <a:t> by at least a factor 3. We </a:t>
            </a:r>
            <a:r>
              <a:rPr lang="en-US" dirty="0" err="1"/>
              <a:t>stablized</a:t>
            </a:r>
            <a:r>
              <a:rPr lang="en-US" dirty="0"/>
              <a:t> losses by adding a few units of </a:t>
            </a:r>
            <a:r>
              <a:rPr lang="en-US" dirty="0" err="1"/>
              <a:t>chroma</a:t>
            </a:r>
            <a:r>
              <a:rPr lang="en-US" dirty="0"/>
              <a:t>. We also </a:t>
            </a:r>
            <a:r>
              <a:rPr lang="en-US" dirty="0" err="1"/>
              <a:t>optomised</a:t>
            </a:r>
            <a:r>
              <a:rPr lang="en-US" dirty="0"/>
              <a:t> the coupling to try to improve the spectra.</a:t>
            </a:r>
          </a:p>
          <a:p>
            <a:endParaRPr lang="en-US"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4/1/2012</a:t>
            </a:fld>
            <a:endParaRPr lang="en-US" dirty="0"/>
          </a:p>
        </p:txBody>
      </p:sp>
    </p:spTree>
    <p:extLst>
      <p:ext uri="{BB962C8B-B14F-4D97-AF65-F5344CB8AC3E}">
        <p14:creationId xmlns:p14="http://schemas.microsoft.com/office/powerpoint/2010/main" xmlns="" val="2905707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TCT Setup and Issues</a:t>
            </a:r>
            <a:endParaRPr lang="en-US" dirty="0"/>
          </a:p>
        </p:txBody>
      </p:sp>
      <p:sp>
        <p:nvSpPr>
          <p:cNvPr id="3" name="Content Placeholder 2"/>
          <p:cNvSpPr>
            <a:spLocks noGrp="1"/>
          </p:cNvSpPr>
          <p:nvPr>
            <p:ph idx="1"/>
          </p:nvPr>
        </p:nvSpPr>
        <p:spPr>
          <a:xfrm>
            <a:off x="457200" y="764630"/>
            <a:ext cx="8229600" cy="5111750"/>
          </a:xfrm>
        </p:spPr>
        <p:txBody>
          <a:bodyPr/>
          <a:lstStyle/>
          <a:p>
            <a:r>
              <a:rPr lang="en-US" sz="1800" dirty="0" smtClean="0"/>
              <a:t>All completed!</a:t>
            </a:r>
          </a:p>
          <a:p>
            <a:r>
              <a:rPr lang="en-US" sz="1800" dirty="0" smtClean="0"/>
              <a:t>Horizontal </a:t>
            </a:r>
            <a:r>
              <a:rPr lang="en-US" sz="1800" dirty="0"/>
              <a:t>TCTs proved much more difficult, since the </a:t>
            </a:r>
            <a:r>
              <a:rPr lang="en-US" sz="1800" b="1" dirty="0">
                <a:solidFill>
                  <a:srgbClr val="FF0000"/>
                </a:solidFill>
              </a:rPr>
              <a:t>background was noisy and spikes not caused by the collimator movement</a:t>
            </a:r>
            <a:r>
              <a:rPr lang="en-US" sz="1800" dirty="0"/>
              <a:t>, of the same order of magnitude as the spikes we were looking for, were often showing up and making it hard to see if the jaws were touching the beam or not. </a:t>
            </a:r>
            <a:endParaRPr lang="en-US" sz="1800" dirty="0" smtClean="0"/>
          </a:p>
          <a:p>
            <a:r>
              <a:rPr lang="en-US" sz="1800" dirty="0" smtClean="0"/>
              <a:t>Often </a:t>
            </a:r>
            <a:r>
              <a:rPr lang="en-US" sz="1800" dirty="0"/>
              <a:t>one step caused a clear spike, but then the next few steps didn't cause any losses. Could this be caused by off-momentum halo and spurious dispersion? </a:t>
            </a:r>
            <a:endParaRPr lang="en-US" sz="1800" dirty="0" smtClean="0"/>
          </a:p>
          <a:p>
            <a:r>
              <a:rPr lang="en-US" sz="1800" dirty="0" smtClean="0"/>
              <a:t>In </a:t>
            </a:r>
            <a:r>
              <a:rPr lang="en-US" sz="1800" dirty="0" err="1"/>
              <a:t>particluar</a:t>
            </a:r>
            <a:r>
              <a:rPr lang="en-US" sz="1800" dirty="0"/>
              <a:t>, </a:t>
            </a:r>
            <a:r>
              <a:rPr lang="en-US" sz="1800" b="1" dirty="0">
                <a:solidFill>
                  <a:srgbClr val="FF0000"/>
                </a:solidFill>
              </a:rPr>
              <a:t>TCTH.4R5.B2 took a long time to setup and showed in the end a beam size ratio of 79%. </a:t>
            </a:r>
            <a:r>
              <a:rPr lang="en-US" sz="1800" dirty="0"/>
              <a:t>The effective beta beat at this collimator should maybe be </a:t>
            </a:r>
            <a:r>
              <a:rPr lang="en-US" sz="1800" dirty="0" smtClean="0"/>
              <a:t>checked.</a:t>
            </a:r>
          </a:p>
          <a:p>
            <a:pPr marL="0" indent="0">
              <a:buNone/>
            </a:pPr>
            <a:r>
              <a:rPr lang="en-US" sz="1800" dirty="0" smtClean="0"/>
              <a:t>				</a:t>
            </a:r>
            <a:r>
              <a:rPr lang="en-US" sz="1600" i="1" dirty="0" err="1" smtClean="0"/>
              <a:t>Roderik</a:t>
            </a:r>
            <a:r>
              <a:rPr lang="en-US" sz="1600" i="1" dirty="0" smtClean="0"/>
              <a:t>, </a:t>
            </a:r>
            <a:r>
              <a:rPr lang="en-US" sz="1600" i="1" dirty="0" err="1" smtClean="0"/>
              <a:t>Gianluca</a:t>
            </a:r>
            <a:r>
              <a:rPr lang="en-US" sz="1600" i="1" dirty="0" smtClean="0"/>
              <a:t>, </a:t>
            </a:r>
            <a:r>
              <a:rPr lang="en-US" sz="1600" i="1" dirty="0" err="1" smtClean="0"/>
              <a:t>Luisella</a:t>
            </a:r>
            <a:endParaRPr lang="en-US" sz="1600" i="1" dirty="0" smtClean="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4/1/2012</a:t>
            </a:fld>
            <a:endParaRPr lang="en-US" dirty="0"/>
          </a:p>
        </p:txBody>
      </p:sp>
    </p:spTree>
    <p:extLst>
      <p:ext uri="{BB962C8B-B14F-4D97-AF65-F5344CB8AC3E}">
        <p14:creationId xmlns:p14="http://schemas.microsoft.com/office/powerpoint/2010/main" xmlns="" val="4267274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Saturday Night into Sunday morning</a:t>
            </a:r>
            <a:endParaRPr lang="en-US" dirty="0"/>
          </a:p>
        </p:txBody>
      </p:sp>
      <p:sp>
        <p:nvSpPr>
          <p:cNvPr id="3" name="Content Placeholder 2"/>
          <p:cNvSpPr>
            <a:spLocks noGrp="1"/>
          </p:cNvSpPr>
          <p:nvPr>
            <p:ph idx="1"/>
          </p:nvPr>
        </p:nvSpPr>
        <p:spPr>
          <a:xfrm>
            <a:off x="457200" y="980660"/>
            <a:ext cx="8229600" cy="5111750"/>
          </a:xfrm>
        </p:spPr>
        <p:txBody>
          <a:bodyPr/>
          <a:lstStyle/>
          <a:p>
            <a:r>
              <a:rPr lang="en-US" dirty="0" smtClean="0"/>
              <a:t>Nice fill with 2 bunches into adjust mode.</a:t>
            </a:r>
          </a:p>
          <a:p>
            <a:r>
              <a:rPr lang="en-US" dirty="0" smtClean="0"/>
              <a:t>3:23 Setting up collisions.</a:t>
            </a:r>
          </a:p>
          <a:p>
            <a:pPr lvl="1"/>
            <a:r>
              <a:rPr lang="en-US" dirty="0" smtClean="0"/>
              <a:t>Issues to find collisions in CMS.</a:t>
            </a:r>
          </a:p>
          <a:p>
            <a:pPr lvl="1"/>
            <a:r>
              <a:rPr lang="en-US" dirty="0" err="1" smtClean="0"/>
              <a:t>Joerg</a:t>
            </a:r>
            <a:r>
              <a:rPr lang="en-US" dirty="0"/>
              <a:t>: “I found the problem : the </a:t>
            </a:r>
            <a:r>
              <a:rPr lang="en-US" dirty="0" err="1"/>
              <a:t>lumi</a:t>
            </a:r>
            <a:r>
              <a:rPr lang="en-US" dirty="0"/>
              <a:t> knob incorporation rule was not correct, it was propagating back constant and not decay-</a:t>
            </a:r>
            <a:r>
              <a:rPr lang="en-US" dirty="0" smtClean="0"/>
              <a:t>out, </a:t>
            </a:r>
            <a:r>
              <a:rPr lang="en-US" dirty="0"/>
              <a:t>as a consequence the corrector settings are also constant, and they are 'eradicated' by a subsequent incorporation from the squeeze</a:t>
            </a:r>
            <a:r>
              <a:rPr lang="en-US" dirty="0" smtClean="0"/>
              <a:t>.</a:t>
            </a:r>
            <a:endParaRPr lang="en-US" dirty="0"/>
          </a:p>
          <a:p>
            <a:pPr lvl="1"/>
            <a:r>
              <a:rPr lang="en-US" dirty="0"/>
              <a:t>S</a:t>
            </a:r>
            <a:r>
              <a:rPr lang="en-US" dirty="0" smtClean="0"/>
              <a:t>imple cure:</a:t>
            </a:r>
          </a:p>
          <a:p>
            <a:pPr lvl="2"/>
            <a:r>
              <a:rPr lang="en-US" dirty="0" smtClean="0"/>
              <a:t>We </a:t>
            </a:r>
            <a:r>
              <a:rPr lang="en-US" dirty="0"/>
              <a:t>zero the </a:t>
            </a:r>
            <a:r>
              <a:rPr lang="en-US" dirty="0" err="1"/>
              <a:t>lumi</a:t>
            </a:r>
            <a:r>
              <a:rPr lang="en-US" dirty="0"/>
              <a:t> knob settings in the collision BP function (they have been zeroed anyhow at the lower level)</a:t>
            </a:r>
            <a:r>
              <a:rPr lang="en-US" dirty="0" smtClean="0"/>
              <a:t>,</a:t>
            </a:r>
          </a:p>
          <a:p>
            <a:pPr lvl="2"/>
            <a:r>
              <a:rPr lang="en-US" dirty="0" smtClean="0"/>
              <a:t>Then </a:t>
            </a:r>
            <a:r>
              <a:rPr lang="en-US" dirty="0"/>
              <a:t>we move back to the </a:t>
            </a:r>
            <a:r>
              <a:rPr lang="en-US" dirty="0" err="1"/>
              <a:t>lumi</a:t>
            </a:r>
            <a:r>
              <a:rPr lang="en-US" dirty="0"/>
              <a:t> knob settings of the start of this fill (or end of fill on </a:t>
            </a:r>
            <a:r>
              <a:rPr lang="en-US" dirty="0" err="1"/>
              <a:t>friday</a:t>
            </a:r>
            <a:r>
              <a:rPr lang="en-US" dirty="0"/>
              <a:t>) in the actual BP, and re-</a:t>
            </a:r>
            <a:r>
              <a:rPr lang="en-US" dirty="0" err="1"/>
              <a:t>incoporate</a:t>
            </a:r>
            <a:r>
              <a:rPr lang="en-US" dirty="0"/>
              <a:t> with the correct rule.”</a:t>
            </a:r>
            <a:endParaRPr lang="en-US" dirty="0" smtClean="0"/>
          </a:p>
          <a:p>
            <a:r>
              <a:rPr lang="en-US" dirty="0" smtClean="0"/>
              <a:t>6:11 Collisions found in IR5. Start of RP alignment.</a:t>
            </a:r>
          </a:p>
          <a:p>
            <a:endParaRPr lang="en-US"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4/1/2012</a:t>
            </a:fld>
            <a:endParaRPr lang="en-US" dirty="0"/>
          </a:p>
        </p:txBody>
      </p:sp>
    </p:spTree>
    <p:extLst>
      <p:ext uri="{BB962C8B-B14F-4D97-AF65-F5344CB8AC3E}">
        <p14:creationId xmlns:p14="http://schemas.microsoft.com/office/powerpoint/2010/main" xmlns="" val="3461167575"/>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46080</TotalTime>
  <Words>692</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Pixel</vt:lpstr>
      <vt:lpstr>Sat morning</vt:lpstr>
      <vt:lpstr>B1H loss map – IR6  20% leakage</vt:lpstr>
      <vt:lpstr>TCSG.4R6.B1 out  less than1% leakage</vt:lpstr>
      <vt:lpstr>Sat afternoon</vt:lpstr>
      <vt:lpstr>Intensity</vt:lpstr>
      <vt:lpstr>Lifetime drop after end of squeeze</vt:lpstr>
      <vt:lpstr>Beam Stability</vt:lpstr>
      <vt:lpstr>TCT Setup and Issues</vt:lpstr>
      <vt:lpstr>Saturday Night into Sunday morning</vt:lpstr>
      <vt:lpstr>Fills Saturday until Sunday</vt:lpstr>
      <vt:lpstr>Today</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3342</cp:revision>
  <dcterms:created xsi:type="dcterms:W3CDTF">2010-07-26T05:43:59Z</dcterms:created>
  <dcterms:modified xsi:type="dcterms:W3CDTF">2012-04-01T08:01:20Z</dcterms:modified>
</cp:coreProperties>
</file>