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10"/>
  </p:notesMasterIdLst>
  <p:handoutMasterIdLst>
    <p:handoutMasterId r:id="rId11"/>
  </p:handoutMasterIdLst>
  <p:sldIdLst>
    <p:sldId id="1126" r:id="rId2"/>
    <p:sldId id="1137" r:id="rId3"/>
    <p:sldId id="1138" r:id="rId4"/>
    <p:sldId id="1139" r:id="rId5"/>
    <p:sldId id="1141" r:id="rId6"/>
    <p:sldId id="1140" r:id="rId7"/>
    <p:sldId id="1143" r:id="rId8"/>
    <p:sldId id="1142" r:id="rId9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99"/>
    <a:srgbClr val="0000FF"/>
    <a:srgbClr val="CC0066"/>
    <a:srgbClr val="008000"/>
    <a:srgbClr val="FFCC99"/>
    <a:srgbClr val="99FF99"/>
    <a:srgbClr val="FFCCCC"/>
    <a:srgbClr val="9FCAFF"/>
    <a:srgbClr val="DDDDD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971" autoAdjust="0"/>
    <p:restoredTop sz="95262" autoAdjust="0"/>
  </p:normalViewPr>
  <p:slideViewPr>
    <p:cSldViewPr>
      <p:cViewPr varScale="1">
        <p:scale>
          <a:sx n="75" d="100"/>
          <a:sy n="75" d="100"/>
        </p:scale>
        <p:origin x="-1176" y="-84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CBC8C70-8675-4D13-97D0-687AD0C3AA9D}" type="datetime1">
              <a:rPr lang="en-US" smtClean="0"/>
              <a:pPr/>
              <a:t>3/28/2012</a:t>
            </a:fld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43EDDED5-FBEA-43F1-B81D-C2ADA50BF04E}" type="datetime1">
              <a:rPr lang="en-US" smtClean="0"/>
              <a:pPr/>
              <a:t>3/28/2012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5F7DD46-46B8-4FC5-A800-CFEE7965FB39}" type="datetime1">
              <a:rPr lang="en-US" smtClean="0"/>
              <a:pPr/>
              <a:t>3/28/2012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9F5DCA5C-1D29-43FF-8DB8-3C9A00DC9AC3}" type="datetime1">
              <a:rPr lang="en-US" smtClean="0"/>
              <a:pPr/>
              <a:t>3/28/2012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D50C6430-D297-485E-B966-78A146B39569}" type="datetime1">
              <a:rPr lang="en-US" smtClean="0"/>
              <a:pPr/>
              <a:t>3/28/2012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B7DA5914-E663-454A-87E7-FFA9CE9E48E8}" type="datetime1">
              <a:rPr lang="en-US" smtClean="0"/>
              <a:pPr>
                <a:defRPr/>
              </a:pPr>
              <a:t>3/28/2012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8:30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fld id="{03DA86B3-7CAA-4832-AFD6-354CBE3B41A6}" type="datetime1">
              <a:rPr lang="en-US" smtClean="0"/>
              <a:pPr/>
              <a:t>3/28/2012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7E951C3-4DE7-4C15-A4EB-44E1E934E29D}" type="datetime1">
              <a:rPr lang="en-US" smtClean="0"/>
              <a:pPr/>
              <a:t>3/28/2012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9869CF0-2464-44BC-A522-1FFE37EC1AED}" type="datetime1">
              <a:rPr lang="en-US" smtClean="0"/>
              <a:pPr/>
              <a:t>3/28/2012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7A6C5F3C-2A54-4A50-9148-40B41C2EEA30}" type="datetime1">
              <a:rPr lang="en-US" smtClean="0"/>
              <a:pPr/>
              <a:t>3/28/2012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AE08C82-B5FB-4BAF-8C20-F9A88E7C9452}" type="datetime1">
              <a:rPr lang="en-US" smtClean="0"/>
              <a:pPr/>
              <a:t>3/28/2012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6497765-40F9-473F-9EEB-A6A20BB94607}" type="datetime1">
              <a:rPr lang="en-US" smtClean="0"/>
              <a:pPr/>
              <a:t>3/28/2012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E6DFDE7-B080-49E4-B2B0-7C285D54B610}" type="datetime1">
              <a:rPr lang="en-US" smtClean="0"/>
              <a:pPr/>
              <a:t>3/28/2012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8CB293C-B48B-47FD-AC3A-3C5B7201DA6C}" type="datetime1">
              <a:rPr lang="en-US" smtClean="0"/>
              <a:pPr/>
              <a:t>3/28/2012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fld id="{95F9E222-69AD-4C86-9C76-3A8367C452D1}" type="datetime1">
              <a:rPr lang="en-US" smtClean="0"/>
              <a:pPr/>
              <a:t>3/28/2012</a:t>
            </a:fld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 morning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410" y="764630"/>
            <a:ext cx="8497180" cy="2160300"/>
          </a:xfrm>
        </p:spPr>
        <p:txBody>
          <a:bodyPr/>
          <a:lstStyle/>
          <a:p>
            <a:r>
              <a:rPr lang="en-US" dirty="0" smtClean="0"/>
              <a:t>08:30-09:00 Squeeze with probe.</a:t>
            </a:r>
          </a:p>
          <a:p>
            <a:pPr lvl="1"/>
            <a:r>
              <a:rPr lang="en-US" dirty="0" smtClean="0"/>
              <a:t>Very nice and stable orbit – only one ‘spiky’ excursion in the fist part of the squeeze. New parabolic rounding of correctors involved in Xing and separation bumps seems to pay off.</a:t>
            </a:r>
          </a:p>
          <a:p>
            <a:pPr lvl="1"/>
            <a:r>
              <a:rPr lang="en-US" dirty="0" smtClean="0"/>
              <a:t>Small RT corrections after a few iterations of feed-forward (each at the level of ~60%).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3/28/2012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90" y="3068950"/>
            <a:ext cx="8748580" cy="3499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334454" y="3789050"/>
            <a:ext cx="1469761" cy="33855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600" b="1" i="1" dirty="0" smtClean="0"/>
              <a:t>Trim by hand</a:t>
            </a:r>
            <a:endParaRPr lang="en-US" sz="1600" b="1" i="1" dirty="0"/>
          </a:p>
        </p:txBody>
      </p:sp>
      <p:cxnSp>
        <p:nvCxnSpPr>
          <p:cNvPr id="9" name="Straight Arrow Connector 8"/>
          <p:cNvCxnSpPr>
            <a:stCxn id="7" idx="1"/>
          </p:cNvCxnSpPr>
          <p:nvPr/>
        </p:nvCxnSpPr>
        <p:spPr bwMode="auto">
          <a:xfrm flipH="1">
            <a:off x="971501" y="3958327"/>
            <a:ext cx="1362953" cy="262783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5988656" y="5589300"/>
            <a:ext cx="23182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chemeClr val="tx1"/>
                </a:solidFill>
              </a:rPr>
              <a:t>610 out of 925 seconds</a:t>
            </a:r>
            <a:endParaRPr lang="en-US" sz="16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Morning -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410" y="836640"/>
            <a:ext cx="8497180" cy="5111750"/>
          </a:xfrm>
        </p:spPr>
        <p:txBody>
          <a:bodyPr/>
          <a:lstStyle/>
          <a:p>
            <a:r>
              <a:rPr lang="en-US" dirty="0" smtClean="0"/>
              <a:t>09:00 Just as we wanted to move to collisions, beam dump from access system in Pt8 – shielding wall seen open.</a:t>
            </a:r>
          </a:p>
          <a:p>
            <a:pPr lvl="1"/>
            <a:r>
              <a:rPr lang="en-US" dirty="0" smtClean="0"/>
              <a:t>Beam gone, 3 sectors OFF from SIS access interlock.</a:t>
            </a:r>
          </a:p>
          <a:p>
            <a:r>
              <a:rPr lang="en-US" dirty="0" smtClean="0"/>
              <a:t>Investigation by GS – problem was traced to a cable fault inside a LASS rack.</a:t>
            </a:r>
          </a:p>
          <a:p>
            <a:pPr lvl="1"/>
            <a:r>
              <a:rPr lang="en-US" dirty="0" smtClean="0"/>
              <a:t>During the investigations, lost all patrols in Pt8.</a:t>
            </a:r>
          </a:p>
          <a:p>
            <a:pPr lvl="1"/>
            <a:r>
              <a:rPr lang="en-US" dirty="0" smtClean="0"/>
              <a:t>EIS Pt8 seen in bad state during repair </a:t>
            </a:r>
            <a:r>
              <a:rPr lang="en-US" dirty="0" smtClean="0">
                <a:sym typeface="Wingdings" pitchFamily="2" charset="2"/>
              </a:rPr>
              <a:t> no access possible in the ring.</a:t>
            </a:r>
          </a:p>
          <a:p>
            <a:r>
              <a:rPr lang="en-US" dirty="0" smtClean="0">
                <a:sym typeface="Wingdings" pitchFamily="2" charset="2"/>
              </a:rPr>
              <a:t>13:00 New dry test of 90 m un-squeeze. Trip of Q4.R5.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Have to lengthen the functions a bit more…</a:t>
            </a:r>
          </a:p>
          <a:p>
            <a:r>
              <a:rPr lang="en-US" dirty="0" smtClean="0">
                <a:sym typeface="Wingdings" pitchFamily="2" charset="2"/>
              </a:rPr>
              <a:t>14:00 Machine patrolled.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Many thanks to EN/MEF for help with the patrols 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3/28/2012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Afternoon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650"/>
            <a:ext cx="8229600" cy="5111750"/>
          </a:xfrm>
        </p:spPr>
        <p:txBody>
          <a:bodyPr/>
          <a:lstStyle/>
          <a:p>
            <a:r>
              <a:rPr lang="en-US" dirty="0" smtClean="0"/>
              <a:t>15:00 Another access in Pt6 for vacuum (pressure sensor).</a:t>
            </a:r>
          </a:p>
          <a:p>
            <a:r>
              <a:rPr lang="en-US" dirty="0" smtClean="0"/>
              <a:t>Pre-cycle, beam back just before 18:00.</a:t>
            </a:r>
          </a:p>
          <a:p>
            <a:r>
              <a:rPr lang="en-US" dirty="0" smtClean="0"/>
              <a:t>18:00: TCDQ angular alignment.</a:t>
            </a:r>
          </a:p>
          <a:p>
            <a:pPr lvl="1"/>
            <a:r>
              <a:rPr lang="en-US" dirty="0" smtClean="0"/>
              <a:t>Not minimum found for B2 on angle. Decide to remain with ‘0’ angle.</a:t>
            </a:r>
          </a:p>
          <a:p>
            <a:pPr lvl="1"/>
            <a:r>
              <a:rPr lang="en-US" dirty="0" smtClean="0"/>
              <a:t>B1 TCDQ angle -60 </a:t>
            </a:r>
            <a:r>
              <a:rPr lang="en-US" dirty="0" err="1" smtClean="0"/>
              <a:t>urad</a:t>
            </a:r>
            <a:r>
              <a:rPr lang="en-US" dirty="0" smtClean="0"/>
              <a:t>, compatible with -100 </a:t>
            </a:r>
            <a:r>
              <a:rPr lang="en-US" dirty="0" err="1" smtClean="0"/>
              <a:t>urad</a:t>
            </a:r>
            <a:r>
              <a:rPr lang="en-US" dirty="0" smtClean="0"/>
              <a:t> found previously. Apply -100 </a:t>
            </a:r>
            <a:r>
              <a:rPr lang="en-US" dirty="0" err="1" smtClean="0"/>
              <a:t>urad</a:t>
            </a:r>
            <a:r>
              <a:rPr lang="en-US" dirty="0" smtClean="0"/>
              <a:t> angle.</a:t>
            </a:r>
          </a:p>
          <a:p>
            <a:pPr lvl="1">
              <a:buNone/>
            </a:pPr>
            <a:r>
              <a:rPr lang="en-US" dirty="0" smtClean="0"/>
              <a:t>	&gt;&gt; new function needed and test ramp.</a:t>
            </a:r>
          </a:p>
          <a:p>
            <a:pPr lvl="0">
              <a:buClr>
                <a:srgbClr val="00007D"/>
              </a:buClr>
            </a:pPr>
            <a:r>
              <a:rPr lang="en-US" dirty="0" smtClean="0">
                <a:solidFill>
                  <a:srgbClr val="00007D"/>
                </a:solidFill>
              </a:rPr>
              <a:t>22:00 TCDI validation prepared (</a:t>
            </a:r>
            <a:r>
              <a:rPr lang="en-US" dirty="0" smtClean="0">
                <a:solidFill>
                  <a:srgbClr val="00007D"/>
                </a:solidFill>
                <a:sym typeface="Wingdings" pitchFamily="2" charset="2"/>
              </a:rPr>
              <a:t> tonight).</a:t>
            </a:r>
          </a:p>
          <a:p>
            <a:pPr lvl="1">
              <a:buClr>
                <a:srgbClr val="00007D"/>
              </a:buClr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Calibration of losses behind collimators.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3/28/2012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980660"/>
            <a:ext cx="8229600" cy="5111750"/>
          </a:xfrm>
        </p:spPr>
        <p:txBody>
          <a:bodyPr/>
          <a:lstStyle/>
          <a:p>
            <a:r>
              <a:rPr lang="en-US" dirty="0" smtClean="0"/>
              <a:t>23:00 Test ramp and squeeze dumped in ramp – lost S56 &amp; S67, Valves closed, LBDS off due to 400V problem in UA63/67.</a:t>
            </a:r>
          </a:p>
          <a:p>
            <a:pPr lvl="1"/>
            <a:r>
              <a:rPr lang="en-US" dirty="0" smtClean="0"/>
              <a:t>Cause of trip is not understood.</a:t>
            </a:r>
          </a:p>
          <a:p>
            <a:r>
              <a:rPr lang="en-US" dirty="0" smtClean="0"/>
              <a:t>00:40 400 V back, switching on again.</a:t>
            </a:r>
          </a:p>
          <a:p>
            <a:r>
              <a:rPr lang="en-US" dirty="0" smtClean="0"/>
              <a:t>02:00 Problem with TCSGs in Pt6 – lost steps.</a:t>
            </a:r>
          </a:p>
          <a:p>
            <a:pPr lvl="1"/>
            <a:r>
              <a:rPr lang="en-US" dirty="0" smtClean="0"/>
              <a:t>STI piquet could reset.</a:t>
            </a:r>
          </a:p>
          <a:p>
            <a:r>
              <a:rPr lang="en-US" dirty="0" smtClean="0"/>
              <a:t>03:30 Ramp finally starting…</a:t>
            </a:r>
          </a:p>
          <a:p>
            <a:r>
              <a:rPr lang="en-US" dirty="0" smtClean="0"/>
              <a:t>04:00 Beam lost in the squeeze, apparently on TCTs in IR8 – collimator functions?</a:t>
            </a:r>
          </a:p>
          <a:p>
            <a:pPr lvl="1"/>
            <a:r>
              <a:rPr lang="en-US" dirty="0" smtClean="0"/>
              <a:t>Worse than before when the collimator were left in place.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3/28/2012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can do better..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3/28/2012</a:t>
            </a:fld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580" y="1196690"/>
            <a:ext cx="5794445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Squeeze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3/28/2012</a:t>
            </a:fld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62687" y="1196975"/>
            <a:ext cx="6218625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3/28/2012</a:t>
            </a:fld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5485" y="1124680"/>
            <a:ext cx="8769125" cy="3511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259540" y="4869200"/>
            <a:ext cx="65566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/>
              <a:t>Losses start ~6m (IR1/5), become massive ~3m (IR1/5)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morning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650"/>
            <a:ext cx="8229600" cy="5111750"/>
          </a:xfrm>
        </p:spPr>
        <p:txBody>
          <a:bodyPr/>
          <a:lstStyle/>
          <a:p>
            <a:r>
              <a:rPr lang="en-US" dirty="0" smtClean="0"/>
              <a:t>05:40 S78 trip. Cause unclear</a:t>
            </a:r>
            <a:r>
              <a:rPr lang="en-US" dirty="0" smtClean="0"/>
              <a:t>…</a:t>
            </a:r>
          </a:p>
          <a:p>
            <a:r>
              <a:rPr lang="en-US" dirty="0" smtClean="0"/>
              <a:t>Access needed to restore communication to QPS controller.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Next:</a:t>
            </a:r>
          </a:p>
          <a:p>
            <a:pPr lvl="1"/>
            <a:r>
              <a:rPr lang="en-US" dirty="0" smtClean="0"/>
              <a:t>Collimator setup at 4 </a:t>
            </a:r>
            <a:r>
              <a:rPr lang="en-US" dirty="0" err="1" smtClean="0"/>
              <a:t>TeV</a:t>
            </a:r>
            <a:r>
              <a:rPr lang="en-US" dirty="0" smtClean="0"/>
              <a:t> (</a:t>
            </a:r>
            <a:r>
              <a:rPr lang="en-US" dirty="0" smtClean="0">
                <a:sym typeface="Wingdings" pitchFamily="2" charset="2"/>
              </a:rPr>
              <a:t>evening)</a:t>
            </a:r>
            <a:endParaRPr lang="en-US" dirty="0" smtClean="0"/>
          </a:p>
          <a:p>
            <a:pPr lvl="1"/>
            <a:r>
              <a:rPr lang="en-US" dirty="0" smtClean="0"/>
              <a:t>Injection protection validation (night)</a:t>
            </a:r>
          </a:p>
          <a:p>
            <a:pPr lvl="1"/>
            <a:r>
              <a:rPr lang="en-US" dirty="0" smtClean="0"/>
              <a:t>Thursday: collisions with nominal bunch – only after squeeze problem is understood (another test with probe).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3/28/2012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45919</TotalTime>
  <Words>444</Words>
  <Application>Microsoft Office PowerPoint</Application>
  <PresentationFormat>On-screen Show (4:3)</PresentationFormat>
  <Paragraphs>61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Pixel</vt:lpstr>
      <vt:lpstr>Tuesday morning</vt:lpstr>
      <vt:lpstr>Morning - access</vt:lpstr>
      <vt:lpstr>Afternoon</vt:lpstr>
      <vt:lpstr>Night</vt:lpstr>
      <vt:lpstr>We can do better..</vt:lpstr>
      <vt:lpstr>Squeeze</vt:lpstr>
      <vt:lpstr>Slide 7</vt:lpstr>
      <vt:lpstr>Early morning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jwenning</cp:lastModifiedBy>
  <cp:revision>3229</cp:revision>
  <dcterms:created xsi:type="dcterms:W3CDTF">2010-07-26T05:43:59Z</dcterms:created>
  <dcterms:modified xsi:type="dcterms:W3CDTF">2012-03-28T05:44:38Z</dcterms:modified>
</cp:coreProperties>
</file>