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1195" r:id="rId2"/>
    <p:sldId id="1196" r:id="rId3"/>
    <p:sldId id="1201" r:id="rId4"/>
    <p:sldId id="1200" r:id="rId5"/>
    <p:sldId id="1202" r:id="rId6"/>
    <p:sldId id="1203" r:id="rId7"/>
    <p:sldId id="1204" r:id="rId8"/>
    <p:sldId id="1205" r:id="rId9"/>
    <p:sldId id="1206" r:id="rId10"/>
    <p:sldId id="1207" r:id="rId11"/>
    <p:sldId id="1198" r:id="rId12"/>
    <p:sldId id="1199" r:id="rId13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FBE"/>
    <a:srgbClr val="B02E9D"/>
    <a:srgbClr val="0000FF"/>
    <a:srgbClr val="008000"/>
    <a:srgbClr val="FF0000"/>
    <a:srgbClr val="FFFF99"/>
    <a:srgbClr val="CC0066"/>
    <a:srgbClr val="99FF99"/>
    <a:srgbClr val="FFCCCC"/>
    <a:srgbClr val="9FC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 varScale="1">
        <p:scale>
          <a:sx n="105" d="100"/>
          <a:sy n="105" d="100"/>
        </p:scale>
        <p:origin x="-294" y="-12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23/03/2012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22</a:t>
            </a:r>
            <a:r>
              <a:rPr lang="en-GB" baseline="30000" dirty="0" smtClean="0"/>
              <a:t>nd</a:t>
            </a:r>
            <a:r>
              <a:rPr lang="en-GB" dirty="0" smtClean="0"/>
              <a:t> March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5111750"/>
          </a:xfrm>
        </p:spPr>
        <p:txBody>
          <a:bodyPr/>
          <a:lstStyle/>
          <a:p>
            <a:r>
              <a:rPr lang="en-US" sz="2000" dirty="0" smtClean="0"/>
              <a:t>00:20 – 02:40 on longer squeeze function, orbit and </a:t>
            </a:r>
            <a:r>
              <a:rPr lang="en-US" sz="2000" dirty="0" err="1" smtClean="0"/>
              <a:t>chroma</a:t>
            </a:r>
            <a:r>
              <a:rPr lang="en-US" sz="2000" dirty="0" smtClean="0"/>
              <a:t> correction at 4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r>
              <a:rPr lang="en-US" sz="2000" dirty="0" smtClean="0"/>
              <a:t>2:40 – 5:30 second cycle with long squeeze</a:t>
            </a:r>
          </a:p>
          <a:p>
            <a:r>
              <a:rPr lang="en-US" sz="2000" dirty="0" smtClean="0"/>
              <a:t>5:46 – 7:00 TI8 stability check </a:t>
            </a:r>
          </a:p>
          <a:p>
            <a:r>
              <a:rPr lang="en-US" sz="2000" dirty="0" smtClean="0"/>
              <a:t>08:00 – 15:00 Check of b* at 0.7 m and 0.6 m</a:t>
            </a:r>
          </a:p>
          <a:p>
            <a:r>
              <a:rPr lang="en-US" sz="2000" dirty="0" smtClean="0"/>
              <a:t>15:00 - 16:00 Splashes for ATLAS</a:t>
            </a:r>
          </a:p>
          <a:p>
            <a:r>
              <a:rPr lang="en-US" sz="2000" dirty="0" smtClean="0"/>
              <a:t>16:00 - 17:00 energy feedback on orbit feedback successful (left operational)</a:t>
            </a:r>
          </a:p>
          <a:p>
            <a:r>
              <a:rPr lang="en-US" sz="2000" dirty="0" smtClean="0"/>
              <a:t>17:39 Lost ramp, for crossing checks, at 3.8 </a:t>
            </a:r>
            <a:r>
              <a:rPr lang="en-US" sz="2000" dirty="0" err="1" smtClean="0"/>
              <a:t>TeV</a:t>
            </a:r>
            <a:endParaRPr lang="en-US" sz="2000" dirty="0" smtClean="0"/>
          </a:p>
          <a:p>
            <a:r>
              <a:rPr lang="en-US" sz="2000" dirty="0" smtClean="0"/>
              <a:t>20:58 Dump of beam after squeeze executed for the first time with nominal crossing and separation to the end </a:t>
            </a:r>
          </a:p>
          <a:p>
            <a:r>
              <a:rPr lang="en-US" sz="2000" dirty="0" smtClean="0"/>
              <a:t>21:45 – 7:30 TCDQ and injection protection set-up</a:t>
            </a:r>
          </a:p>
          <a:p>
            <a:r>
              <a:rPr lang="en-US" sz="2000" dirty="0" smtClean="0"/>
              <a:t>08:00 – 11:00 Access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23/03/2012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TCDQ – TCSG relative position – B1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25" y="1314450"/>
            <a:ext cx="7372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Access: 08:00 – 11:00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980660"/>
            <a:ext cx="6502816" cy="446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50" y="1052670"/>
            <a:ext cx="446462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Need to clear the list!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836640"/>
            <a:ext cx="7483815" cy="39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2627730" y="4437140"/>
            <a:ext cx="3528490" cy="50407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of beta* at 0.7 m and 0.6 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2160300"/>
          </a:xfrm>
        </p:spPr>
        <p:txBody>
          <a:bodyPr/>
          <a:lstStyle/>
          <a:p>
            <a:r>
              <a:rPr lang="en-GB" sz="2000" dirty="0" smtClean="0"/>
              <a:t>Beta-beat checked at beta* = 0.7 m</a:t>
            </a:r>
          </a:p>
          <a:p>
            <a:pPr lvl="1"/>
            <a:r>
              <a:rPr lang="en-US" sz="1600" dirty="0" smtClean="0"/>
              <a:t>the beta beat was slightly worse than at beta*=60 cm</a:t>
            </a:r>
            <a:endParaRPr lang="en-GB" sz="1600" dirty="0" smtClean="0"/>
          </a:p>
          <a:p>
            <a:r>
              <a:rPr lang="en-GB" sz="2000" dirty="0" smtClean="0"/>
              <a:t>Use k-modulation at 0.6 m</a:t>
            </a:r>
          </a:p>
          <a:p>
            <a:r>
              <a:rPr lang="en-US" sz="2000" dirty="0" smtClean="0"/>
              <a:t>Procedure now works, but online calculation for beta* is not yet correct </a:t>
            </a:r>
          </a:p>
          <a:p>
            <a:r>
              <a:rPr lang="en-US" sz="2000" dirty="0" smtClean="0"/>
              <a:t>Results to come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8430" y="2933204"/>
            <a:ext cx="5138090" cy="337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Protection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4032560" cy="5111750"/>
          </a:xfrm>
        </p:spPr>
        <p:txBody>
          <a:bodyPr/>
          <a:lstStyle/>
          <a:p>
            <a:r>
              <a:rPr lang="en-US" dirty="0" smtClean="0"/>
              <a:t>Triggered the dump of B1 by cutting the RF frequency to the LBDS: OK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100" y="980660"/>
            <a:ext cx="2953676" cy="491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444260" y="764630"/>
            <a:ext cx="72010" cy="1440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99490" y="2996940"/>
            <a:ext cx="424859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LBDS – TSU – IPOC: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LHC Beam Dumping System – Trigger Synchronisation Unit – Internal Post Operational Check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084210" y="332570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Missing f-ref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788030" y="5085230"/>
            <a:ext cx="1584220" cy="43206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915770" y="5373270"/>
            <a:ext cx="194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Dump Triggers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Splashes for ATLAS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1296180"/>
          </a:xfrm>
        </p:spPr>
        <p:txBody>
          <a:bodyPr/>
          <a:lstStyle/>
          <a:p>
            <a:r>
              <a:rPr lang="en-GB" dirty="0" smtClean="0"/>
              <a:t>“</a:t>
            </a:r>
            <a:r>
              <a:rPr lang="en-US" dirty="0" smtClean="0"/>
              <a:t>As you can see, the calorimeters and </a:t>
            </a:r>
            <a:r>
              <a:rPr lang="en-US" dirty="0" err="1" smtClean="0"/>
              <a:t>muon</a:t>
            </a:r>
            <a:r>
              <a:rPr lang="en-US" dirty="0" smtClean="0"/>
              <a:t> detectors were nicely illuminated, which allows us to time-align them.”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20" y="2060810"/>
            <a:ext cx="5472760" cy="426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Feedback on Orbit: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720100"/>
          </a:xfrm>
        </p:spPr>
        <p:txBody>
          <a:bodyPr/>
          <a:lstStyle/>
          <a:p>
            <a:r>
              <a:rPr lang="en-US" dirty="0" smtClean="0"/>
              <a:t>Left on for normal operation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1412720"/>
            <a:ext cx="7357032" cy="258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490" y="3789050"/>
            <a:ext cx="7188007" cy="289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Ramp for testing of crossing through squeeze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1440200"/>
          </a:xfrm>
        </p:spPr>
        <p:txBody>
          <a:bodyPr/>
          <a:lstStyle/>
          <a:p>
            <a:r>
              <a:rPr lang="en-GB" dirty="0" smtClean="0"/>
              <a:t>First ramp lost at 3.8 </a:t>
            </a:r>
            <a:r>
              <a:rPr lang="en-GB" dirty="0" err="1" smtClean="0"/>
              <a:t>TeV</a:t>
            </a:r>
            <a:r>
              <a:rPr lang="en-GB" dirty="0" smtClean="0"/>
              <a:t> due to losses on BLMQL.O8L2. B2I10_MQML</a:t>
            </a:r>
          </a:p>
          <a:p>
            <a:r>
              <a:rPr lang="en-GB" dirty="0" smtClean="0"/>
              <a:t>Not really explained, </a:t>
            </a:r>
            <a:r>
              <a:rPr lang="en-US" dirty="0" smtClean="0"/>
              <a:t>unusual loss pattern </a:t>
            </a:r>
            <a:endParaRPr lang="en-GB" dirty="0" smtClean="0"/>
          </a:p>
          <a:p>
            <a:pPr lvl="1"/>
            <a:r>
              <a:rPr lang="en-GB" dirty="0" smtClean="0"/>
              <a:t>It is on the </a:t>
            </a:r>
            <a:r>
              <a:rPr lang="en-GB" dirty="0" err="1" smtClean="0"/>
              <a:t>msec</a:t>
            </a:r>
            <a:r>
              <a:rPr lang="en-GB" dirty="0" smtClean="0"/>
              <a:t> time scale, could be something UFO-like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560" y="2924930"/>
            <a:ext cx="6889180" cy="34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5004060" y="3501010"/>
            <a:ext cx="1008140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436120" y="3140960"/>
            <a:ext cx="64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B2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Ramp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2592360"/>
          </a:xfrm>
        </p:spPr>
        <p:txBody>
          <a:bodyPr/>
          <a:lstStyle/>
          <a:p>
            <a:r>
              <a:rPr lang="en-US" dirty="0" smtClean="0"/>
              <a:t>Orbit difference between end of squeeze and collisions:</a:t>
            </a:r>
          </a:p>
          <a:p>
            <a:pPr lvl="1"/>
            <a:r>
              <a:rPr lang="en-US" dirty="0" smtClean="0"/>
              <a:t>one can see the collapsing of the separation</a:t>
            </a:r>
          </a:p>
          <a:p>
            <a:pPr lvl="1"/>
            <a:r>
              <a:rPr lang="en-US" dirty="0" smtClean="0"/>
              <a:t>the V crossing angle that comes in during the collision process (0 </a:t>
            </a:r>
            <a:r>
              <a:rPr lang="en-US" dirty="0" err="1" smtClean="0"/>
              <a:t>urad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H crossing that is removed during the collision BP.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650" y="2852920"/>
            <a:ext cx="6710105" cy="270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20" y="3717040"/>
            <a:ext cx="6749350" cy="240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Crossing into collision, with pilot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80660"/>
            <a:ext cx="8229600" cy="5111750"/>
          </a:xfrm>
        </p:spPr>
        <p:txBody>
          <a:bodyPr/>
          <a:lstStyle/>
          <a:p>
            <a:r>
              <a:rPr lang="en-US" sz="2000" dirty="0" smtClean="0"/>
              <a:t>The squeeze was executed for the first time with nominal crossing and separation to the end. The orbit was corrected (in H) at a couple of steps (3, 2 and 1 m) to remove local structures at the IRs (mainly IR5/8).</a:t>
            </a:r>
          </a:p>
          <a:p>
            <a:r>
              <a:rPr lang="en-US" sz="2000" dirty="0" smtClean="0"/>
              <a:t>The orbit FB worked fine and jumped correctly from one reference to the next. We must however introduce another reference orbit for the 7 m stop point, mostly because of the shape change in IR8. </a:t>
            </a:r>
          </a:p>
          <a:p>
            <a:r>
              <a:rPr lang="en-US" sz="2000" dirty="0" smtClean="0"/>
              <a:t>There is a tune shift of 10-3 to 10-4 depending on the beam and the plane ... that could be due to the tilted crossing angle effect in IP8. To be further investigated.</a:t>
            </a:r>
          </a:p>
          <a:p>
            <a:r>
              <a:rPr lang="en-US" sz="2000" dirty="0" smtClean="0"/>
              <a:t>No </a:t>
            </a:r>
            <a:r>
              <a:rPr lang="en-US" sz="2000" dirty="0" err="1" smtClean="0"/>
              <a:t>lumi</a:t>
            </a:r>
            <a:r>
              <a:rPr lang="en-US" sz="2000" dirty="0" smtClean="0"/>
              <a:t> measured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TCDQ set-up at 450 </a:t>
            </a:r>
            <a:r>
              <a:rPr lang="en-GB" dirty="0" err="1" smtClean="0"/>
              <a:t>GeV</a:t>
            </a:r>
            <a:r>
              <a:rPr lang="en-GB" dirty="0" smtClean="0"/>
              <a:t> – not easy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1052670"/>
            <a:ext cx="8229600" cy="4104570"/>
          </a:xfrm>
        </p:spPr>
        <p:txBody>
          <a:bodyPr/>
          <a:lstStyle/>
          <a:p>
            <a:r>
              <a:rPr lang="en-US" sz="1800" dirty="0" smtClean="0"/>
              <a:t>B1: Angular </a:t>
            </a:r>
            <a:r>
              <a:rPr lang="en-US" sz="1800" dirty="0" smtClean="0"/>
              <a:t>alignment for </a:t>
            </a:r>
            <a:r>
              <a:rPr lang="en-US" sz="1800" dirty="0" smtClean="0"/>
              <a:t>TCDQ:</a:t>
            </a:r>
          </a:p>
          <a:p>
            <a:pPr lvl="1"/>
            <a:r>
              <a:rPr lang="en-US" sz="1600" dirty="0" smtClean="0"/>
              <a:t>put </a:t>
            </a:r>
            <a:r>
              <a:rPr lang="en-US" sz="1600" dirty="0" smtClean="0"/>
              <a:t>angle on TCDQ from -200 to +200 </a:t>
            </a:r>
            <a:r>
              <a:rPr lang="en-US" sz="1600" dirty="0" err="1" smtClean="0"/>
              <a:t>urad</a:t>
            </a:r>
            <a:r>
              <a:rPr lang="en-US" sz="1600" dirty="0" smtClean="0"/>
              <a:t> and scraped the beam </a:t>
            </a:r>
            <a:r>
              <a:rPr lang="en-US" sz="1600" dirty="0" smtClean="0"/>
              <a:t>down</a:t>
            </a:r>
          </a:p>
          <a:p>
            <a:pPr lvl="1"/>
            <a:r>
              <a:rPr lang="en-US" sz="1600" dirty="0" smtClean="0"/>
              <a:t>record </a:t>
            </a:r>
            <a:r>
              <a:rPr lang="en-US" sz="1600" dirty="0" smtClean="0"/>
              <a:t>jaw position for full beam loss </a:t>
            </a:r>
            <a:endParaRPr lang="en-US" sz="1600" dirty="0" smtClean="0"/>
          </a:p>
          <a:p>
            <a:pPr lvl="1"/>
            <a:r>
              <a:rPr lang="en-US" sz="1600" dirty="0" smtClean="0"/>
              <a:t>minimum </a:t>
            </a:r>
            <a:r>
              <a:rPr lang="en-US" sz="1600" dirty="0" smtClean="0"/>
              <a:t>gives correct angle and beam </a:t>
            </a:r>
            <a:r>
              <a:rPr lang="en-US" sz="1600" dirty="0" smtClean="0"/>
              <a:t>centre</a:t>
            </a:r>
          </a:p>
          <a:p>
            <a:pPr lvl="1"/>
            <a:r>
              <a:rPr lang="en-US" sz="1600" dirty="0" smtClean="0"/>
              <a:t>we find a minimum at -</a:t>
            </a:r>
            <a:r>
              <a:rPr lang="en-US" sz="1600" dirty="0" smtClean="0"/>
              <a:t>100urad</a:t>
            </a:r>
          </a:p>
          <a:p>
            <a:r>
              <a:rPr lang="en-US" sz="1800" dirty="0" smtClean="0"/>
              <a:t>Offset measurement between TCDQ and TCSG: </a:t>
            </a:r>
            <a:endParaRPr lang="en-US" sz="1800" dirty="0" smtClean="0"/>
          </a:p>
          <a:p>
            <a:pPr lvl="1"/>
            <a:r>
              <a:rPr lang="en-US" sz="1600" dirty="0" smtClean="0"/>
              <a:t>offset of 0.6 mm ==&gt; the TCDQ is further out by 0.6 </a:t>
            </a:r>
            <a:r>
              <a:rPr lang="en-US" sz="1600" dirty="0" smtClean="0"/>
              <a:t>mm: OK</a:t>
            </a:r>
          </a:p>
          <a:p>
            <a:r>
              <a:rPr lang="en-US" sz="1800" dirty="0" smtClean="0"/>
              <a:t>We had several times the problem that the offset between upstream and downstream corner became &gt; 2mm </a:t>
            </a:r>
            <a:endParaRPr lang="en-US" sz="1800" dirty="0" smtClean="0"/>
          </a:p>
          <a:p>
            <a:pPr lvl="1"/>
            <a:r>
              <a:rPr lang="en-US" sz="1400" dirty="0" smtClean="0"/>
              <a:t>for </a:t>
            </a:r>
            <a:r>
              <a:rPr lang="en-US" sz="1400" dirty="0" smtClean="0"/>
              <a:t>a requested angle the jaw is blocked and we need to call Christophe to reset it. To be investigated. </a:t>
            </a:r>
            <a:endParaRPr lang="en-US" sz="1400" dirty="0" smtClean="0"/>
          </a:p>
          <a:p>
            <a:pPr lvl="1"/>
            <a:r>
              <a:rPr lang="en-US" sz="1400" dirty="0" smtClean="0"/>
              <a:t>We </a:t>
            </a:r>
            <a:r>
              <a:rPr lang="en-US" sz="1400" dirty="0" smtClean="0"/>
              <a:t>have to decide if we really want to apply this 100 </a:t>
            </a:r>
            <a:r>
              <a:rPr lang="en-US" sz="1400" dirty="0" err="1" smtClean="0"/>
              <a:t>urad</a:t>
            </a:r>
            <a:r>
              <a:rPr lang="en-US" sz="1400" dirty="0" smtClean="0"/>
              <a:t> angle with the risk of having the TCDQ blocked easily (unless this can be fixed) if we do not go for the 100 </a:t>
            </a:r>
            <a:r>
              <a:rPr lang="en-US" sz="1400" dirty="0" err="1" smtClean="0"/>
              <a:t>urad</a:t>
            </a:r>
            <a:r>
              <a:rPr lang="en-US" sz="1400" dirty="0" smtClean="0"/>
              <a:t> angle we have to redo the offset scan</a:t>
            </a:r>
            <a:r>
              <a:rPr lang="en-US" sz="1400" dirty="0" smtClean="0"/>
              <a:t>.</a:t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GB" sz="1800" dirty="0" smtClean="0"/>
              <a:t>B2 not fully conclusive</a:t>
            </a:r>
          </a:p>
          <a:p>
            <a:pPr lvl="1"/>
            <a:r>
              <a:rPr lang="en-US" sz="1400" dirty="0" smtClean="0"/>
              <a:t>Angular alignment for TCDQ.B2 - no minimum found for the angle range we can </a:t>
            </a:r>
            <a:r>
              <a:rPr lang="en-US" sz="1400" dirty="0" smtClean="0"/>
              <a:t>scan</a:t>
            </a:r>
          </a:p>
          <a:p>
            <a:pPr lvl="1"/>
            <a:r>
              <a:rPr lang="en-US" sz="1400" dirty="0" smtClean="0"/>
              <a:t>within the measurement accuracy no offset found between the </a:t>
            </a:r>
            <a:r>
              <a:rPr lang="en-US" sz="1400" dirty="0" smtClean="0"/>
              <a:t>TCDQ and TCSG collimators</a:t>
            </a:r>
          </a:p>
          <a:p>
            <a:pPr lvl="1"/>
            <a:r>
              <a:rPr lang="en-US" sz="1400" dirty="0" smtClean="0"/>
              <a:t>Jaw stuck because of drift of up and downstream LVDT beyond the 2mm allowed</a:t>
            </a:r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23/03/2012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50560</TotalTime>
  <Words>667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Pixel</vt:lpstr>
      <vt:lpstr>Thursday 22nd March</vt:lpstr>
      <vt:lpstr>Check of beta* at 0.7 m and 0.6 m</vt:lpstr>
      <vt:lpstr>Machine Protection test</vt:lpstr>
      <vt:lpstr>Splashes for ATLAS</vt:lpstr>
      <vt:lpstr>Energy Feedback on Orbit: Working</vt:lpstr>
      <vt:lpstr>Ramp for testing of crossing through squeeze</vt:lpstr>
      <vt:lpstr>Next Ramp</vt:lpstr>
      <vt:lpstr>Crossing into collision, with pilot</vt:lpstr>
      <vt:lpstr>TCDQ set-up at 450 GeV – not easy</vt:lpstr>
      <vt:lpstr>TCDQ – TCSG relative position – B1</vt:lpstr>
      <vt:lpstr>Access: 08:00 – 11:00</vt:lpstr>
      <vt:lpstr>The 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2827</cp:revision>
  <dcterms:created xsi:type="dcterms:W3CDTF">2010-07-26T05:43:59Z</dcterms:created>
  <dcterms:modified xsi:type="dcterms:W3CDTF">2012-03-23T07:26:17Z</dcterms:modified>
</cp:coreProperties>
</file>