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765" r:id="rId2"/>
    <p:sldId id="766" r:id="rId3"/>
    <p:sldId id="767" r:id="rId4"/>
    <p:sldId id="768" r:id="rId5"/>
    <p:sldId id="769" r:id="rId6"/>
    <p:sldId id="771" r:id="rId7"/>
    <p:sldId id="772" r:id="rId8"/>
    <p:sldId id="764" r:id="rId9"/>
    <p:sldId id="770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FFFF00"/>
    <a:srgbClr val="960663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42" autoAdjust="0"/>
    <p:restoredTop sz="93882" autoAdjust="0"/>
  </p:normalViewPr>
  <p:slideViewPr>
    <p:cSldViewPr>
      <p:cViewPr varScale="1">
        <p:scale>
          <a:sx n="82" d="100"/>
          <a:sy n="82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2419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02-12-11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D098-AF97-4460-B818-4576B7375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02-12-11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08:30 – 10:15 Access for QPS and EPC (BI in point 4)</a:t>
            </a:r>
          </a:p>
          <a:p>
            <a:pPr lvl="1"/>
            <a:r>
              <a:rPr lang="en-US" sz="2000" dirty="0" smtClean="0"/>
              <a:t>No problem found for dump resistor for RB.A81. Some more measurements will be taken.</a:t>
            </a:r>
          </a:p>
          <a:p>
            <a:pPr lvl="1"/>
            <a:r>
              <a:rPr lang="en-US" sz="2000" dirty="0" smtClean="0"/>
              <a:t>RCBYV4.L1B2 power converter replaced</a:t>
            </a:r>
          </a:p>
          <a:p>
            <a:endParaRPr lang="en-US" sz="2400" dirty="0" smtClean="0"/>
          </a:p>
          <a:p>
            <a:r>
              <a:rPr lang="en-US" sz="2400" dirty="0" smtClean="0"/>
              <a:t>IMPACT delaying access start (new requests were not propagated to the access point fast enough) </a:t>
            </a:r>
            <a:r>
              <a:rPr lang="en-US" sz="2400" dirty="0" smtClean="0">
                <a:sym typeface="Wingdings" pitchFamily="2" charset="2"/>
              </a:rPr>
              <a:t> Requested </a:t>
            </a:r>
            <a:r>
              <a:rPr lang="en-US" sz="2400" dirty="0" smtClean="0"/>
              <a:t>to deactivate the check of the IMPACT for access to the LHC machine for the time being. </a:t>
            </a:r>
            <a:r>
              <a:rPr lang="en-US" sz="2400" dirty="0" smtClean="0">
                <a:sym typeface="Wingdings" pitchFamily="2" charset="2"/>
              </a:rPr>
              <a:t> Possible solution of being studied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/>
              <a:t>Update for FGC during access </a:t>
            </a:r>
            <a:r>
              <a:rPr lang="en-US" sz="2400" dirty="0" smtClean="0">
                <a:sym typeface="Wingdings" pitchFamily="2" charset="2"/>
              </a:rPr>
              <a:t> RT input now take into account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16/3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16/3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90600"/>
            <a:ext cx="8229600" cy="5399790"/>
          </a:xfrm>
        </p:spPr>
        <p:txBody>
          <a:bodyPr/>
          <a:lstStyle/>
          <a:p>
            <a:r>
              <a:rPr lang="en-US" sz="2400" dirty="0" smtClean="0"/>
              <a:t>11:30 Gateway at point 1 crashed. Lost communication for several power converters.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/>
              <a:t>Problem with sub-converter of RQX.L2 required another access at ~ 12:00.</a:t>
            </a:r>
          </a:p>
          <a:p>
            <a:endParaRPr lang="en-US" sz="2400" dirty="0" smtClean="0"/>
          </a:p>
          <a:p>
            <a:r>
              <a:rPr lang="en-US" sz="2400" dirty="0" smtClean="0"/>
              <a:t>13:30-15:30 No beam from PS. PS Main power supply problem.</a:t>
            </a:r>
          </a:p>
          <a:p>
            <a:endParaRPr lang="en-US" sz="2400" dirty="0" smtClean="0"/>
          </a:p>
          <a:p>
            <a:r>
              <a:rPr lang="en-US" sz="2400" dirty="0" smtClean="0"/>
              <a:t>13:45 trip of ATLAS solenoid and toroid while ramping up.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792163"/>
          </a:xfrm>
        </p:spPr>
        <p:txBody>
          <a:bodyPr/>
          <a:lstStyle/>
          <a:p>
            <a:r>
              <a:rPr lang="en-US" dirty="0" smtClean="0"/>
              <a:t>Loss map by controlled transverse blow-up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382000" cy="1066800"/>
          </a:xfrm>
        </p:spPr>
        <p:txBody>
          <a:bodyPr/>
          <a:lstStyle/>
          <a:p>
            <a:r>
              <a:rPr lang="en-US" sz="2400" dirty="0"/>
              <a:t>16:00 – 21:30:</a:t>
            </a:r>
          </a:p>
          <a:p>
            <a:pPr lvl="1"/>
            <a:r>
              <a:rPr lang="en-US" sz="2000" dirty="0"/>
              <a:t>Setting-up of tune and orbit </a:t>
            </a:r>
            <a:r>
              <a:rPr lang="en-US" sz="2000" dirty="0" smtClean="0"/>
              <a:t>feedbacks and of radial modulation for chromaticity measurement</a:t>
            </a:r>
            <a:endParaRPr lang="en-US" sz="2000" dirty="0"/>
          </a:p>
          <a:p>
            <a:pPr lvl="1"/>
            <a:r>
              <a:rPr lang="en-US" sz="2000" dirty="0"/>
              <a:t>Setting-up of the damper for controlled transverse </a:t>
            </a:r>
            <a:r>
              <a:rPr lang="en-US" sz="2000" dirty="0" err="1"/>
              <a:t>emittance</a:t>
            </a:r>
            <a:r>
              <a:rPr lang="en-US" sz="2000" dirty="0"/>
              <a:t> blow-up for Beam 1 for aperture measurements and loss maps</a:t>
            </a:r>
            <a:endParaRPr lang="en-US" sz="2000" dirty="0">
              <a:sym typeface="Wingdings" pitchFamily="2" charset="2"/>
            </a:endParaRPr>
          </a:p>
          <a:p>
            <a:endParaRPr lang="en-GB" dirty="0"/>
          </a:p>
        </p:txBody>
      </p:sp>
      <p:pic>
        <p:nvPicPr>
          <p:cNvPr id="1026" name="Picture 2" descr="http://elogbook.cern.ch/eLogbook/attach_reader?attach_id=122629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43200"/>
            <a:ext cx="4709160" cy="3870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/>
          <a:lstStyle/>
          <a:p>
            <a:r>
              <a:rPr lang="en-US" dirty="0" smtClean="0"/>
              <a:t>Loss map by controlled transverse blow-up</a:t>
            </a:r>
            <a:endParaRPr lang="en-US" dirty="0"/>
          </a:p>
        </p:txBody>
      </p:sp>
      <p:pic>
        <p:nvPicPr>
          <p:cNvPr id="12290" name="Picture 2" descr="\\cern.ch\dfs\Users\a\arduini\Documents\blowu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86800" cy="3139401"/>
          </a:xfrm>
          <a:prstGeom prst="rect">
            <a:avLst/>
          </a:prstGeom>
          <a:noFill/>
        </p:spPr>
      </p:pic>
      <p:pic>
        <p:nvPicPr>
          <p:cNvPr id="12291" name="Picture 3" descr="\\cern.ch\dfs\Users\a\arduini\Documents\201203162118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6858000" cy="267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10600" cy="1447800"/>
          </a:xfrm>
        </p:spPr>
        <p:txBody>
          <a:bodyPr/>
          <a:lstStyle/>
          <a:p>
            <a:r>
              <a:rPr lang="en-US" sz="2800" dirty="0" smtClean="0"/>
              <a:t>While preparing for the ramp. Vacuum </a:t>
            </a:r>
            <a:r>
              <a:rPr lang="en-US" sz="2800" dirty="0" smtClean="0"/>
              <a:t>spike due to gauge </a:t>
            </a:r>
            <a:r>
              <a:rPr lang="en-US" sz="2800" dirty="0" err="1" smtClean="0"/>
              <a:t>outgassing</a:t>
            </a:r>
            <a:r>
              <a:rPr lang="en-US" sz="2800" dirty="0" smtClean="0"/>
              <a:t> (between Q5 and Q6.L5) </a:t>
            </a: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dirty="0" smtClean="0">
                <a:sym typeface="Wingdings" pitchFamily="2" charset="2"/>
              </a:rPr>
              <a:t>piquet opened vacuum </a:t>
            </a:r>
            <a:r>
              <a:rPr lang="en-US" sz="2800" dirty="0" smtClean="0">
                <a:sym typeface="Wingdings" pitchFamily="2" charset="2"/>
              </a:rPr>
              <a:t>valve.</a:t>
            </a:r>
            <a:endParaRPr lang="en-GB" sz="2800" dirty="0"/>
          </a:p>
        </p:txBody>
      </p:sp>
      <p:pic>
        <p:nvPicPr>
          <p:cNvPr id="1026" name="Picture 2" descr="http://elogbook.cern.ch/eLogbook/attach_reader?attach_id=12263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7620000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3"/>
          </p:nvPr>
        </p:nvSpPr>
        <p:spPr>
          <a:xfrm>
            <a:off x="152400" y="5029200"/>
            <a:ext cx="8763000" cy="1219200"/>
          </a:xfrm>
        </p:spPr>
        <p:txBody>
          <a:bodyPr/>
          <a:lstStyle/>
          <a:p>
            <a:r>
              <a:rPr lang="en-US" sz="2400" dirty="0"/>
              <a:t>Beam 2 </a:t>
            </a:r>
            <a:r>
              <a:rPr lang="en-US" sz="2400" dirty="0" smtClean="0"/>
              <a:t>dumped </a:t>
            </a:r>
            <a:r>
              <a:rPr lang="en-US" sz="2400" dirty="0"/>
              <a:t>at flat </a:t>
            </a:r>
            <a:r>
              <a:rPr lang="en-US" sz="2400" dirty="0" smtClean="0"/>
              <a:t>top: glitch </a:t>
            </a:r>
            <a:r>
              <a:rPr lang="en-US" sz="2400" dirty="0"/>
              <a:t>in the safe beam flag combined with a intermittent interlock on BMPSA.4R6.B2. 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TeV</a:t>
            </a:r>
            <a:r>
              <a:rPr lang="en-US" dirty="0" smtClean="0"/>
              <a:t>!!!</a:t>
            </a:r>
            <a:endParaRPr lang="en-GB" dirty="0"/>
          </a:p>
        </p:txBody>
      </p:sp>
      <p:pic>
        <p:nvPicPr>
          <p:cNvPr id="2050" name="Picture 2" descr="http://elogbook.cern.ch/eLogbook/attach_reader?attach_id=12263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203" y="990600"/>
            <a:ext cx="4414838" cy="38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68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to 4 </a:t>
            </a:r>
            <a:r>
              <a:rPr lang="en-US" dirty="0" err="1" smtClean="0"/>
              <a:t>TeV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r>
              <a:rPr lang="en-US" sz="2800" dirty="0" smtClean="0"/>
              <a:t>Tune, chromaticity, orbit, coupling </a:t>
            </a:r>
            <a:r>
              <a:rPr lang="en-US" sz="2800" dirty="0" smtClean="0"/>
              <a:t>measured </a:t>
            </a:r>
            <a:r>
              <a:rPr lang="en-US" sz="2800" dirty="0" smtClean="0">
                <a:sym typeface="Wingdings" pitchFamily="2" charset="2"/>
              </a:rPr>
              <a:t> </a:t>
            </a:r>
            <a:r>
              <a:rPr lang="en-US" sz="2800" dirty="0" err="1" smtClean="0">
                <a:sym typeface="Wingdings" pitchFamily="2" charset="2"/>
              </a:rPr>
              <a:t>feedforward</a:t>
            </a:r>
            <a:r>
              <a:rPr lang="en-US" sz="2800" dirty="0" smtClean="0">
                <a:sym typeface="Wingdings" pitchFamily="2" charset="2"/>
              </a:rPr>
              <a:t> to be done</a:t>
            </a:r>
            <a:endParaRPr lang="en-US" sz="2800" dirty="0" smtClean="0"/>
          </a:p>
        </p:txBody>
      </p:sp>
      <p:pic>
        <p:nvPicPr>
          <p:cNvPr id="3074" name="Picture 2" descr="http://elogbook.cern.ch/eLogbook/attach_reader?attach_id=12263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664431" cy="36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logbook.cern.ch/eLogbook/attach_reader?attach_id=1226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1387" y="2743200"/>
            <a:ext cx="5662613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50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and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914400"/>
          </a:xfrm>
        </p:spPr>
        <p:txBody>
          <a:bodyPr/>
          <a:lstStyle/>
          <a:p>
            <a:r>
              <a:rPr lang="en-US" sz="2400" dirty="0" smtClean="0"/>
              <a:t>Preliminary global </a:t>
            </a:r>
            <a:r>
              <a:rPr lang="en-US" sz="2400" dirty="0" smtClean="0"/>
              <a:t>aperture measurements overnight and </a:t>
            </a:r>
            <a:r>
              <a:rPr lang="en-US" sz="2400" dirty="0" smtClean="0"/>
              <a:t>validation </a:t>
            </a:r>
            <a:r>
              <a:rPr lang="en-US" sz="2400" dirty="0" smtClean="0"/>
              <a:t>transverse blow-up </a:t>
            </a:r>
            <a:r>
              <a:rPr lang="en-US" sz="2400" dirty="0" smtClean="0"/>
              <a:t>for aperture and loss maps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>
                <a:sym typeface="Wingdings" pitchFamily="2" charset="2"/>
              </a:rPr>
              <a:t>to be </a:t>
            </a:r>
            <a:r>
              <a:rPr lang="en-US" sz="2400" dirty="0" smtClean="0">
                <a:sym typeface="Wingdings" pitchFamily="2" charset="2"/>
              </a:rPr>
              <a:t>analyzed</a:t>
            </a:r>
            <a:endParaRPr lang="en-US" sz="2800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291572667"/>
              </p:ext>
            </p:extLst>
          </p:nvPr>
        </p:nvGraphicFramePr>
        <p:xfrm>
          <a:off x="228600" y="2630850"/>
          <a:ext cx="8686800" cy="370899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685800"/>
                <a:gridCol w="3352800"/>
                <a:gridCol w="1371600"/>
                <a:gridCol w="1295400"/>
                <a:gridCol w="914400"/>
              </a:tblGrid>
              <a:tr h="19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Day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Shift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Time (h)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Activity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Breakpoint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System/topic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Beam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7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SAT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Squeeze to 0.6 m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First squeeze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Squeeze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Probe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SAT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Optics measurements - test dump at 4 </a:t>
                      </a:r>
                      <a:r>
                        <a:rPr lang="en-US" sz="1600" b="1" i="0" u="none" strike="noStrike" dirty="0" err="1">
                          <a:solidFill>
                            <a:srgbClr val="006600"/>
                          </a:solidFill>
                          <a:latin typeface="Arial"/>
                        </a:rPr>
                        <a:t>TeV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Optics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Probe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SAT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Damper setup </a:t>
                      </a:r>
                      <a:r>
                        <a:rPr lang="en-US" sz="1600" b="1" i="0" u="none" strike="noStrike" dirty="0" smtClean="0">
                          <a:solidFill>
                            <a:srgbClr val="006600"/>
                          </a:solidFill>
                          <a:latin typeface="Arial"/>
                        </a:rPr>
                        <a:t>for controlled blow-up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6600"/>
                          </a:solidFill>
                          <a:latin typeface="Arial"/>
                        </a:rPr>
                        <a:t> (B2) and </a:t>
                      </a:r>
                      <a:r>
                        <a:rPr lang="en-US" sz="1600" b="1" i="0" u="none" strike="noStrike" dirty="0" smtClean="0">
                          <a:solidFill>
                            <a:srgbClr val="006600"/>
                          </a:solidFill>
                          <a:latin typeface="Arial"/>
                        </a:rPr>
                        <a:t>for </a:t>
                      </a:r>
                      <a:r>
                        <a:rPr lang="en-US" sz="16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nominal bunch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66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RF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Nominal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6600"/>
                          </a:solidFill>
                          <a:latin typeface="Arial"/>
                        </a:rPr>
                        <a:t>Dump checkout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Dump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Probe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6600"/>
                          </a:solidFill>
                          <a:latin typeface="Arial"/>
                        </a:rPr>
                        <a:t>Orbit at injection with nominal bunch and bumps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Nominal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6600"/>
                          </a:solidFill>
                          <a:latin typeface="Arial"/>
                        </a:rPr>
                        <a:t>Experimental magnets ON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Nominal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6600"/>
                          </a:solidFill>
                          <a:latin typeface="Arial"/>
                        </a:rPr>
                        <a:t>Orbit feedback with dynamic reference in the ramp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66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Feedback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Nominal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6600"/>
                          </a:solidFill>
                          <a:latin typeface="Arial"/>
                        </a:rPr>
                        <a:t>Pre-cycle or ramp (no beam) - decay measurement at 450 </a:t>
                      </a:r>
                      <a:r>
                        <a:rPr lang="en-US" sz="1600" b="1" i="0" u="none" strike="noStrike" dirty="0" err="1">
                          <a:solidFill>
                            <a:srgbClr val="006600"/>
                          </a:solidFill>
                          <a:latin typeface="Arial"/>
                        </a:rPr>
                        <a:t>GeV</a:t>
                      </a:r>
                      <a:endParaRPr lang="en-US" sz="1600" b="1" i="0" u="none" strike="noStrike" dirty="0">
                        <a:solidFill>
                          <a:srgbClr val="006600"/>
                        </a:solidFill>
                        <a:latin typeface="Arial"/>
                      </a:endParaRP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Magnets</a:t>
                      </a:r>
                    </a:p>
                  </a:txBody>
                  <a:tcPr marL="5710" marR="5710" marT="5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Probe</a:t>
                      </a:r>
                    </a:p>
                  </a:txBody>
                  <a:tcPr marL="5710" marR="5710" marT="5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BPMSA.B4R6.B2. Noisy and giving spurious interlocks</a:t>
            </a:r>
          </a:p>
          <a:p>
            <a:r>
              <a:rPr lang="en-US" sz="2400" dirty="0" smtClean="0"/>
              <a:t>Vacuum gauge </a:t>
            </a:r>
            <a:r>
              <a:rPr lang="en-US" sz="2400" dirty="0" err="1" smtClean="0"/>
              <a:t>outgassing</a:t>
            </a:r>
            <a:r>
              <a:rPr lang="en-US" sz="2400" dirty="0" smtClean="0"/>
              <a:t> between </a:t>
            </a:r>
            <a:r>
              <a:rPr lang="en-US" sz="2400" dirty="0" smtClean="0"/>
              <a:t>Q6 and Q5.L5</a:t>
            </a:r>
          </a:p>
          <a:p>
            <a:r>
              <a:rPr lang="en-US" sz="2400" dirty="0" smtClean="0"/>
              <a:t>There </a:t>
            </a:r>
            <a:r>
              <a:rPr lang="en-US" sz="2400" dirty="0"/>
              <a:t>is no fill number data stored in the logging DB since the beginning of this </a:t>
            </a:r>
            <a:r>
              <a:rPr lang="en-US" sz="2400" dirty="0" smtClean="0"/>
              <a:t>year </a:t>
            </a:r>
            <a:r>
              <a:rPr lang="en-US" sz="2400" dirty="0" smtClean="0">
                <a:sym typeface="Wingdings" pitchFamily="2" charset="2"/>
              </a:rPr>
              <a:t> fixed</a:t>
            </a:r>
            <a:endParaRPr lang="en-US" sz="2400" dirty="0" smtClean="0"/>
          </a:p>
          <a:p>
            <a:r>
              <a:rPr lang="en-US" sz="2400" dirty="0" smtClean="0"/>
              <a:t>Logged chromaticity data not correct </a:t>
            </a:r>
            <a:r>
              <a:rPr lang="en-US" sz="2400" dirty="0" smtClean="0"/>
              <a:t>yet</a:t>
            </a:r>
            <a:endParaRPr lang="en-US" sz="2400" dirty="0" smtClean="0"/>
          </a:p>
          <a:p>
            <a:r>
              <a:rPr lang="en-US" sz="2400" dirty="0" smtClean="0"/>
              <a:t>Issue with </a:t>
            </a:r>
            <a:r>
              <a:rPr lang="en-US" sz="2400" dirty="0" smtClean="0"/>
              <a:t>generation of the </a:t>
            </a:r>
            <a:r>
              <a:rPr lang="en-US" sz="2400" dirty="0" smtClean="0"/>
              <a:t>functions for trim </a:t>
            </a:r>
            <a:r>
              <a:rPr lang="en-US" sz="2400" dirty="0" err="1" smtClean="0"/>
              <a:t>quadrupoles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Suspected electrical </a:t>
            </a:r>
            <a:r>
              <a:rPr lang="en-US" sz="2400" dirty="0"/>
              <a:t>problem </a:t>
            </a:r>
            <a:r>
              <a:rPr lang="en-US" sz="2400" dirty="0" smtClean="0"/>
              <a:t>on a fire detection unit in UX85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issues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26259</TotalTime>
  <Words>445</Words>
  <Application>Microsoft Office PowerPoint</Application>
  <PresentationFormat>On-screen Show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LHCpresentations</vt:lpstr>
      <vt:lpstr>Friday 16/3</vt:lpstr>
      <vt:lpstr>Friday 16/3</vt:lpstr>
      <vt:lpstr>Loss map by controlled transverse blow-up</vt:lpstr>
      <vt:lpstr>Loss map by controlled transverse blow-up</vt:lpstr>
      <vt:lpstr>Slide 5</vt:lpstr>
      <vt:lpstr>4 TeV!!!</vt:lpstr>
      <vt:lpstr>Ramp to 4 TeV</vt:lpstr>
      <vt:lpstr>Status and Plan</vt:lpstr>
      <vt:lpstr>Pending issues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2406</cp:revision>
  <dcterms:created xsi:type="dcterms:W3CDTF">2010-04-25T23:23:07Z</dcterms:created>
  <dcterms:modified xsi:type="dcterms:W3CDTF">2012-03-17T07:55:21Z</dcterms:modified>
</cp:coreProperties>
</file>