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sldIdLst>
    <p:sldId id="765" r:id="rId2"/>
    <p:sldId id="766" r:id="rId3"/>
    <p:sldId id="767" r:id="rId4"/>
    <p:sldId id="764" r:id="rId5"/>
    <p:sldId id="769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FFFF00"/>
    <a:srgbClr val="96066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942" autoAdjust="0"/>
    <p:restoredTop sz="93882" autoAdjust="0"/>
  </p:normalViewPr>
  <p:slideViewPr>
    <p:cSldViewPr>
      <p:cViewPr varScale="1">
        <p:scale>
          <a:sx n="82" d="100"/>
          <a:sy n="82" d="100"/>
        </p:scale>
        <p:origin x="-14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02-12-11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 expected in the </a:t>
            </a:r>
            <a:r>
              <a:rPr lang="en-US" dirty="0" smtClean="0"/>
              <a:t>afternoon</a:t>
            </a:r>
            <a:endParaRPr lang="en-US" dirty="0" smtClean="0"/>
          </a:p>
          <a:p>
            <a:r>
              <a:rPr lang="en-US" dirty="0" smtClean="0"/>
              <a:t>PM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Establish first-turn</a:t>
            </a:r>
          </a:p>
          <a:p>
            <a:pPr lvl="1"/>
            <a:r>
              <a:rPr lang="en-US" dirty="0" smtClean="0"/>
              <a:t>Establish closed orbit</a:t>
            </a:r>
          </a:p>
          <a:p>
            <a:pPr lvl="1"/>
            <a:r>
              <a:rPr lang="en-US" dirty="0" smtClean="0"/>
              <a:t>Rough correction of machine parameters</a:t>
            </a:r>
          </a:p>
          <a:p>
            <a:r>
              <a:rPr lang="en-US" smtClean="0"/>
              <a:t>Evening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RF capture</a:t>
            </a:r>
          </a:p>
          <a:p>
            <a:r>
              <a:rPr lang="en-US" dirty="0" smtClean="0"/>
              <a:t>Night:</a:t>
            </a:r>
          </a:p>
          <a:p>
            <a:pPr lvl="1"/>
            <a:r>
              <a:rPr lang="en-US" dirty="0" smtClean="0"/>
              <a:t>Beta-beating measurements and correction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turn(s)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90600"/>
            <a:ext cx="8229600" cy="5399790"/>
          </a:xfrm>
        </p:spPr>
        <p:txBody>
          <a:bodyPr/>
          <a:lstStyle/>
          <a:p>
            <a:r>
              <a:rPr lang="en-US" sz="2400" dirty="0" smtClean="0"/>
              <a:t>Close one (at least) collimator / IR.</a:t>
            </a:r>
          </a:p>
          <a:p>
            <a:r>
              <a:rPr lang="en-US" sz="2400" dirty="0" smtClean="0"/>
              <a:t>Injection to TDI with MKI off, then MKI on – TDI closed.</a:t>
            </a:r>
          </a:p>
          <a:p>
            <a:pPr lvl="1"/>
            <a:r>
              <a:rPr lang="en-US" sz="2000" dirty="0" smtClean="0"/>
              <a:t>Trajectory check.</a:t>
            </a:r>
          </a:p>
          <a:p>
            <a:pPr lvl="1"/>
            <a:r>
              <a:rPr lang="en-US" sz="2000" dirty="0" smtClean="0"/>
              <a:t>Then TDI opened and into the ring…</a:t>
            </a:r>
          </a:p>
          <a:p>
            <a:r>
              <a:rPr lang="en-US" sz="2400" dirty="0" smtClean="0"/>
              <a:t>Inject beam and stop on collimator.</a:t>
            </a:r>
          </a:p>
          <a:p>
            <a:r>
              <a:rPr lang="en-US" sz="2400" dirty="0" smtClean="0"/>
              <a:t>Move from one IR to the next – threading.</a:t>
            </a:r>
          </a:p>
          <a:p>
            <a:pPr lvl="1"/>
            <a:r>
              <a:rPr lang="en-US" sz="2000" dirty="0" smtClean="0"/>
              <a:t>Correct trajectory if required (&gt; ~ 2 mm amplitude). Was not needed in 2011.</a:t>
            </a:r>
          </a:p>
          <a:p>
            <a:pPr lvl="1"/>
            <a:r>
              <a:rPr lang="en-US" sz="2000" dirty="0" smtClean="0"/>
              <a:t>If trajectory OK: open collimator and move on.</a:t>
            </a:r>
          </a:p>
          <a:p>
            <a:r>
              <a:rPr lang="en-US" sz="2400" dirty="0" smtClean="0"/>
              <a:t>There will be some free splashes on the way.</a:t>
            </a:r>
          </a:p>
          <a:p>
            <a:pPr lvl="1"/>
            <a:r>
              <a:rPr lang="en-US" sz="2000" dirty="0" smtClean="0"/>
              <a:t>Propose to deliver the desired splash events another time.</a:t>
            </a:r>
          </a:p>
          <a:p>
            <a:r>
              <a:rPr lang="en-US" sz="2400" dirty="0" smtClean="0"/>
              <a:t>When we have some 100’s of turns </a:t>
            </a:r>
            <a:r>
              <a:rPr lang="en-US" sz="2400" dirty="0" smtClean="0">
                <a:sym typeface="Wingdings" pitchFamily="2" charset="2"/>
              </a:rPr>
              <a:t> RF team with Philippe in IR4 for capture.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Circulating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24810"/>
            <a:ext cx="8229600" cy="5399790"/>
          </a:xfrm>
        </p:spPr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When we have circulating beam: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RF capture tuning (if desired by RF).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BI checkout with beam.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Then optics measurements.</a:t>
            </a:r>
          </a:p>
          <a:p>
            <a:r>
              <a:rPr lang="en-US" sz="2400" dirty="0" smtClean="0">
                <a:solidFill>
                  <a:srgbClr val="CC0066"/>
                </a:solidFill>
                <a:sym typeface="Wingdings" pitchFamily="2" charset="2"/>
              </a:rPr>
              <a:t>Need some ‘coarse’ collimator settings to limit phase space for the first few days.</a:t>
            </a:r>
          </a:p>
          <a:p>
            <a:pPr lvl="1"/>
            <a:r>
              <a:rPr lang="en-US" sz="2000" dirty="0" smtClean="0">
                <a:solidFill>
                  <a:srgbClr val="CC0066"/>
                </a:solidFill>
                <a:sym typeface="Wingdings" pitchFamily="2" charset="2"/>
              </a:rPr>
              <a:t>IR3 and IR7.</a:t>
            </a:r>
          </a:p>
          <a:p>
            <a:pPr lvl="1"/>
            <a:r>
              <a:rPr lang="en-US" sz="2000" dirty="0" smtClean="0">
                <a:solidFill>
                  <a:srgbClr val="CC0066"/>
                </a:solidFill>
                <a:sym typeface="Wingdings" pitchFamily="2" charset="2"/>
              </a:rPr>
              <a:t>Injection protection (TDI, TCDI, TCLI).</a:t>
            </a:r>
            <a:endParaRPr lang="en-US" sz="2000" dirty="0">
              <a:solidFill>
                <a:srgbClr val="CC00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7921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Preliminary</a:t>
            </a:r>
            <a:r>
              <a:rPr lang="en-US" dirty="0" smtClean="0"/>
              <a:t> plan for the week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534399" cy="4408400"/>
        </p:xfrm>
        <a:graphic>
          <a:graphicData uri="http://schemas.openxmlformats.org/drawingml/2006/table">
            <a:tbl>
              <a:tblPr/>
              <a:tblGrid>
                <a:gridCol w="386150"/>
                <a:gridCol w="459703"/>
                <a:gridCol w="588421"/>
                <a:gridCol w="4983190"/>
                <a:gridCol w="1206722"/>
                <a:gridCol w="910213"/>
              </a:tblGrid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Shift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hours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Activity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Beam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Reference orbit with probe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Injection correction and TI2/8 reference trajectories 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Injection of nominal bunch 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Flat reference orbit at injection with nominal bunch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Nominal bunch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BI shift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RF and Damper setup for nominal bunch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Feedbacks - </a:t>
                      </a:r>
                      <a:r>
                        <a:rPr lang="en-US" sz="1400" b="1" i="0" u="none" strike="noStrike" dirty="0" err="1">
                          <a:solidFill>
                            <a:srgbClr val="006600"/>
                          </a:solidFill>
                          <a:latin typeface="Arial"/>
                        </a:rPr>
                        <a:t>recommissioning</a:t>
                      </a:r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 at injection (Q, orbit, radial)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2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Ramp to 4 TeV - test QFB &amp; OFB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First ramp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Aperture measurements at injection (global, </a:t>
                      </a:r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Arial"/>
                        </a:rPr>
                        <a:t>critical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6600"/>
                          </a:solidFill>
                          <a:latin typeface="Arial"/>
                        </a:rPr>
                        <a:t> areas)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latin typeface="Arial"/>
                      </a:endParaRP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SAT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Squeeze to 0.6 m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First squeeze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SAT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Optics measurements - test dump at 4 </a:t>
                      </a:r>
                      <a:r>
                        <a:rPr lang="en-US" sz="1400" b="1" i="0" u="none" strike="noStrike" dirty="0" err="1">
                          <a:solidFill>
                            <a:srgbClr val="006600"/>
                          </a:solidFill>
                          <a:latin typeface="Arial"/>
                        </a:rPr>
                        <a:t>TeV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latin typeface="Arial"/>
                      </a:endParaRP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0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SAT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Pre-cycle or ramp (no beam) - decay measurement at 450 </a:t>
                      </a:r>
                      <a:r>
                        <a:rPr lang="en-US" sz="1400" b="1" i="0" u="none" strike="noStrike" dirty="0" err="1">
                          <a:solidFill>
                            <a:srgbClr val="006600"/>
                          </a:solidFill>
                          <a:latin typeface="Arial"/>
                        </a:rPr>
                        <a:t>GeV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latin typeface="Arial"/>
                      </a:endParaRP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7921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Preliminary</a:t>
            </a:r>
            <a:r>
              <a:rPr lang="en-US" dirty="0" smtClean="0"/>
              <a:t> plan for the week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534399" cy="4720712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609600"/>
                <a:gridCol w="4893464"/>
                <a:gridCol w="1206722"/>
                <a:gridCol w="910213"/>
              </a:tblGrid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Shift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hours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Activity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Beam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29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Dump checkout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Dump checkout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Pre-cycle or ramp (no beam) - decay measurement at 450 </a:t>
                      </a:r>
                      <a:r>
                        <a:rPr lang="en-US" sz="1400" b="1" i="0" u="none" strike="noStrike" dirty="0" err="1">
                          <a:solidFill>
                            <a:srgbClr val="006600"/>
                          </a:solidFill>
                          <a:latin typeface="Arial"/>
                        </a:rPr>
                        <a:t>GeV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latin typeface="Arial"/>
                      </a:endParaRP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Orbit at injection with nominal bunch and bumps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Experimental magnets ON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RF setting-up (long. Blow-up in the ramp)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Orbit feedback with dynamic reference in the ramp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N/M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BI shift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Dump checkout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Dump checkout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Collimation setting-up  450 GeV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Collimation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Squeeze to 0.6 m revisited - OFB and optics</a:t>
                      </a:r>
                    </a:p>
                  </a:txBody>
                  <a:tcPr marL="6038" marR="6038" marT="60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6038" marR="6038" marT="60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25986</TotalTime>
  <Words>477</Words>
  <Application>Microsoft Office PowerPoint</Application>
  <PresentationFormat>On-screen Show (4:3)</PresentationFormat>
  <Paragraphs>186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LHCpresentations</vt:lpstr>
      <vt:lpstr>Planning</vt:lpstr>
      <vt:lpstr>First turn(s)</vt:lpstr>
      <vt:lpstr>Circulating beam</vt:lpstr>
      <vt:lpstr>Preliminary plan for the week</vt:lpstr>
      <vt:lpstr>Preliminary plan for the week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2374</cp:revision>
  <dcterms:created xsi:type="dcterms:W3CDTF">2010-04-25T23:23:07Z</dcterms:created>
  <dcterms:modified xsi:type="dcterms:W3CDTF">2012-03-14T07:12:28Z</dcterms:modified>
</cp:coreProperties>
</file>