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10"/>
  </p:notesMasterIdLst>
  <p:handoutMasterIdLst>
    <p:handoutMasterId r:id="rId11"/>
  </p:handoutMasterIdLst>
  <p:sldIdLst>
    <p:sldId id="898" r:id="rId2"/>
    <p:sldId id="912" r:id="rId3"/>
    <p:sldId id="913" r:id="rId4"/>
    <p:sldId id="909" r:id="rId5"/>
    <p:sldId id="910" r:id="rId6"/>
    <p:sldId id="911" r:id="rId7"/>
    <p:sldId id="908" r:id="rId8"/>
    <p:sldId id="914" r:id="rId9"/>
  </p:sldIdLst>
  <p:sldSz cx="9144000" cy="6858000" type="screen4x3"/>
  <p:notesSz cx="6718300" cy="98552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8000"/>
    <a:srgbClr val="FF0000"/>
    <a:srgbClr val="99FFCC"/>
    <a:srgbClr val="9FCAFF"/>
    <a:srgbClr val="DDDDDD"/>
    <a:srgbClr val="3399FF"/>
    <a:srgbClr val="FFCCCC"/>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097" autoAdjust="0"/>
    <p:restoredTop sz="95238" autoAdjust="0"/>
  </p:normalViewPr>
  <p:slideViewPr>
    <p:cSldViewPr>
      <p:cViewPr varScale="1">
        <p:scale>
          <a:sx n="77" d="100"/>
          <a:sy n="77" d="100"/>
        </p:scale>
        <p:origin x="-390" y="-84"/>
      </p:cViewPr>
      <p:guideLst>
        <p:guide orient="horz" pos="2160"/>
        <p:guide pos="510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3272" y="-120"/>
      </p:cViewPr>
      <p:guideLst>
        <p:guide orient="horz" pos="3104"/>
        <p:guide pos="2116"/>
      </p:guideLst>
    </p:cSldViewPr>
  </p:notes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1475" cy="4921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05238" y="0"/>
            <a:ext cx="2911475" cy="492125"/>
          </a:xfrm>
          <a:prstGeom prst="rect">
            <a:avLst/>
          </a:prstGeom>
        </p:spPr>
        <p:txBody>
          <a:bodyPr vert="horz" lIns="91440" tIns="45720" rIns="91440" bIns="45720" rtlCol="0"/>
          <a:lstStyle>
            <a:lvl1pPr algn="r">
              <a:defRPr sz="1200"/>
            </a:lvl1pPr>
          </a:lstStyle>
          <a:p>
            <a:fld id="{59C0DC6C-BFF8-144A-B30B-BD4EDED5E972}" type="datetimeFigureOut">
              <a:rPr lang="en-US" smtClean="0"/>
              <a:pPr/>
              <a:t>3/5/2011</a:t>
            </a:fld>
            <a:endParaRPr lang="en-US"/>
          </a:p>
        </p:txBody>
      </p:sp>
      <p:sp>
        <p:nvSpPr>
          <p:cNvPr id="4" name="Footer Placeholder 3"/>
          <p:cNvSpPr>
            <a:spLocks noGrp="1"/>
          </p:cNvSpPr>
          <p:nvPr>
            <p:ph type="ftr" sz="quarter" idx="2"/>
          </p:nvPr>
        </p:nvSpPr>
        <p:spPr>
          <a:xfrm>
            <a:off x="0" y="9361488"/>
            <a:ext cx="2911475" cy="4921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05238" y="9361488"/>
            <a:ext cx="2911475" cy="492125"/>
          </a:xfrm>
          <a:prstGeom prst="rect">
            <a:avLst/>
          </a:prstGeom>
        </p:spPr>
        <p:txBody>
          <a:bodyPr vert="horz" lIns="91440" tIns="45720" rIns="91440" bIns="45720" rtlCol="0" anchor="b"/>
          <a:lstStyle>
            <a:lvl1pPr algn="r">
              <a:defRPr sz="1200"/>
            </a:lvl1pPr>
          </a:lstStyle>
          <a:p>
            <a:fld id="{A02C2787-C011-484C-9C9F-47366145B8D0}" type="slidenum">
              <a:rPr lang="en-US" smtClean="0"/>
              <a:pPr/>
              <a:t>‹#›</a:t>
            </a:fld>
            <a:endParaRPr lang="en-US"/>
          </a:p>
        </p:txBody>
      </p:sp>
    </p:spTree>
    <p:extLst>
      <p:ext uri="{BB962C8B-B14F-4D97-AF65-F5344CB8AC3E}">
        <p14:creationId xmlns="" xmlns:p14="http://schemas.microsoft.com/office/powerpoint/2010/main" val="38532497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11475"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sz="1200" dirty="0">
                <a:solidFill>
                  <a:schemeClr val="tx1"/>
                </a:solidFill>
              </a:defRPr>
            </a:lvl1pPr>
          </a:lstStyle>
          <a:p>
            <a:pPr>
              <a:defRPr/>
            </a:pPr>
            <a:endParaRPr lang="en-US" dirty="0"/>
          </a:p>
        </p:txBody>
      </p:sp>
      <p:sp>
        <p:nvSpPr>
          <p:cNvPr id="31747" name="Rectangle 3"/>
          <p:cNvSpPr>
            <a:spLocks noGrp="1" noChangeArrowheads="1"/>
          </p:cNvSpPr>
          <p:nvPr>
            <p:ph type="dt" idx="1"/>
          </p:nvPr>
        </p:nvSpPr>
        <p:spPr bwMode="auto">
          <a:xfrm>
            <a:off x="3805238" y="0"/>
            <a:ext cx="2911475"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200" dirty="0">
                <a:solidFill>
                  <a:schemeClr val="tx1"/>
                </a:solidFill>
              </a:defRPr>
            </a:lvl1pPr>
          </a:lstStyle>
          <a:p>
            <a:pPr>
              <a:defRPr/>
            </a:pPr>
            <a:endParaRPr lang="en-US" dirty="0"/>
          </a:p>
        </p:txBody>
      </p:sp>
      <p:sp>
        <p:nvSpPr>
          <p:cNvPr id="38916" name="Rectangle 4"/>
          <p:cNvSpPr>
            <a:spLocks noGrp="1" noRot="1" noChangeAspect="1" noChangeArrowheads="1" noTextEdit="1"/>
          </p:cNvSpPr>
          <p:nvPr>
            <p:ph type="sldImg" idx="2"/>
          </p:nvPr>
        </p:nvSpPr>
        <p:spPr bwMode="auto">
          <a:xfrm>
            <a:off x="895350" y="739775"/>
            <a:ext cx="4927600" cy="36957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71513" y="4681538"/>
            <a:ext cx="5375275" cy="4433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9361488"/>
            <a:ext cx="2911475"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dirty="0">
                <a:solidFill>
                  <a:schemeClr val="tx1"/>
                </a:solidFill>
              </a:defRPr>
            </a:lvl1pPr>
          </a:lstStyle>
          <a:p>
            <a:pPr>
              <a:defRPr/>
            </a:pPr>
            <a:endParaRPr lang="en-US" dirty="0"/>
          </a:p>
        </p:txBody>
      </p:sp>
      <p:sp>
        <p:nvSpPr>
          <p:cNvPr id="31751" name="Rectangle 7"/>
          <p:cNvSpPr>
            <a:spLocks noGrp="1" noChangeArrowheads="1"/>
          </p:cNvSpPr>
          <p:nvPr>
            <p:ph type="sldNum" sz="quarter" idx="5"/>
          </p:nvPr>
        </p:nvSpPr>
        <p:spPr bwMode="auto">
          <a:xfrm>
            <a:off x="3805238" y="9361488"/>
            <a:ext cx="2911475"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200">
                <a:solidFill>
                  <a:schemeClr val="tx1"/>
                </a:solidFill>
              </a:defRPr>
            </a:lvl1pPr>
          </a:lstStyle>
          <a:p>
            <a:pPr>
              <a:defRPr/>
            </a:pPr>
            <a:fld id="{4CFAA86E-7117-48E8-AB4F-2D91C9F729B4}" type="slidenum">
              <a:rPr lang="en-US"/>
              <a:pPr>
                <a:defRPr/>
              </a:pPr>
              <a:t>‹#›</a:t>
            </a:fld>
            <a:endParaRPr lang="en-US" dirty="0"/>
          </a:p>
        </p:txBody>
      </p:sp>
    </p:spTree>
    <p:extLst>
      <p:ext uri="{BB962C8B-B14F-4D97-AF65-F5344CB8AC3E}">
        <p14:creationId xmlns="" xmlns:p14="http://schemas.microsoft.com/office/powerpoint/2010/main" val="182019404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defRPr/>
              </a:pPr>
              <a:endParaRPr lang="en-US" sz="2400" dirty="0">
                <a:solidFill>
                  <a:schemeClr val="tx1"/>
                </a:solidFill>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grpSp>
      </p:gr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dirty="0">
                <a:solidFill>
                  <a:schemeClr val="tx1"/>
                </a:solidFill>
              </a:defRPr>
            </a:lvl1pPr>
          </a:lstStyle>
          <a:p>
            <a:pPr>
              <a:defRPr/>
            </a:pPr>
            <a:r>
              <a:rPr lang="en-US" smtClean="0"/>
              <a:t>28-2-2011</a:t>
            </a:r>
            <a:endParaRPr lang="en-US" dirty="0"/>
          </a:p>
        </p:txBody>
      </p:sp>
      <p:sp>
        <p:nvSpPr>
          <p:cNvPr id="19" name="Rectangle 17"/>
          <p:cNvSpPr>
            <a:spLocks noGrp="1" noChangeArrowheads="1"/>
          </p:cNvSpPr>
          <p:nvPr>
            <p:ph type="ftr" sz="quarter" idx="11"/>
          </p:nvPr>
        </p:nvSpPr>
        <p:spPr>
          <a:xfrm>
            <a:off x="3124200" y="6248400"/>
            <a:ext cx="2895600" cy="457200"/>
          </a:xfrm>
        </p:spPr>
        <p:txBody>
          <a:bodyPr/>
          <a:lstStyle>
            <a:lvl1pPr>
              <a:defRPr dirty="0">
                <a:solidFill>
                  <a:schemeClr val="tx1"/>
                </a:solidFill>
              </a:defRPr>
            </a:lvl1pPr>
          </a:lstStyle>
          <a:p>
            <a:pPr>
              <a:defRPr/>
            </a:pPr>
            <a:r>
              <a:rPr lang="en-US" smtClean="0"/>
              <a:t>LHC startup progress</a:t>
            </a:r>
            <a:endParaRPr lang="en-US" dirty="0"/>
          </a:p>
        </p:txBody>
      </p:sp>
      <p:sp>
        <p:nvSpPr>
          <p:cNvPr id="20" name="Rectangle 18"/>
          <p:cNvSpPr>
            <a:spLocks noGrp="1" noChangeArrowheads="1"/>
          </p:cNvSpPr>
          <p:nvPr>
            <p:ph type="sldNum" sz="quarter" idx="12"/>
          </p:nvPr>
        </p:nvSpPr>
        <p:spPr>
          <a:xfrm>
            <a:off x="6553200" y="6248400"/>
            <a:ext cx="2133600" cy="457200"/>
          </a:xfrm>
        </p:spPr>
        <p:txBody>
          <a:bodyPr/>
          <a:lstStyle>
            <a:lvl1pPr>
              <a:defRPr sz="1200">
                <a:solidFill>
                  <a:schemeClr val="tx1"/>
                </a:solidFill>
                <a:latin typeface="Arial Black" pitchFamily="34" charset="0"/>
              </a:defRPr>
            </a:lvl1pPr>
          </a:lstStyle>
          <a:p>
            <a:pPr>
              <a:defRPr/>
            </a:pPr>
            <a:fld id="{26E3E824-1D33-4083-932F-B12D7D09EB3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4C907FC7-9701-4F56-BA21-47F785F44AEB}"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6616FE21-7D5A-4944-9B4F-14EE2A8435CA}"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pPr lvl="0"/>
            <a:endParaRPr lang="en-US" noProof="0" dirty="0" smtClean="0"/>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A4143100-3704-4E7F-9742-368FE9AA1696}"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98AF8F70-BBF6-4832-98A0-56CA85B1B772}"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196975"/>
            <a:ext cx="4038600"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29050"/>
            <a:ext cx="4038600"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7" name="Rectangle 3"/>
          <p:cNvSpPr>
            <a:spLocks noGrp="1" noChangeArrowheads="1"/>
          </p:cNvSpPr>
          <p:nvPr>
            <p:ph type="sldNum" sz="quarter" idx="11"/>
          </p:nvPr>
        </p:nvSpPr>
        <p:spPr>
          <a:ln/>
        </p:spPr>
        <p:txBody>
          <a:bodyPr/>
          <a:lstStyle>
            <a:lvl1pPr>
              <a:defRPr/>
            </a:lvl1pPr>
          </a:lstStyle>
          <a:p>
            <a:pPr>
              <a:defRPr/>
            </a:pPr>
            <a:fld id="{1D9A8A3B-17E3-4A11-B239-2716609288BA}" type="slidenum">
              <a:rPr lang="en-US"/>
              <a:pPr>
                <a:defRPr/>
              </a:pPr>
              <a:t>‹#›</a:t>
            </a:fld>
            <a:endParaRPr lang="en-US" dirty="0"/>
          </a:p>
        </p:txBody>
      </p:sp>
      <p:sp>
        <p:nvSpPr>
          <p:cNvPr id="8"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229600" cy="5111750"/>
          </a:xfrm>
        </p:spPr>
        <p:txBody>
          <a:bodyPr/>
          <a:lstStyle>
            <a:lvl3pPr>
              <a:defRPr>
                <a:solidFill>
                  <a:schemeClr val="bg2">
                    <a:lumMod val="40000"/>
                    <a:lumOff val="60000"/>
                  </a:schemeClr>
                </a:solidFill>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7" name="Date Placeholder 16"/>
          <p:cNvSpPr>
            <a:spLocks noGrp="1"/>
          </p:cNvSpPr>
          <p:nvPr>
            <p:ph type="dt" sz="half" idx="10"/>
          </p:nvPr>
        </p:nvSpPr>
        <p:spPr/>
        <p:txBody>
          <a:bodyPr/>
          <a:lstStyle/>
          <a:p>
            <a:pPr>
              <a:defRPr/>
            </a:pPr>
            <a:r>
              <a:rPr lang="en-US" smtClean="0"/>
              <a:t>28-2-2011</a:t>
            </a:r>
            <a:endParaRPr lang="en-US" dirty="0"/>
          </a:p>
        </p:txBody>
      </p:sp>
      <p:sp>
        <p:nvSpPr>
          <p:cNvPr id="18" name="Slide Number Placeholder 17"/>
          <p:cNvSpPr>
            <a:spLocks noGrp="1"/>
          </p:cNvSpPr>
          <p:nvPr>
            <p:ph type="sldNum" sz="quarter" idx="11"/>
          </p:nvPr>
        </p:nvSpPr>
        <p:spPr/>
        <p:txBody>
          <a:bodyPr/>
          <a:lstStyle/>
          <a:p>
            <a:pPr>
              <a:defRPr/>
            </a:pPr>
            <a:fld id="{69CF8F24-2345-4359-A23A-40838D5E6DC1}" type="slidenum">
              <a:rPr lang="en-US" smtClean="0"/>
              <a:pPr>
                <a:defRPr/>
              </a:pPr>
              <a:t>‹#›</a:t>
            </a:fld>
            <a:endParaRPr lang="en-US" dirty="0"/>
          </a:p>
        </p:txBody>
      </p:sp>
      <p:sp>
        <p:nvSpPr>
          <p:cNvPr id="19" name="Footer Placeholder 18"/>
          <p:cNvSpPr>
            <a:spLocks noGrp="1"/>
          </p:cNvSpPr>
          <p:nvPr>
            <p:ph type="ftr" sz="quarter" idx="12"/>
          </p:nvPr>
        </p:nvSpPr>
        <p:spPr/>
        <p:txBody>
          <a:bodyPr/>
          <a:lstStyle/>
          <a:p>
            <a:pPr>
              <a:defRPr/>
            </a:pPr>
            <a:r>
              <a:rPr lang="en-US" smtClean="0"/>
              <a:t>LHC startup progress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DA1C38A6-77F0-4FCF-B06D-A581D0D4EF24}"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B0531215-DB5D-475E-B8AB-8117DA16C71B}"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8" name="Rectangle 3"/>
          <p:cNvSpPr>
            <a:spLocks noGrp="1" noChangeArrowheads="1"/>
          </p:cNvSpPr>
          <p:nvPr>
            <p:ph type="sldNum" sz="quarter" idx="11"/>
          </p:nvPr>
        </p:nvSpPr>
        <p:spPr>
          <a:ln/>
        </p:spPr>
        <p:txBody>
          <a:bodyPr/>
          <a:lstStyle>
            <a:lvl1pPr>
              <a:defRPr/>
            </a:lvl1pPr>
          </a:lstStyle>
          <a:p>
            <a:pPr>
              <a:defRPr/>
            </a:pPr>
            <a:fld id="{0FF503C1-DF11-4A20-A24B-2DE152F8D07C}" type="slidenum">
              <a:rPr lang="en-US"/>
              <a:pPr>
                <a:defRPr/>
              </a:pPr>
              <a:t>‹#›</a:t>
            </a:fld>
            <a:endParaRPr lang="en-US" dirty="0"/>
          </a:p>
        </p:txBody>
      </p:sp>
      <p:sp>
        <p:nvSpPr>
          <p:cNvPr id="9"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4" name="Rectangle 3"/>
          <p:cNvSpPr>
            <a:spLocks noGrp="1" noChangeArrowheads="1"/>
          </p:cNvSpPr>
          <p:nvPr>
            <p:ph type="sldNum" sz="quarter" idx="11"/>
          </p:nvPr>
        </p:nvSpPr>
        <p:spPr>
          <a:ln/>
        </p:spPr>
        <p:txBody>
          <a:bodyPr/>
          <a:lstStyle>
            <a:lvl1pPr>
              <a:defRPr/>
            </a:lvl1pPr>
          </a:lstStyle>
          <a:p>
            <a:pPr>
              <a:defRPr/>
            </a:pPr>
            <a:fld id="{EE9A8FA0-5CB1-47CC-8E14-97CA62F167CF}" type="slidenum">
              <a:rPr lang="en-US"/>
              <a:pPr>
                <a:defRPr/>
              </a:pPr>
              <a:t>‹#›</a:t>
            </a:fld>
            <a:endParaRPr lang="en-US" dirty="0"/>
          </a:p>
        </p:txBody>
      </p:sp>
      <p:sp>
        <p:nvSpPr>
          <p:cNvPr id="5"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3" name="Rectangle 3"/>
          <p:cNvSpPr>
            <a:spLocks noGrp="1" noChangeArrowheads="1"/>
          </p:cNvSpPr>
          <p:nvPr>
            <p:ph type="sldNum" sz="quarter" idx="11"/>
          </p:nvPr>
        </p:nvSpPr>
        <p:spPr>
          <a:ln/>
        </p:spPr>
        <p:txBody>
          <a:bodyPr/>
          <a:lstStyle>
            <a:lvl1pPr>
              <a:defRPr/>
            </a:lvl1pPr>
          </a:lstStyle>
          <a:p>
            <a:pPr>
              <a:defRPr/>
            </a:pPr>
            <a:fld id="{15DAADED-51EB-4F42-B5F1-2ACE1DF1E144}" type="slidenum">
              <a:rPr lang="en-US"/>
              <a:pPr>
                <a:defRPr/>
              </a:pPr>
              <a:t>‹#›</a:t>
            </a:fld>
            <a:endParaRPr lang="en-US" dirty="0"/>
          </a:p>
        </p:txBody>
      </p:sp>
      <p:sp>
        <p:nvSpPr>
          <p:cNvPr id="4"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F084457D-55E5-4A3A-B391-7D7C2479BC6E}"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8EA2502F-1A98-441D-8A55-88868DC7B226}"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dirty="0"/>
            </a:lvl1pPr>
          </a:lstStyle>
          <a:p>
            <a:pPr>
              <a:defRPr/>
            </a:pPr>
            <a:r>
              <a:rPr lang="en-US" smtClean="0"/>
              <a:t>LHC startup progress</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pPr>
              <a:defRPr/>
            </a:pPr>
            <a:fld id="{69CF8F24-2345-4359-A23A-40838D5E6DC1}" type="slidenum">
              <a:rPr lang="en-US"/>
              <a:pPr>
                <a:defRPr/>
              </a:pPr>
              <a:t>‹#›</a:t>
            </a:fld>
            <a:endParaRPr lang="en-US" dirty="0"/>
          </a:p>
        </p:txBody>
      </p:sp>
      <p:sp>
        <p:nvSpPr>
          <p:cNvPr id="922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2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dirty="0"/>
            </a:lvl1pPr>
          </a:lstStyle>
          <a:p>
            <a:pPr>
              <a:defRPr/>
            </a:pPr>
            <a:r>
              <a:rPr lang="en-US" smtClean="0"/>
              <a:t>28-2-2011</a:t>
            </a:r>
            <a:endParaRPr lang="en-US" dirty="0"/>
          </a:p>
        </p:txBody>
      </p:sp>
      <p:sp>
        <p:nvSpPr>
          <p:cNvPr id="24593" name="Line 17"/>
          <p:cNvSpPr>
            <a:spLocks noChangeShapeType="1"/>
          </p:cNvSpPr>
          <p:nvPr userDrawn="1"/>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pPr>
              <a:defRPr/>
            </a:pPr>
            <a:endParaRPr lang="en-US" dirty="0"/>
          </a:p>
        </p:txBody>
      </p:sp>
      <p:pic>
        <p:nvPicPr>
          <p:cNvPr id="9224" name="Picture 18"/>
          <p:cNvPicPr>
            <a:picLocks noChangeAspect="1" noChangeArrowheads="1"/>
          </p:cNvPicPr>
          <p:nvPr userDrawn="1"/>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p:spPr>
      </p:pic>
    </p:spTree>
  </p:cSld>
  <p:clrMap bg1="lt1" tx1="dk1" bg2="lt2" tx2="dk2" accent1="accent1" accent2="accent2" accent3="accent3" accent4="accent4" accent5="accent5" accent6="accent6" hlink="hlink" folHlink="folHlink"/>
  <p:sldLayoutIdLst>
    <p:sldLayoutId id="2147483713"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hf sldNum="0" hdr="0"/>
  <p:txStyles>
    <p:titleStyle>
      <a:lvl1pPr algn="l" rtl="0" eaLnBrk="0" fontAlgn="base" hangingPunct="0">
        <a:spcBef>
          <a:spcPct val="0"/>
        </a:spcBef>
        <a:spcAft>
          <a:spcPct val="0"/>
        </a:spcAft>
        <a:defRPr sz="3200">
          <a:solidFill>
            <a:schemeClr val="bg2"/>
          </a:solidFill>
          <a:latin typeface="+mj-lt"/>
          <a:ea typeface="+mj-ea"/>
          <a:cs typeface="+mj-cs"/>
        </a:defRPr>
      </a:lvl1pPr>
      <a:lvl2pPr algn="l" rtl="0" eaLnBrk="0" fontAlgn="base" hangingPunct="0">
        <a:spcBef>
          <a:spcPct val="0"/>
        </a:spcBef>
        <a:spcAft>
          <a:spcPct val="0"/>
        </a:spcAft>
        <a:defRPr sz="3200">
          <a:solidFill>
            <a:schemeClr val="bg2"/>
          </a:solidFill>
          <a:latin typeface="Arial" charset="0"/>
        </a:defRPr>
      </a:lvl2pPr>
      <a:lvl3pPr algn="l" rtl="0" eaLnBrk="0" fontAlgn="base" hangingPunct="0">
        <a:spcBef>
          <a:spcPct val="0"/>
        </a:spcBef>
        <a:spcAft>
          <a:spcPct val="0"/>
        </a:spcAft>
        <a:defRPr sz="3200">
          <a:solidFill>
            <a:schemeClr val="bg2"/>
          </a:solidFill>
          <a:latin typeface="Arial" charset="0"/>
        </a:defRPr>
      </a:lvl3pPr>
      <a:lvl4pPr algn="l" rtl="0" eaLnBrk="0" fontAlgn="base" hangingPunct="0">
        <a:spcBef>
          <a:spcPct val="0"/>
        </a:spcBef>
        <a:spcAft>
          <a:spcPct val="0"/>
        </a:spcAft>
        <a:defRPr sz="3200">
          <a:solidFill>
            <a:schemeClr val="bg2"/>
          </a:solidFill>
          <a:latin typeface="Arial" charset="0"/>
        </a:defRPr>
      </a:lvl4pPr>
      <a:lvl5pPr algn="l" rtl="0" eaLnBrk="0" fontAlgn="base" hangingPunct="0">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a:solidFill>
            <a:schemeClr val="accent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692620"/>
            <a:ext cx="8229600" cy="5525322"/>
          </a:xfrm>
        </p:spPr>
        <p:txBody>
          <a:bodyPr/>
          <a:lstStyle/>
          <a:p>
            <a:pPr lvl="0">
              <a:lnSpc>
                <a:spcPct val="150000"/>
              </a:lnSpc>
            </a:pPr>
            <a:r>
              <a:rPr lang="en-US" dirty="0" smtClean="0"/>
              <a:t>08h32: Access for beam dump system.</a:t>
            </a:r>
          </a:p>
          <a:p>
            <a:pPr lvl="0">
              <a:lnSpc>
                <a:spcPct val="150000"/>
              </a:lnSpc>
            </a:pPr>
            <a:r>
              <a:rPr lang="en-US" dirty="0" smtClean="0"/>
              <a:t>09h10: Access finished. Beam dump tests without and with beam.</a:t>
            </a:r>
          </a:p>
          <a:p>
            <a:pPr lvl="1">
              <a:lnSpc>
                <a:spcPct val="150000"/>
              </a:lnSpc>
            </a:pPr>
            <a:r>
              <a:rPr lang="en-US" dirty="0" smtClean="0"/>
              <a:t>Q fixed display is displaying wrong info, need to be restarted.</a:t>
            </a:r>
          </a:p>
          <a:p>
            <a:pPr lvl="1">
              <a:lnSpc>
                <a:spcPct val="150000"/>
              </a:lnSpc>
            </a:pPr>
            <a:r>
              <a:rPr lang="en-US" dirty="0" smtClean="0"/>
              <a:t>injection </a:t>
            </a:r>
            <a:r>
              <a:rPr lang="en-US" dirty="0" err="1" smtClean="0"/>
              <a:t>prepulse</a:t>
            </a:r>
            <a:r>
              <a:rPr lang="en-US" dirty="0" smtClean="0"/>
              <a:t> was disabled for beam 1 probably during the test with RF-LBDS performed earlier this morning. Fixed by RF.</a:t>
            </a:r>
          </a:p>
          <a:p>
            <a:pPr lvl="1">
              <a:lnSpc>
                <a:spcPct val="150000"/>
              </a:lnSpc>
            </a:pPr>
            <a:r>
              <a:rPr lang="en-US" dirty="0" smtClean="0"/>
              <a:t>FBCT is displaying really wrong values since the </a:t>
            </a:r>
            <a:r>
              <a:rPr lang="en-US" dirty="0" err="1" smtClean="0"/>
              <a:t>precycle</a:t>
            </a:r>
            <a:endParaRPr lang="en-US" dirty="0" smtClean="0"/>
          </a:p>
          <a:p>
            <a:pPr>
              <a:lnSpc>
                <a:spcPct val="150000"/>
              </a:lnSpc>
            </a:pPr>
            <a:r>
              <a:rPr lang="en-US" dirty="0" smtClean="0"/>
              <a:t>16h00: Start of 2-shift “quiet” beam period for observing beam dump stability (pilot bunch only, ramp OK).</a:t>
            </a:r>
          </a:p>
          <a:p>
            <a:pPr>
              <a:lnSpc>
                <a:spcPct val="150000"/>
              </a:lnSpc>
            </a:pPr>
            <a:r>
              <a:rPr lang="en-US" dirty="0" smtClean="0"/>
              <a:t>16h39: Understand effect of Q feedback on </a:t>
            </a:r>
            <a:r>
              <a:rPr lang="en-US" dirty="0" err="1" smtClean="0"/>
              <a:t>chroma</a:t>
            </a:r>
            <a:r>
              <a:rPr lang="en-US" dirty="0" smtClean="0"/>
              <a:t>.</a:t>
            </a:r>
          </a:p>
          <a:p>
            <a:pPr lvl="0">
              <a:lnSpc>
                <a:spcPct val="150000"/>
              </a:lnSpc>
            </a:pPr>
            <a:endParaRPr lang="en-US" dirty="0" smtClean="0"/>
          </a:p>
        </p:txBody>
      </p:sp>
      <p:sp>
        <p:nvSpPr>
          <p:cNvPr id="3" name="Title 2"/>
          <p:cNvSpPr>
            <a:spLocks noGrp="1"/>
          </p:cNvSpPr>
          <p:nvPr>
            <p:ph type="title"/>
          </p:nvPr>
        </p:nvSpPr>
        <p:spPr/>
        <p:txBody>
          <a:bodyPr/>
          <a:lstStyle/>
          <a:p>
            <a:r>
              <a:rPr lang="en-GB" dirty="0" smtClean="0"/>
              <a:t>Friday March 4</a:t>
            </a:r>
            <a:r>
              <a:rPr lang="en-GB" baseline="30000" dirty="0" smtClean="0"/>
              <a:t>th</a:t>
            </a:r>
            <a:r>
              <a:rPr lang="en-GB" dirty="0" smtClean="0"/>
              <a:t> </a:t>
            </a:r>
            <a:endParaRPr lang="en-GB" dirty="0"/>
          </a:p>
        </p:txBody>
      </p:sp>
      <p:sp>
        <p:nvSpPr>
          <p:cNvPr id="4" name="Date Placeholder 3"/>
          <p:cNvSpPr>
            <a:spLocks noGrp="1"/>
          </p:cNvSpPr>
          <p:nvPr>
            <p:ph type="dt" sz="half" idx="10"/>
          </p:nvPr>
        </p:nvSpPr>
        <p:spPr/>
        <p:txBody>
          <a:bodyPr/>
          <a:lstStyle/>
          <a:p>
            <a:pPr>
              <a:defRPr/>
            </a:pPr>
            <a:r>
              <a:rPr lang="en-US" dirty="0" smtClean="0"/>
              <a:t>01-03-2011</a:t>
            </a:r>
            <a:endParaRPr lang="en-US" dirty="0"/>
          </a:p>
        </p:txBody>
      </p:sp>
      <p:sp>
        <p:nvSpPr>
          <p:cNvPr id="5" name="Footer Placeholder 4"/>
          <p:cNvSpPr>
            <a:spLocks noGrp="1"/>
          </p:cNvSpPr>
          <p:nvPr>
            <p:ph type="ftr" sz="quarter" idx="12"/>
          </p:nvPr>
        </p:nvSpPr>
        <p:spPr/>
        <p:txBody>
          <a:bodyPr/>
          <a:lstStyle/>
          <a:p>
            <a:pPr>
              <a:defRPr/>
            </a:pPr>
            <a:r>
              <a:rPr lang="en-US" dirty="0" smtClean="0"/>
              <a:t>LHC morning report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Tune feedback and </a:t>
            </a:r>
            <a:r>
              <a:rPr lang="en-US" dirty="0" err="1" smtClean="0"/>
              <a:t>chroma</a:t>
            </a:r>
            <a:endParaRPr lang="en-US" dirty="0"/>
          </a:p>
        </p:txBody>
      </p:sp>
      <p:sp>
        <p:nvSpPr>
          <p:cNvPr id="4" name="Date Placeholder 3"/>
          <p:cNvSpPr>
            <a:spLocks noGrp="1"/>
          </p:cNvSpPr>
          <p:nvPr>
            <p:ph type="dt" sz="half" idx="10"/>
          </p:nvPr>
        </p:nvSpPr>
        <p:spPr/>
        <p:txBody>
          <a:bodyPr/>
          <a:lstStyle/>
          <a:p>
            <a:pPr>
              <a:defRPr/>
            </a:pPr>
            <a:r>
              <a:rPr lang="en-US" smtClean="0"/>
              <a:t>28-2-2011</a:t>
            </a:r>
            <a:endParaRPr lang="en-US" dirty="0"/>
          </a:p>
        </p:txBody>
      </p:sp>
      <p:sp>
        <p:nvSpPr>
          <p:cNvPr id="5" name="Footer Placeholder 4"/>
          <p:cNvSpPr>
            <a:spLocks noGrp="1"/>
          </p:cNvSpPr>
          <p:nvPr>
            <p:ph type="ftr" sz="quarter" idx="12"/>
          </p:nvPr>
        </p:nvSpPr>
        <p:spPr/>
        <p:txBody>
          <a:bodyPr/>
          <a:lstStyle/>
          <a:p>
            <a:pPr>
              <a:defRPr/>
            </a:pPr>
            <a:r>
              <a:rPr lang="en-US" smtClean="0"/>
              <a:t>LHC startup progress</a:t>
            </a:r>
            <a:endParaRPr lang="en-US" dirty="0"/>
          </a:p>
        </p:txBody>
      </p:sp>
      <p:pic>
        <p:nvPicPr>
          <p:cNvPr id="24577" name="Picture 1" descr="https://ab-dep-op-elogbook.web.cern.ch/ab-dep-op-elogbook/elogbook/attach.php?attachId=1135874&amp;type=png&amp;fname=20110304171749.png"/>
          <p:cNvPicPr>
            <a:picLocks noChangeAspect="1" noChangeArrowheads="1"/>
          </p:cNvPicPr>
          <p:nvPr/>
        </p:nvPicPr>
        <p:blipFill>
          <a:blip r:embed="rId2" cstate="print"/>
          <a:srcRect/>
          <a:stretch>
            <a:fillRect/>
          </a:stretch>
        </p:blipFill>
        <p:spPr bwMode="auto">
          <a:xfrm>
            <a:off x="971500" y="692620"/>
            <a:ext cx="6984970" cy="582080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3e15 protons in?</a:t>
            </a:r>
            <a:endParaRPr lang="en-US" dirty="0"/>
          </a:p>
        </p:txBody>
      </p:sp>
      <p:sp>
        <p:nvSpPr>
          <p:cNvPr id="4" name="Date Placeholder 3"/>
          <p:cNvSpPr>
            <a:spLocks noGrp="1"/>
          </p:cNvSpPr>
          <p:nvPr>
            <p:ph type="dt" sz="half" idx="10"/>
          </p:nvPr>
        </p:nvSpPr>
        <p:spPr/>
        <p:txBody>
          <a:bodyPr/>
          <a:lstStyle/>
          <a:p>
            <a:pPr>
              <a:defRPr/>
            </a:pPr>
            <a:r>
              <a:rPr lang="en-US" smtClean="0"/>
              <a:t>28-2-2011</a:t>
            </a:r>
            <a:endParaRPr lang="en-US" dirty="0"/>
          </a:p>
        </p:txBody>
      </p:sp>
      <p:sp>
        <p:nvSpPr>
          <p:cNvPr id="5" name="Footer Placeholder 4"/>
          <p:cNvSpPr>
            <a:spLocks noGrp="1"/>
          </p:cNvSpPr>
          <p:nvPr>
            <p:ph type="ftr" sz="quarter" idx="12"/>
          </p:nvPr>
        </p:nvSpPr>
        <p:spPr/>
        <p:txBody>
          <a:bodyPr/>
          <a:lstStyle/>
          <a:p>
            <a:pPr>
              <a:defRPr/>
            </a:pPr>
            <a:r>
              <a:rPr lang="en-US" smtClean="0"/>
              <a:t>LHC startup progress</a:t>
            </a:r>
            <a:endParaRPr lang="en-US" dirty="0"/>
          </a:p>
        </p:txBody>
      </p:sp>
      <p:pic>
        <p:nvPicPr>
          <p:cNvPr id="25601" name="Picture 1" descr="https://ab-dep-op-elogbook.web.cern.ch/ab-dep-op-elogbook/elogbook/attach.php?attachId=1135910&amp;type=png&amp;fname=20110304190755.png"/>
          <p:cNvPicPr>
            <a:picLocks noChangeAspect="1" noChangeArrowheads="1"/>
          </p:cNvPicPr>
          <p:nvPr/>
        </p:nvPicPr>
        <p:blipFill>
          <a:blip r:embed="rId2" cstate="print"/>
          <a:srcRect/>
          <a:stretch>
            <a:fillRect/>
          </a:stretch>
        </p:blipFill>
        <p:spPr bwMode="auto">
          <a:xfrm>
            <a:off x="611450" y="764630"/>
            <a:ext cx="7561050" cy="567262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692620"/>
            <a:ext cx="8229600" cy="5525322"/>
          </a:xfrm>
        </p:spPr>
        <p:txBody>
          <a:bodyPr/>
          <a:lstStyle/>
          <a:p>
            <a:pPr lvl="0">
              <a:lnSpc>
                <a:spcPct val="150000"/>
              </a:lnSpc>
            </a:pPr>
            <a:r>
              <a:rPr lang="en-US" dirty="0" smtClean="0"/>
              <a:t>16h48: Start ramp to 3.5 </a:t>
            </a:r>
            <a:r>
              <a:rPr lang="en-US" dirty="0" err="1" smtClean="0"/>
              <a:t>TeV</a:t>
            </a:r>
            <a:r>
              <a:rPr lang="en-US" dirty="0" smtClean="0"/>
              <a:t>. Squeeze steps for beta beat correction.</a:t>
            </a:r>
          </a:p>
          <a:p>
            <a:pPr lvl="1">
              <a:lnSpc>
                <a:spcPct val="150000"/>
              </a:lnSpc>
            </a:pPr>
            <a:r>
              <a:rPr lang="en-US" dirty="0" smtClean="0"/>
              <a:t>RQT12/13 in pt 1 for b2 were driven through the squeeze on Feb 25, but not today. Turns out, they are not in the hardware group DISP SUP QUADS where they should be... Nor for beam 1.</a:t>
            </a:r>
          </a:p>
          <a:p>
            <a:pPr>
              <a:lnSpc>
                <a:spcPct val="150000"/>
              </a:lnSpc>
            </a:pPr>
            <a:r>
              <a:rPr lang="en-US" dirty="0" smtClean="0"/>
              <a:t>22h02: Lost both beams. </a:t>
            </a:r>
            <a:r>
              <a:rPr lang="en-US" dirty="0" err="1" smtClean="0"/>
              <a:t>Cryo</a:t>
            </a:r>
            <a:r>
              <a:rPr lang="en-US" dirty="0" smtClean="0"/>
              <a:t> gone for MSL4. And the </a:t>
            </a:r>
            <a:r>
              <a:rPr lang="en-US" dirty="0" err="1" smtClean="0"/>
              <a:t>undulator</a:t>
            </a:r>
            <a:r>
              <a:rPr lang="en-US" dirty="0" smtClean="0"/>
              <a:t>. RU.L4 QPS_OK lost. </a:t>
            </a:r>
          </a:p>
          <a:p>
            <a:pPr lvl="1">
              <a:lnSpc>
                <a:spcPct val="150000"/>
              </a:lnSpc>
            </a:pPr>
            <a:r>
              <a:rPr lang="en-US" dirty="0" smtClean="0"/>
              <a:t>00h09: Waiting for CMS to solve issue with one of their detectors. Continue as advised by CMS…</a:t>
            </a:r>
          </a:p>
          <a:p>
            <a:pPr lvl="1">
              <a:lnSpc>
                <a:spcPct val="150000"/>
              </a:lnSpc>
            </a:pPr>
            <a:r>
              <a:rPr lang="en-US" dirty="0" smtClean="0"/>
              <a:t>00h36: Sequence unclear - PREPARE OFB FOR RAMP subs are skipped. Tried to execute but failed. Continue.</a:t>
            </a:r>
          </a:p>
          <a:p>
            <a:pPr>
              <a:lnSpc>
                <a:spcPct val="150000"/>
              </a:lnSpc>
            </a:pPr>
            <a:endParaRPr lang="en-US" dirty="0" smtClean="0"/>
          </a:p>
        </p:txBody>
      </p:sp>
      <p:sp>
        <p:nvSpPr>
          <p:cNvPr id="3" name="Title 2"/>
          <p:cNvSpPr>
            <a:spLocks noGrp="1"/>
          </p:cNvSpPr>
          <p:nvPr>
            <p:ph type="title"/>
          </p:nvPr>
        </p:nvSpPr>
        <p:spPr/>
        <p:txBody>
          <a:bodyPr/>
          <a:lstStyle/>
          <a:p>
            <a:r>
              <a:rPr lang="en-GB" dirty="0" smtClean="0"/>
              <a:t>Friday March 4</a:t>
            </a:r>
            <a:r>
              <a:rPr lang="en-GB" baseline="30000" dirty="0" smtClean="0"/>
              <a:t>th</a:t>
            </a:r>
            <a:r>
              <a:rPr lang="en-GB" dirty="0" smtClean="0"/>
              <a:t> </a:t>
            </a:r>
            <a:endParaRPr lang="en-GB" dirty="0"/>
          </a:p>
        </p:txBody>
      </p:sp>
      <p:sp>
        <p:nvSpPr>
          <p:cNvPr id="4" name="Date Placeholder 3"/>
          <p:cNvSpPr>
            <a:spLocks noGrp="1"/>
          </p:cNvSpPr>
          <p:nvPr>
            <p:ph type="dt" sz="half" idx="10"/>
          </p:nvPr>
        </p:nvSpPr>
        <p:spPr/>
        <p:txBody>
          <a:bodyPr/>
          <a:lstStyle/>
          <a:p>
            <a:pPr>
              <a:defRPr/>
            </a:pPr>
            <a:r>
              <a:rPr lang="en-US" dirty="0" smtClean="0"/>
              <a:t>01-03-2011</a:t>
            </a:r>
            <a:endParaRPr lang="en-US" dirty="0"/>
          </a:p>
        </p:txBody>
      </p:sp>
      <p:sp>
        <p:nvSpPr>
          <p:cNvPr id="5" name="Footer Placeholder 4"/>
          <p:cNvSpPr>
            <a:spLocks noGrp="1"/>
          </p:cNvSpPr>
          <p:nvPr>
            <p:ph type="ftr" sz="quarter" idx="12"/>
          </p:nvPr>
        </p:nvSpPr>
        <p:spPr/>
        <p:txBody>
          <a:bodyPr/>
          <a:lstStyle/>
          <a:p>
            <a:pPr>
              <a:defRPr/>
            </a:pPr>
            <a:r>
              <a:rPr lang="en-US" dirty="0" smtClean="0"/>
              <a:t>LHC morning report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692620"/>
            <a:ext cx="8229600" cy="5525322"/>
          </a:xfrm>
        </p:spPr>
        <p:txBody>
          <a:bodyPr/>
          <a:lstStyle/>
          <a:p>
            <a:pPr>
              <a:lnSpc>
                <a:spcPct val="150000"/>
              </a:lnSpc>
            </a:pPr>
            <a:r>
              <a:rPr lang="en-US" dirty="0" smtClean="0"/>
              <a:t>00h46: Start ramp to 3.5 </a:t>
            </a:r>
            <a:r>
              <a:rPr lang="en-US" dirty="0" err="1" smtClean="0"/>
              <a:t>TeV</a:t>
            </a:r>
            <a:r>
              <a:rPr lang="en-US" dirty="0" smtClean="0"/>
              <a:t>. Squeeze to 3.5 m.</a:t>
            </a:r>
          </a:p>
          <a:p>
            <a:pPr>
              <a:lnSpc>
                <a:spcPct val="150000"/>
              </a:lnSpc>
            </a:pPr>
            <a:r>
              <a:rPr lang="en-US" dirty="0" smtClean="0"/>
              <a:t>03h06: Lost beams. </a:t>
            </a:r>
          </a:p>
          <a:p>
            <a:pPr lvl="1">
              <a:lnSpc>
                <a:spcPct val="150000"/>
              </a:lnSpc>
            </a:pPr>
            <a:r>
              <a:rPr lang="en-US" dirty="0" smtClean="0"/>
              <a:t>Two RQT circuits tripped (RQTD.A12B2 and RQTD.A67B2). </a:t>
            </a:r>
          </a:p>
          <a:p>
            <a:pPr lvl="1">
              <a:lnSpc>
                <a:spcPct val="150000"/>
              </a:lnSpc>
            </a:pPr>
            <a:r>
              <a:rPr lang="en-US" dirty="0" smtClean="0"/>
              <a:t>Tune feedback tries to correct for tune shift after AC dipole kick. RQT trips as result.</a:t>
            </a:r>
          </a:p>
          <a:p>
            <a:pPr>
              <a:lnSpc>
                <a:spcPct val="150000"/>
              </a:lnSpc>
            </a:pPr>
            <a:r>
              <a:rPr lang="en-US" dirty="0" smtClean="0"/>
              <a:t>04h01: Injection.</a:t>
            </a:r>
          </a:p>
          <a:p>
            <a:pPr lvl="1">
              <a:lnSpc>
                <a:spcPct val="150000"/>
              </a:lnSpc>
            </a:pPr>
            <a:r>
              <a:rPr lang="en-US" b="1" dirty="0" smtClean="0">
                <a:solidFill>
                  <a:srgbClr val="FF0000"/>
                </a:solidFill>
              </a:rPr>
              <a:t>Rearming the LBDS for B2 with sequencer </a:t>
            </a:r>
            <a:r>
              <a:rPr lang="en-US" b="1" dirty="0" smtClean="0">
                <a:solidFill>
                  <a:srgbClr val="FF0000"/>
                </a:solidFill>
                <a:sym typeface="Wingdings" pitchFamily="2" charset="2"/>
              </a:rPr>
              <a:t> </a:t>
            </a:r>
            <a:r>
              <a:rPr lang="en-US" b="1" dirty="0" smtClean="0">
                <a:solidFill>
                  <a:srgbClr val="FF0000"/>
                </a:solidFill>
              </a:rPr>
              <a:t>dump with PM</a:t>
            </a:r>
          </a:p>
          <a:p>
            <a:pPr lvl="1">
              <a:lnSpc>
                <a:spcPct val="150000"/>
              </a:lnSpc>
            </a:pPr>
            <a:r>
              <a:rPr lang="en-US" b="1" dirty="0" smtClean="0">
                <a:solidFill>
                  <a:srgbClr val="FF0000"/>
                </a:solidFill>
              </a:rPr>
              <a:t>In contact with F. </a:t>
            </a:r>
            <a:r>
              <a:rPr lang="en-US" b="1" dirty="0" err="1" smtClean="0">
                <a:solidFill>
                  <a:srgbClr val="FF0000"/>
                </a:solidFill>
              </a:rPr>
              <a:t>Castronuovo</a:t>
            </a:r>
            <a:r>
              <a:rPr lang="en-US" b="1" dirty="0" smtClean="0">
                <a:solidFill>
                  <a:srgbClr val="FF0000"/>
                </a:solidFill>
              </a:rPr>
              <a:t> and E. </a:t>
            </a:r>
            <a:r>
              <a:rPr lang="en-US" b="1" dirty="0" err="1" smtClean="0">
                <a:solidFill>
                  <a:srgbClr val="FF0000"/>
                </a:solidFill>
              </a:rPr>
              <a:t>Carlier</a:t>
            </a:r>
            <a:endParaRPr lang="en-US" b="1" dirty="0" smtClean="0">
              <a:solidFill>
                <a:srgbClr val="FF0000"/>
              </a:solidFill>
            </a:endParaRPr>
          </a:p>
          <a:p>
            <a:pPr>
              <a:lnSpc>
                <a:spcPct val="150000"/>
              </a:lnSpc>
            </a:pPr>
            <a:r>
              <a:rPr lang="en-US" dirty="0" smtClean="0"/>
              <a:t>04h41: Dump problem solved.</a:t>
            </a:r>
            <a:br>
              <a:rPr lang="en-US" dirty="0" smtClean="0"/>
            </a:br>
            <a:r>
              <a:rPr lang="en-US" dirty="0" smtClean="0"/>
              <a:t/>
            </a:r>
            <a:br>
              <a:rPr lang="en-US" dirty="0" smtClean="0"/>
            </a:br>
            <a:r>
              <a:rPr lang="en-US" dirty="0" smtClean="0"/>
              <a:t/>
            </a:r>
            <a:br>
              <a:rPr lang="en-US" dirty="0" smtClean="0"/>
            </a:br>
            <a:endParaRPr lang="en-US" dirty="0" smtClean="0"/>
          </a:p>
          <a:p>
            <a:pPr>
              <a:lnSpc>
                <a:spcPct val="150000"/>
              </a:lnSpc>
            </a:pPr>
            <a:endParaRPr lang="en-US" dirty="0" smtClean="0"/>
          </a:p>
        </p:txBody>
      </p:sp>
      <p:sp>
        <p:nvSpPr>
          <p:cNvPr id="3" name="Title 2"/>
          <p:cNvSpPr>
            <a:spLocks noGrp="1"/>
          </p:cNvSpPr>
          <p:nvPr>
            <p:ph type="title"/>
          </p:nvPr>
        </p:nvSpPr>
        <p:spPr/>
        <p:txBody>
          <a:bodyPr/>
          <a:lstStyle/>
          <a:p>
            <a:r>
              <a:rPr lang="en-GB" dirty="0" smtClean="0"/>
              <a:t>Saturday March 5</a:t>
            </a:r>
            <a:r>
              <a:rPr lang="en-GB" baseline="30000" dirty="0" smtClean="0"/>
              <a:t>th</a:t>
            </a:r>
            <a:r>
              <a:rPr lang="en-GB" dirty="0" smtClean="0"/>
              <a:t> </a:t>
            </a:r>
            <a:endParaRPr lang="en-GB" dirty="0"/>
          </a:p>
        </p:txBody>
      </p:sp>
      <p:sp>
        <p:nvSpPr>
          <p:cNvPr id="4" name="Date Placeholder 3"/>
          <p:cNvSpPr>
            <a:spLocks noGrp="1"/>
          </p:cNvSpPr>
          <p:nvPr>
            <p:ph type="dt" sz="half" idx="10"/>
          </p:nvPr>
        </p:nvSpPr>
        <p:spPr/>
        <p:txBody>
          <a:bodyPr/>
          <a:lstStyle/>
          <a:p>
            <a:pPr>
              <a:defRPr/>
            </a:pPr>
            <a:r>
              <a:rPr lang="en-US" dirty="0" smtClean="0"/>
              <a:t>01-03-2011</a:t>
            </a:r>
            <a:endParaRPr lang="en-US" dirty="0"/>
          </a:p>
        </p:txBody>
      </p:sp>
      <p:sp>
        <p:nvSpPr>
          <p:cNvPr id="5" name="Footer Placeholder 4"/>
          <p:cNvSpPr>
            <a:spLocks noGrp="1"/>
          </p:cNvSpPr>
          <p:nvPr>
            <p:ph type="ftr" sz="quarter" idx="12"/>
          </p:nvPr>
        </p:nvSpPr>
        <p:spPr/>
        <p:txBody>
          <a:bodyPr/>
          <a:lstStyle/>
          <a:p>
            <a:pPr>
              <a:defRPr/>
            </a:pPr>
            <a:r>
              <a:rPr lang="en-US" dirty="0" smtClean="0"/>
              <a:t>LHC morning report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692620"/>
            <a:ext cx="8229600" cy="5525322"/>
          </a:xfrm>
        </p:spPr>
        <p:txBody>
          <a:bodyPr/>
          <a:lstStyle/>
          <a:p>
            <a:pPr>
              <a:lnSpc>
                <a:spcPct val="150000"/>
              </a:lnSpc>
            </a:pPr>
            <a:r>
              <a:rPr lang="en-US" dirty="0" smtClean="0"/>
              <a:t>05h09: Controller problem DQAMG_4.RQTL11.R2B1.</a:t>
            </a:r>
          </a:p>
          <a:p>
            <a:pPr lvl="1">
              <a:lnSpc>
                <a:spcPct val="150000"/>
              </a:lnSpc>
            </a:pPr>
            <a:r>
              <a:rPr lang="en-US" dirty="0" smtClean="0"/>
              <a:t>Call QPS piquet.</a:t>
            </a:r>
          </a:p>
          <a:p>
            <a:pPr>
              <a:lnSpc>
                <a:spcPct val="150000"/>
              </a:lnSpc>
            </a:pPr>
            <a:r>
              <a:rPr lang="en-US" dirty="0" smtClean="0"/>
              <a:t>06h36: QPS problem solved. Injection. Ramp. Squeeze.</a:t>
            </a:r>
          </a:p>
          <a:p>
            <a:pPr lvl="1">
              <a:lnSpc>
                <a:spcPct val="150000"/>
              </a:lnSpc>
            </a:pPr>
            <a:r>
              <a:rPr lang="en-US" dirty="0" smtClean="0"/>
              <a:t>Beta beat team still here after 16h and N nights before…</a:t>
            </a:r>
          </a:p>
          <a:p>
            <a:pPr lvl="1">
              <a:lnSpc>
                <a:spcPct val="150000"/>
              </a:lnSpc>
            </a:pPr>
            <a:r>
              <a:rPr lang="en-US" dirty="0" smtClean="0"/>
              <a:t>Most done (local beta correction b1&amp;b2, global b1, coupling) and verified, except B2 global correction at 1.5m and beta* correction.</a:t>
            </a:r>
          </a:p>
          <a:p>
            <a:pPr lvl="1">
              <a:lnSpc>
                <a:spcPct val="150000"/>
              </a:lnSpc>
            </a:pPr>
            <a:r>
              <a:rPr lang="en-US" dirty="0" smtClean="0"/>
              <a:t>Finalization ongoing (B2 global correction)</a:t>
            </a:r>
          </a:p>
          <a:p>
            <a:pPr lvl="1">
              <a:lnSpc>
                <a:spcPct val="150000"/>
              </a:lnSpc>
            </a:pPr>
            <a:r>
              <a:rPr lang="en-US" dirty="0" smtClean="0"/>
              <a:t>Beta* probably only later.</a:t>
            </a:r>
            <a:br>
              <a:rPr lang="en-US" dirty="0" smtClean="0"/>
            </a:br>
            <a:r>
              <a:rPr lang="en-US" dirty="0" smtClean="0"/>
              <a:t/>
            </a:r>
            <a:br>
              <a:rPr lang="en-US" dirty="0" smtClean="0"/>
            </a:br>
            <a:r>
              <a:rPr lang="en-US" dirty="0" smtClean="0"/>
              <a:t/>
            </a:r>
            <a:br>
              <a:rPr lang="en-US" dirty="0" smtClean="0"/>
            </a:br>
            <a:endParaRPr lang="en-US" dirty="0" smtClean="0"/>
          </a:p>
          <a:p>
            <a:pPr>
              <a:lnSpc>
                <a:spcPct val="150000"/>
              </a:lnSpc>
            </a:pPr>
            <a:endParaRPr lang="en-US" dirty="0" smtClean="0"/>
          </a:p>
        </p:txBody>
      </p:sp>
      <p:sp>
        <p:nvSpPr>
          <p:cNvPr id="3" name="Title 2"/>
          <p:cNvSpPr>
            <a:spLocks noGrp="1"/>
          </p:cNvSpPr>
          <p:nvPr>
            <p:ph type="title"/>
          </p:nvPr>
        </p:nvSpPr>
        <p:spPr/>
        <p:txBody>
          <a:bodyPr/>
          <a:lstStyle/>
          <a:p>
            <a:r>
              <a:rPr lang="en-GB" dirty="0" smtClean="0"/>
              <a:t>Saturday March 5</a:t>
            </a:r>
            <a:r>
              <a:rPr lang="en-GB" baseline="30000" dirty="0" smtClean="0"/>
              <a:t>th</a:t>
            </a:r>
            <a:r>
              <a:rPr lang="en-GB" dirty="0" smtClean="0"/>
              <a:t> </a:t>
            </a:r>
            <a:endParaRPr lang="en-GB" dirty="0"/>
          </a:p>
        </p:txBody>
      </p:sp>
      <p:sp>
        <p:nvSpPr>
          <p:cNvPr id="4" name="Date Placeholder 3"/>
          <p:cNvSpPr>
            <a:spLocks noGrp="1"/>
          </p:cNvSpPr>
          <p:nvPr>
            <p:ph type="dt" sz="half" idx="10"/>
          </p:nvPr>
        </p:nvSpPr>
        <p:spPr/>
        <p:txBody>
          <a:bodyPr/>
          <a:lstStyle/>
          <a:p>
            <a:pPr>
              <a:defRPr/>
            </a:pPr>
            <a:r>
              <a:rPr lang="en-US" dirty="0" smtClean="0"/>
              <a:t>01-03-2011</a:t>
            </a:r>
            <a:endParaRPr lang="en-US" dirty="0"/>
          </a:p>
        </p:txBody>
      </p:sp>
      <p:sp>
        <p:nvSpPr>
          <p:cNvPr id="5" name="Footer Placeholder 4"/>
          <p:cNvSpPr>
            <a:spLocks noGrp="1"/>
          </p:cNvSpPr>
          <p:nvPr>
            <p:ph type="ftr" sz="quarter" idx="12"/>
          </p:nvPr>
        </p:nvSpPr>
        <p:spPr/>
        <p:txBody>
          <a:bodyPr/>
          <a:lstStyle/>
          <a:p>
            <a:pPr>
              <a:defRPr/>
            </a:pPr>
            <a:r>
              <a:rPr lang="en-US" dirty="0" smtClean="0"/>
              <a:t>LHC morning report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Ahead</a:t>
            </a:r>
            <a:endParaRPr lang="en-GB" dirty="0"/>
          </a:p>
        </p:txBody>
      </p:sp>
      <p:sp>
        <p:nvSpPr>
          <p:cNvPr id="4" name="Date Placeholder 3"/>
          <p:cNvSpPr>
            <a:spLocks noGrp="1"/>
          </p:cNvSpPr>
          <p:nvPr>
            <p:ph type="dt" sz="half" idx="10"/>
          </p:nvPr>
        </p:nvSpPr>
        <p:spPr/>
        <p:txBody>
          <a:bodyPr/>
          <a:lstStyle/>
          <a:p>
            <a:pPr>
              <a:defRPr/>
            </a:pPr>
            <a:r>
              <a:rPr lang="en-US" dirty="0" smtClean="0"/>
              <a:t>01-03-2011</a:t>
            </a:r>
            <a:endParaRPr lang="en-US" dirty="0"/>
          </a:p>
        </p:txBody>
      </p:sp>
      <p:sp>
        <p:nvSpPr>
          <p:cNvPr id="5" name="Footer Placeholder 4"/>
          <p:cNvSpPr>
            <a:spLocks noGrp="1"/>
          </p:cNvSpPr>
          <p:nvPr>
            <p:ph type="ftr" sz="quarter" idx="12"/>
          </p:nvPr>
        </p:nvSpPr>
        <p:spPr/>
        <p:txBody>
          <a:bodyPr/>
          <a:lstStyle/>
          <a:p>
            <a:pPr>
              <a:defRPr/>
            </a:pPr>
            <a:r>
              <a:rPr lang="en-US" dirty="0" smtClean="0"/>
              <a:t>LHC morning report</a:t>
            </a:r>
            <a:endParaRPr lang="en-US" dirty="0"/>
          </a:p>
        </p:txBody>
      </p:sp>
      <p:sp>
        <p:nvSpPr>
          <p:cNvPr id="8" name="Rectangle 7"/>
          <p:cNvSpPr/>
          <p:nvPr/>
        </p:nvSpPr>
        <p:spPr>
          <a:xfrm>
            <a:off x="251400" y="620610"/>
            <a:ext cx="8892600" cy="6093976"/>
          </a:xfrm>
          <a:prstGeom prst="rect">
            <a:avLst/>
          </a:prstGeom>
        </p:spPr>
        <p:txBody>
          <a:bodyPr wrap="square">
            <a:spAutoFit/>
          </a:bodyPr>
          <a:lstStyle/>
          <a:p>
            <a:pPr algn="l"/>
            <a:r>
              <a:rPr lang="en-US" dirty="0" smtClean="0">
                <a:latin typeface="Courier" pitchFamily="49" charset="0"/>
              </a:rPr>
              <a:t>Sat 09:00	</a:t>
            </a:r>
            <a:r>
              <a:rPr lang="en-US" b="1" dirty="0" smtClean="0">
                <a:latin typeface="Courier" pitchFamily="49" charset="0"/>
              </a:rPr>
              <a:t>review dump status </a:t>
            </a:r>
            <a:r>
              <a:rPr lang="en-US" dirty="0" smtClean="0">
                <a:latin typeface="Courier" pitchFamily="49" charset="0"/>
              </a:rPr>
              <a:t>in </a:t>
            </a:r>
            <a:r>
              <a:rPr lang="en-US" dirty="0" smtClean="0">
                <a:latin typeface="Courier" pitchFamily="49" charset="0"/>
              </a:rPr>
              <a:t>9am meeting. If OK</a:t>
            </a:r>
            <a:r>
              <a:rPr lang="en-US" dirty="0" smtClean="0">
                <a:latin typeface="Courier" pitchFamily="49" charset="0"/>
              </a:rPr>
              <a:t>:</a:t>
            </a:r>
            <a:br>
              <a:rPr lang="en-US" dirty="0" smtClean="0">
                <a:latin typeface="Courier" pitchFamily="49" charset="0"/>
              </a:rPr>
            </a:br>
            <a:r>
              <a:rPr lang="en-US" dirty="0" smtClean="0">
                <a:latin typeface="Courier" pitchFamily="49" charset="0"/>
              </a:rPr>
              <a:t>Sat </a:t>
            </a:r>
            <a:r>
              <a:rPr lang="en-US" dirty="0" smtClean="0">
                <a:latin typeface="Courier" pitchFamily="49" charset="0"/>
              </a:rPr>
              <a:t>09:30 </a:t>
            </a:r>
            <a:r>
              <a:rPr lang="en-US" dirty="0" smtClean="0">
                <a:latin typeface="Courier" pitchFamily="49" charset="0"/>
              </a:rPr>
              <a:t>	inject </a:t>
            </a:r>
            <a:r>
              <a:rPr lang="en-US" dirty="0" smtClean="0">
                <a:latin typeface="Courier" pitchFamily="49" charset="0"/>
              </a:rPr>
              <a:t>and ramp </a:t>
            </a:r>
            <a:r>
              <a:rPr lang="en-US" b="1" dirty="0" smtClean="0">
                <a:latin typeface="Courier" pitchFamily="49" charset="0"/>
              </a:rPr>
              <a:t>1 nominal bunch to 3.5 </a:t>
            </a:r>
            <a:r>
              <a:rPr lang="en-US" b="1" dirty="0" err="1" smtClean="0">
                <a:latin typeface="Courier" pitchFamily="49" charset="0"/>
              </a:rPr>
              <a:t>TeV</a:t>
            </a:r>
            <a:r>
              <a:rPr lang="en-US" b="1" dirty="0" smtClean="0">
                <a:latin typeface="Courier" pitchFamily="49" charset="0"/>
              </a:rPr>
              <a:t> </a:t>
            </a:r>
            <a:r>
              <a:rPr lang="en-US" dirty="0" smtClean="0">
                <a:latin typeface="Courier" pitchFamily="49" charset="0"/>
              </a:rPr>
              <a:t/>
            </a:r>
            <a:br>
              <a:rPr lang="en-US" dirty="0" smtClean="0">
                <a:latin typeface="Courier" pitchFamily="49" charset="0"/>
              </a:rPr>
            </a:br>
            <a:r>
              <a:rPr lang="en-US" dirty="0" smtClean="0">
                <a:latin typeface="Courier" pitchFamily="49" charset="0"/>
              </a:rPr>
              <a:t>		(</a:t>
            </a:r>
            <a:r>
              <a:rPr lang="en-US" dirty="0" smtClean="0">
                <a:latin typeface="Courier" pitchFamily="49" charset="0"/>
              </a:rPr>
              <a:t>no squeeze)              </a:t>
            </a:r>
            <a:r>
              <a:rPr lang="en-US" dirty="0" smtClean="0">
                <a:latin typeface="Courier" pitchFamily="49" charset="0"/>
              </a:rPr>
              <a:t/>
            </a:r>
            <a:br>
              <a:rPr lang="en-US" dirty="0" smtClean="0">
                <a:latin typeface="Courier" pitchFamily="49" charset="0"/>
              </a:rPr>
            </a:br>
            <a:r>
              <a:rPr lang="en-US" dirty="0" smtClean="0">
                <a:latin typeface="Courier" pitchFamily="49" charset="0"/>
              </a:rPr>
              <a:t>		Orbit correction</a:t>
            </a:r>
            <a:br>
              <a:rPr lang="en-US" dirty="0" smtClean="0">
                <a:latin typeface="Courier" pitchFamily="49" charset="0"/>
              </a:rPr>
            </a:br>
            <a:r>
              <a:rPr lang="en-US" dirty="0" smtClean="0">
                <a:latin typeface="Courier" pitchFamily="49" charset="0"/>
              </a:rPr>
              <a:t>		Check </a:t>
            </a:r>
            <a:r>
              <a:rPr lang="en-US" dirty="0" smtClean="0">
                <a:latin typeface="Courier" pitchFamily="49" charset="0"/>
              </a:rPr>
              <a:t>RF blow-up </a:t>
            </a:r>
            <a:r>
              <a:rPr lang="en-US" dirty="0" smtClean="0">
                <a:latin typeface="Courier" pitchFamily="49" charset="0"/>
              </a:rPr>
              <a:t/>
            </a:r>
            <a:br>
              <a:rPr lang="en-US" dirty="0" smtClean="0">
                <a:latin typeface="Courier" pitchFamily="49" charset="0"/>
              </a:rPr>
            </a:br>
            <a:r>
              <a:rPr lang="en-US" dirty="0" smtClean="0">
                <a:latin typeface="Courier" pitchFamily="49" charset="0"/>
              </a:rPr>
              <a:t>		Check </a:t>
            </a:r>
            <a:r>
              <a:rPr lang="en-US" dirty="0" smtClean="0">
                <a:latin typeface="Courier" pitchFamily="49" charset="0"/>
              </a:rPr>
              <a:t>beam (tune, </a:t>
            </a:r>
            <a:r>
              <a:rPr lang="en-US" dirty="0" smtClean="0">
                <a:latin typeface="Courier" pitchFamily="49" charset="0"/>
              </a:rPr>
              <a:t>coupling, </a:t>
            </a:r>
            <a:r>
              <a:rPr lang="en-US" dirty="0" err="1" smtClean="0">
                <a:latin typeface="Courier" pitchFamily="49" charset="0"/>
              </a:rPr>
              <a:t>chroma</a:t>
            </a:r>
            <a:r>
              <a:rPr lang="en-US" dirty="0" smtClean="0">
                <a:latin typeface="Courier" pitchFamily="49" charset="0"/>
              </a:rPr>
              <a:t>)</a:t>
            </a:r>
            <a:br>
              <a:rPr lang="en-US" dirty="0" smtClean="0">
                <a:latin typeface="Courier" pitchFamily="49" charset="0"/>
              </a:rPr>
            </a:br>
            <a:r>
              <a:rPr lang="en-US" dirty="0" smtClean="0">
                <a:latin typeface="Courier" pitchFamily="49" charset="0"/>
              </a:rPr>
              <a:t>		</a:t>
            </a:r>
            <a:r>
              <a:rPr lang="en-US" dirty="0" err="1" smtClean="0">
                <a:latin typeface="Courier" pitchFamily="49" charset="0"/>
              </a:rPr>
              <a:t>Octupole</a:t>
            </a:r>
            <a:r>
              <a:rPr lang="en-US" dirty="0" smtClean="0">
                <a:latin typeface="Courier" pitchFamily="49" charset="0"/>
              </a:rPr>
              <a:t> check</a:t>
            </a:r>
          </a:p>
          <a:p>
            <a:pPr algn="l"/>
            <a:r>
              <a:rPr lang="en-US" dirty="0" smtClean="0">
                <a:latin typeface="Courier" pitchFamily="49" charset="0"/>
              </a:rPr>
              <a:t>Sat 16:00	</a:t>
            </a:r>
            <a:r>
              <a:rPr lang="en-US" b="1" dirty="0" smtClean="0">
                <a:latin typeface="Courier" pitchFamily="49" charset="0"/>
              </a:rPr>
              <a:t>Injection </a:t>
            </a:r>
            <a:r>
              <a:rPr lang="en-US" b="1" dirty="0" smtClean="0">
                <a:latin typeface="Courier" pitchFamily="49" charset="0"/>
              </a:rPr>
              <a:t>&amp; dump protection </a:t>
            </a:r>
            <a:r>
              <a:rPr lang="en-US" dirty="0" smtClean="0">
                <a:latin typeface="Courier" pitchFamily="49" charset="0"/>
              </a:rPr>
              <a:t>at 450 </a:t>
            </a:r>
            <a:r>
              <a:rPr lang="en-US" dirty="0" err="1" smtClean="0">
                <a:latin typeface="Courier" pitchFamily="49" charset="0"/>
              </a:rPr>
              <a:t>GeV</a:t>
            </a:r>
            <a:r>
              <a:rPr lang="en-US" dirty="0" smtClean="0">
                <a:latin typeface="Courier" pitchFamily="49" charset="0"/>
              </a:rPr>
              <a:t/>
            </a:r>
            <a:br>
              <a:rPr lang="en-US" dirty="0" smtClean="0">
                <a:latin typeface="Courier" pitchFamily="49" charset="0"/>
              </a:rPr>
            </a:br>
            <a:r>
              <a:rPr lang="en-US" dirty="0" smtClean="0">
                <a:latin typeface="Courier" pitchFamily="49" charset="0"/>
              </a:rPr>
              <a:t>Sun </a:t>
            </a:r>
            <a:r>
              <a:rPr lang="en-US" dirty="0" smtClean="0">
                <a:latin typeface="Courier" pitchFamily="49" charset="0"/>
              </a:rPr>
              <a:t>01:00 	</a:t>
            </a:r>
            <a:r>
              <a:rPr lang="en-US" b="1" dirty="0" smtClean="0">
                <a:latin typeface="Courier" pitchFamily="49" charset="0"/>
              </a:rPr>
              <a:t>Loss </a:t>
            </a:r>
            <a:r>
              <a:rPr lang="en-US" b="1" dirty="0" smtClean="0">
                <a:latin typeface="Courier" pitchFamily="49" charset="0"/>
              </a:rPr>
              <a:t>maps at 450 </a:t>
            </a:r>
            <a:r>
              <a:rPr lang="en-US" b="1" dirty="0" err="1" smtClean="0">
                <a:latin typeface="Courier" pitchFamily="49" charset="0"/>
              </a:rPr>
              <a:t>GeV</a:t>
            </a:r>
            <a:r>
              <a:rPr lang="en-US" b="1" dirty="0" smtClean="0">
                <a:latin typeface="Courier" pitchFamily="49" charset="0"/>
              </a:rPr>
              <a:t> </a:t>
            </a:r>
            <a:r>
              <a:rPr lang="en-US" dirty="0" smtClean="0">
                <a:latin typeface="Courier" pitchFamily="49" charset="0"/>
              </a:rPr>
              <a:t>for collimation and </a:t>
            </a:r>
            <a:r>
              <a:rPr lang="en-US" dirty="0" smtClean="0">
                <a:latin typeface="Courier" pitchFamily="49" charset="0"/>
              </a:rPr>
              <a:t/>
            </a:r>
            <a:br>
              <a:rPr lang="en-US" dirty="0" smtClean="0">
                <a:latin typeface="Courier" pitchFamily="49" charset="0"/>
              </a:rPr>
            </a:br>
            <a:r>
              <a:rPr lang="en-US" dirty="0" smtClean="0">
                <a:latin typeface="Courier" pitchFamily="49" charset="0"/>
              </a:rPr>
              <a:t>		protection</a:t>
            </a:r>
            <a:br>
              <a:rPr lang="en-US" dirty="0" smtClean="0">
                <a:latin typeface="Courier" pitchFamily="49" charset="0"/>
              </a:rPr>
            </a:br>
            <a:r>
              <a:rPr lang="en-US" dirty="0" smtClean="0">
                <a:latin typeface="Courier" pitchFamily="49" charset="0"/>
              </a:rPr>
              <a:t>Sun </a:t>
            </a:r>
            <a:r>
              <a:rPr lang="en-US" dirty="0" smtClean="0">
                <a:latin typeface="Courier" pitchFamily="49" charset="0"/>
              </a:rPr>
              <a:t>07:00 </a:t>
            </a:r>
            <a:r>
              <a:rPr lang="en-US" dirty="0" smtClean="0">
                <a:latin typeface="Courier" pitchFamily="49" charset="0"/>
              </a:rPr>
              <a:t>  inject </a:t>
            </a:r>
            <a:r>
              <a:rPr lang="en-US" dirty="0" smtClean="0">
                <a:latin typeface="Courier" pitchFamily="49" charset="0"/>
              </a:rPr>
              <a:t>and ramp 1 nominal bunch to 3.5 </a:t>
            </a:r>
            <a:r>
              <a:rPr lang="en-US" dirty="0" err="1" smtClean="0">
                <a:latin typeface="Courier" pitchFamily="49" charset="0"/>
              </a:rPr>
              <a:t>TeV</a:t>
            </a:r>
            <a:r>
              <a:rPr lang="en-US" dirty="0" smtClean="0">
                <a:latin typeface="Courier" pitchFamily="49" charset="0"/>
              </a:rPr>
              <a:t> </a:t>
            </a:r>
            <a:r>
              <a:rPr lang="en-US" dirty="0" smtClean="0">
                <a:latin typeface="Courier" pitchFamily="49" charset="0"/>
              </a:rPr>
              <a:t/>
            </a:r>
            <a:br>
              <a:rPr lang="en-US" dirty="0" smtClean="0">
                <a:latin typeface="Courier" pitchFamily="49" charset="0"/>
              </a:rPr>
            </a:br>
            <a:r>
              <a:rPr lang="en-US" dirty="0" smtClean="0">
                <a:latin typeface="Courier" pitchFamily="49" charset="0"/>
              </a:rPr>
              <a:t>		(</a:t>
            </a:r>
            <a:r>
              <a:rPr lang="en-US" dirty="0" smtClean="0">
                <a:latin typeface="Courier" pitchFamily="49" charset="0"/>
              </a:rPr>
              <a:t>no squeeze</a:t>
            </a:r>
            <a:r>
              <a:rPr lang="en-US" dirty="0" smtClean="0">
                <a:latin typeface="Courier" pitchFamily="49" charset="0"/>
              </a:rPr>
              <a:t>)</a:t>
            </a:r>
            <a:br>
              <a:rPr lang="en-US" dirty="0" smtClean="0">
                <a:latin typeface="Courier" pitchFamily="49" charset="0"/>
              </a:rPr>
            </a:br>
            <a:r>
              <a:rPr lang="en-US" dirty="0" smtClean="0">
                <a:latin typeface="Courier" pitchFamily="49" charset="0"/>
              </a:rPr>
              <a:t> </a:t>
            </a:r>
            <a:r>
              <a:rPr lang="en-US" dirty="0" smtClean="0">
                <a:latin typeface="Courier" pitchFamily="49" charset="0"/>
              </a:rPr>
              <a:t>		Establish </a:t>
            </a:r>
            <a:r>
              <a:rPr lang="en-US" b="1" dirty="0" smtClean="0">
                <a:latin typeface="Courier" pitchFamily="49" charset="0"/>
              </a:rPr>
              <a:t>final reference </a:t>
            </a:r>
            <a:r>
              <a:rPr lang="en-US" dirty="0" smtClean="0">
                <a:latin typeface="Courier" pitchFamily="49" charset="0"/>
              </a:rPr>
              <a:t>(</a:t>
            </a:r>
            <a:r>
              <a:rPr lang="en-US" dirty="0" err="1" smtClean="0">
                <a:latin typeface="Courier" pitchFamily="49" charset="0"/>
              </a:rPr>
              <a:t>Joerg</a:t>
            </a:r>
            <a:r>
              <a:rPr lang="en-US" dirty="0" smtClean="0">
                <a:latin typeface="Courier" pitchFamily="49" charset="0"/>
              </a:rPr>
              <a:t> will </a:t>
            </a:r>
            <a:r>
              <a:rPr lang="en-US" dirty="0" smtClean="0">
                <a:latin typeface="Courier" pitchFamily="49" charset="0"/>
              </a:rPr>
              <a:t>be in)</a:t>
            </a:r>
            <a:br>
              <a:rPr lang="en-US" dirty="0" smtClean="0">
                <a:latin typeface="Courier" pitchFamily="49" charset="0"/>
              </a:rPr>
            </a:br>
            <a:r>
              <a:rPr lang="en-US" dirty="0" smtClean="0">
                <a:latin typeface="Courier" pitchFamily="49" charset="0"/>
              </a:rPr>
              <a:t> </a:t>
            </a:r>
            <a:r>
              <a:rPr lang="en-US" dirty="0" smtClean="0">
                <a:latin typeface="Courier" pitchFamily="49" charset="0"/>
              </a:rPr>
              <a:t>		</a:t>
            </a:r>
            <a:r>
              <a:rPr lang="en-US" b="1" dirty="0" smtClean="0">
                <a:latin typeface="Courier" pitchFamily="49" charset="0"/>
              </a:rPr>
              <a:t>Collimation </a:t>
            </a:r>
            <a:r>
              <a:rPr lang="en-US" b="1" dirty="0" smtClean="0">
                <a:latin typeface="Courier" pitchFamily="49" charset="0"/>
              </a:rPr>
              <a:t>setup at 3.5 </a:t>
            </a:r>
            <a:r>
              <a:rPr lang="en-US" b="1" dirty="0" err="1" smtClean="0">
                <a:latin typeface="Courier" pitchFamily="49" charset="0"/>
              </a:rPr>
              <a:t>TeV</a:t>
            </a:r>
            <a:r>
              <a:rPr lang="en-US" dirty="0" smtClean="0">
                <a:latin typeface="Courier" pitchFamily="49" charset="0"/>
              </a:rPr>
              <a:t/>
            </a:r>
            <a:br>
              <a:rPr lang="en-US" dirty="0" smtClean="0">
                <a:latin typeface="Courier" pitchFamily="49" charset="0"/>
              </a:rPr>
            </a:br>
            <a:r>
              <a:rPr lang="en-US" dirty="0" smtClean="0">
                <a:latin typeface="Courier" pitchFamily="49" charset="0"/>
              </a:rPr>
              <a:t>Sun 18:00	</a:t>
            </a:r>
            <a:r>
              <a:rPr lang="en-US" b="1" dirty="0" smtClean="0">
                <a:latin typeface="Courier" pitchFamily="49" charset="0"/>
              </a:rPr>
              <a:t>MPS</a:t>
            </a:r>
            <a:r>
              <a:rPr lang="en-US" dirty="0" smtClean="0">
                <a:latin typeface="Courier" pitchFamily="49" charset="0"/>
              </a:rPr>
              <a:t> </a:t>
            </a:r>
            <a:r>
              <a:rPr lang="en-US" dirty="0" smtClean="0">
                <a:latin typeface="Courier" pitchFamily="49" charset="0"/>
              </a:rPr>
              <a:t>checks at 450 </a:t>
            </a:r>
            <a:r>
              <a:rPr lang="en-US" dirty="0" err="1" smtClean="0">
                <a:latin typeface="Courier" pitchFamily="49" charset="0"/>
              </a:rPr>
              <a:t>GeV</a:t>
            </a:r>
            <a:r>
              <a:rPr lang="en-US" dirty="0" smtClean="0">
                <a:latin typeface="Courier" pitchFamily="49" charset="0"/>
              </a:rPr>
              <a:t/>
            </a:r>
            <a:br>
              <a:rPr lang="en-US" dirty="0" smtClean="0">
                <a:latin typeface="Courier" pitchFamily="49" charset="0"/>
              </a:rPr>
            </a:br>
            <a:r>
              <a:rPr lang="en-US" dirty="0" smtClean="0">
                <a:latin typeface="Courier" pitchFamily="49" charset="0"/>
              </a:rPr>
              <a:t>Mon 00:00	</a:t>
            </a:r>
            <a:r>
              <a:rPr lang="en-US" b="1" dirty="0" smtClean="0">
                <a:latin typeface="Courier" pitchFamily="49" charset="0"/>
              </a:rPr>
              <a:t>Transverse </a:t>
            </a:r>
            <a:r>
              <a:rPr lang="en-US" b="1" dirty="0" smtClean="0">
                <a:latin typeface="Courier" pitchFamily="49" charset="0"/>
              </a:rPr>
              <a:t>damper </a:t>
            </a:r>
            <a:r>
              <a:rPr lang="en-US" dirty="0" smtClean="0">
                <a:latin typeface="Courier" pitchFamily="49" charset="0"/>
              </a:rPr>
              <a:t>setup at 450 </a:t>
            </a:r>
            <a:r>
              <a:rPr lang="en-US" dirty="0" err="1" smtClean="0">
                <a:latin typeface="Courier" pitchFamily="49" charset="0"/>
              </a:rPr>
              <a:t>GeV</a:t>
            </a:r>
            <a:r>
              <a:rPr lang="en-US" dirty="0" smtClean="0">
                <a:latin typeface="Courier" pitchFamily="49" charset="0"/>
              </a:rPr>
              <a:t> (Daniel </a:t>
            </a:r>
            <a:r>
              <a:rPr lang="en-US" dirty="0" smtClean="0">
                <a:latin typeface="Courier" pitchFamily="49" charset="0"/>
              </a:rPr>
              <a:t/>
            </a:r>
            <a:br>
              <a:rPr lang="en-US" dirty="0" smtClean="0">
                <a:latin typeface="Courier" pitchFamily="49" charset="0"/>
              </a:rPr>
            </a:br>
            <a:r>
              <a:rPr lang="en-US" dirty="0" smtClean="0">
                <a:latin typeface="Courier" pitchFamily="49" charset="0"/>
              </a:rPr>
              <a:t>		</a:t>
            </a:r>
            <a:r>
              <a:rPr lang="en-US" dirty="0" err="1" smtClean="0">
                <a:latin typeface="Courier" pitchFamily="49" charset="0"/>
              </a:rPr>
              <a:t>Valuch</a:t>
            </a:r>
            <a:r>
              <a:rPr lang="en-US" dirty="0" smtClean="0">
                <a:latin typeface="Courier" pitchFamily="49" charset="0"/>
              </a:rPr>
              <a:t> </a:t>
            </a:r>
            <a:r>
              <a:rPr lang="en-US" dirty="0" smtClean="0">
                <a:latin typeface="Courier" pitchFamily="49" charset="0"/>
              </a:rPr>
              <a:t>et al</a:t>
            </a:r>
            <a:r>
              <a:rPr lang="en-US" dirty="0" smtClean="0">
                <a:latin typeface="Courier" pitchFamily="49" charset="0"/>
              </a:rPr>
              <a:t>)</a:t>
            </a:r>
            <a:br>
              <a:rPr lang="en-US" dirty="0" smtClean="0">
                <a:latin typeface="Courier" pitchFamily="49" charset="0"/>
              </a:rPr>
            </a:br>
            <a:r>
              <a:rPr lang="en-US" dirty="0" smtClean="0">
                <a:latin typeface="Courier" pitchFamily="49" charset="0"/>
              </a:rPr>
              <a:t>Mon </a:t>
            </a:r>
            <a:r>
              <a:rPr lang="en-US" dirty="0" smtClean="0">
                <a:latin typeface="Courier" pitchFamily="49" charset="0"/>
              </a:rPr>
              <a:t>08:00 </a:t>
            </a:r>
            <a:r>
              <a:rPr lang="en-US" dirty="0" smtClean="0">
                <a:latin typeface="Courier" pitchFamily="49" charset="0"/>
              </a:rPr>
              <a:t>	Injection </a:t>
            </a:r>
            <a:r>
              <a:rPr lang="en-US" dirty="0" smtClean="0">
                <a:latin typeface="Courier" pitchFamily="49" charset="0"/>
              </a:rPr>
              <a:t>&amp; dump </a:t>
            </a:r>
            <a:r>
              <a:rPr lang="en-US" dirty="0" smtClean="0">
                <a:latin typeface="Courier" pitchFamily="49" charset="0"/>
              </a:rPr>
              <a:t>protection</a:t>
            </a:r>
            <a:br>
              <a:rPr lang="en-US" dirty="0" smtClean="0">
                <a:latin typeface="Courier" pitchFamily="49" charset="0"/>
              </a:rPr>
            </a:br>
            <a:r>
              <a:rPr lang="en-US" dirty="0" smtClean="0">
                <a:latin typeface="Courier" pitchFamily="49" charset="0"/>
              </a:rPr>
              <a:t>Mon 16:00	Collimation </a:t>
            </a:r>
            <a:r>
              <a:rPr lang="en-US" dirty="0" smtClean="0">
                <a:latin typeface="Courier" pitchFamily="49" charset="0"/>
              </a:rPr>
              <a:t>setup at 3.5 </a:t>
            </a:r>
            <a:r>
              <a:rPr lang="en-US" dirty="0" err="1" smtClean="0">
                <a:latin typeface="Courier" pitchFamily="49" charset="0"/>
              </a:rPr>
              <a:t>TeV</a:t>
            </a:r>
            <a:endParaRPr lang="en-US" dirty="0">
              <a:latin typeface="Courier" pitchFamily="49"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Discussion…</a:t>
            </a:r>
            <a:endParaRPr lang="en-US" dirty="0"/>
          </a:p>
        </p:txBody>
      </p:sp>
      <p:sp>
        <p:nvSpPr>
          <p:cNvPr id="3" name="Title 2"/>
          <p:cNvSpPr>
            <a:spLocks noGrp="1"/>
          </p:cNvSpPr>
          <p:nvPr>
            <p:ph type="title"/>
          </p:nvPr>
        </p:nvSpPr>
        <p:spPr/>
        <p:txBody>
          <a:bodyPr/>
          <a:lstStyle/>
          <a:p>
            <a:r>
              <a:rPr lang="en-US" dirty="0" smtClean="0"/>
              <a:t>Dump OK for nominal bunch at 3.5 </a:t>
            </a:r>
            <a:r>
              <a:rPr lang="en-US" dirty="0" err="1" smtClean="0"/>
              <a:t>TeV</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28-2-2011</a:t>
            </a:r>
            <a:endParaRPr lang="en-US" dirty="0"/>
          </a:p>
        </p:txBody>
      </p:sp>
      <p:sp>
        <p:nvSpPr>
          <p:cNvPr id="5" name="Footer Placeholder 4"/>
          <p:cNvSpPr>
            <a:spLocks noGrp="1"/>
          </p:cNvSpPr>
          <p:nvPr>
            <p:ph type="ftr" sz="quarter" idx="12"/>
          </p:nvPr>
        </p:nvSpPr>
        <p:spPr/>
        <p:txBody>
          <a:bodyPr/>
          <a:lstStyle/>
          <a:p>
            <a:pPr>
              <a:defRPr/>
            </a:pPr>
            <a:r>
              <a:rPr lang="en-US" smtClean="0"/>
              <a:t>LHC startup progress</a:t>
            </a:r>
            <a:endParaRPr lang="en-US" dirty="0"/>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47110</TotalTime>
  <Words>431</Words>
  <Application>Microsoft Office PowerPoint</Application>
  <PresentationFormat>On-screen Show (4:3)</PresentationFormat>
  <Paragraphs>54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Pixel</vt:lpstr>
      <vt:lpstr>Friday March 4th </vt:lpstr>
      <vt:lpstr>Tune feedback and chroma</vt:lpstr>
      <vt:lpstr>3e15 protons in?</vt:lpstr>
      <vt:lpstr>Friday March 4th </vt:lpstr>
      <vt:lpstr>Saturday March 5th </vt:lpstr>
      <vt:lpstr>Saturday March 5th </vt:lpstr>
      <vt:lpstr>Ahead</vt:lpstr>
      <vt:lpstr>Dump OK for nominal bunch at 3.5 TeV?</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NICE</cp:lastModifiedBy>
  <cp:revision>1811</cp:revision>
  <dcterms:created xsi:type="dcterms:W3CDTF">2010-10-13T07:44:28Z</dcterms:created>
  <dcterms:modified xsi:type="dcterms:W3CDTF">2011-03-05T07:56:35Z</dcterms:modified>
</cp:coreProperties>
</file>