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5"/>
  </p:notesMasterIdLst>
  <p:sldIdLst>
    <p:sldId id="741" r:id="rId2"/>
    <p:sldId id="673" r:id="rId3"/>
    <p:sldId id="746" r:id="rId4"/>
    <p:sldId id="747" r:id="rId5"/>
    <p:sldId id="744" r:id="rId6"/>
    <p:sldId id="748" r:id="rId7"/>
    <p:sldId id="749" r:id="rId8"/>
    <p:sldId id="745" r:id="rId9"/>
    <p:sldId id="743" r:id="rId10"/>
    <p:sldId id="722" r:id="rId11"/>
    <p:sldId id="750" r:id="rId12"/>
    <p:sldId id="730" r:id="rId13"/>
    <p:sldId id="742" r:id="rId14"/>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60663"/>
    <a:srgbClr val="FF3300"/>
    <a:srgbClr val="FFFF66"/>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91" autoAdjust="0"/>
    <p:restoredTop sz="94706" autoAdjust="0"/>
  </p:normalViewPr>
  <p:slideViewPr>
    <p:cSldViewPr>
      <p:cViewPr varScale="1">
        <p:scale>
          <a:sx n="104" d="100"/>
          <a:sy n="104" d="100"/>
        </p:scale>
        <p:origin x="-1020"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6"/>
      </p:cViewPr>
      <p:guideLst>
        <p:guide orient="horz" pos="3128"/>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GB"/>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8845" y="4716585"/>
            <a:ext cx="5439987" cy="4467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E9550DCE-C0F6-4BD3-85B0-042E7AADD9F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550DCE-C0F6-4BD3-85B0-042E7AADD9F5}" type="slidenum">
              <a:rPr lang="en-GB" smtClean="0"/>
              <a:pPr>
                <a:defRPr/>
              </a:pPr>
              <a:t>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550DCE-C0F6-4BD3-85B0-042E7AADD9F5}" type="slidenum">
              <a:rPr lang="en-GB" smtClean="0"/>
              <a:pPr>
                <a:defRPr/>
              </a:pPr>
              <a:t>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90600"/>
            <a:ext cx="426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228600" y="3695700"/>
            <a:ext cx="426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2 Content and Text">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half" idx="10"/>
          </p:nvPr>
        </p:nvSpPr>
        <p:spPr>
          <a:xfrm>
            <a:off x="1524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28600" y="914400"/>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28600" y="6399212"/>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9" descr="newlhc logo1.gif"/>
          <p:cNvPicPr>
            <a:picLocks noChangeAspect="1"/>
          </p:cNvPicPr>
          <p:nvPr userDrawn="1"/>
        </p:nvPicPr>
        <p:blipFill>
          <a:blip r:embed="rId6"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pic>
        <p:nvPicPr>
          <p:cNvPr id="11" name="Picture 3" descr="newlhc logo1.gif"/>
          <p:cNvPicPr>
            <a:picLocks noChangeAspect="1"/>
          </p:cNvPicPr>
          <p:nvPr userDrawn="1"/>
        </p:nvPicPr>
        <p:blipFill>
          <a:blip r:embed="rId6"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030"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28600" y="9906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457200" y="6553200"/>
            <a:ext cx="2133600" cy="1682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fld id="{34F03B3A-2E00-4126-B497-7F355257D099}" type="datetime1">
              <a:rPr lang="en-US" smtClean="0"/>
              <a:pPr>
                <a:defRPr/>
              </a:pPr>
              <a:t>2/24/2011</a:t>
            </a:fld>
            <a:endParaRPr lang="en-US"/>
          </a:p>
        </p:txBody>
      </p:sp>
      <p:sp>
        <p:nvSpPr>
          <p:cNvPr id="13" name="Footer Placeholder 4"/>
          <p:cNvSpPr>
            <a:spLocks noGrp="1"/>
          </p:cNvSpPr>
          <p:nvPr>
            <p:ph type="ftr" sz="quarter" idx="3"/>
          </p:nvPr>
        </p:nvSpPr>
        <p:spPr>
          <a:xfrm>
            <a:off x="3124200" y="6553200"/>
            <a:ext cx="2895600" cy="16827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r>
              <a:rPr lang="en-US" smtClean="0"/>
              <a:t>LHC status</a:t>
            </a:r>
            <a:endParaRPr lang="en-US" dirty="0"/>
          </a:p>
        </p:txBody>
      </p:sp>
      <p:sp>
        <p:nvSpPr>
          <p:cNvPr id="14"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j-lt"/>
              </a:defRPr>
            </a:lvl1pPr>
          </a:lstStyle>
          <a:p>
            <a:pPr>
              <a:defRPr/>
            </a:pPr>
            <a:fld id="{1A8F772A-8CCA-4885-87BF-DE56416A22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sldNum="0" hdr="0" ftr="0" dt="0"/>
  <p:txStyles>
    <p:titleStyle>
      <a:lvl1pPr algn="r" rtl="0" eaLnBrk="0" fontAlgn="base" hangingPunct="0">
        <a:spcBef>
          <a:spcPct val="0"/>
        </a:spcBef>
        <a:spcAft>
          <a:spcPct val="0"/>
        </a:spcAft>
        <a:defRPr sz="3200">
          <a:solidFill>
            <a:schemeClr val="tx2"/>
          </a:solidFill>
          <a:latin typeface="+mj-lt"/>
          <a:ea typeface="+mj-ea"/>
          <a:cs typeface="+mj-cs"/>
        </a:defRPr>
      </a:lvl1pPr>
      <a:lvl2pPr algn="r" rtl="0" eaLnBrk="0" fontAlgn="base" hangingPunct="0">
        <a:spcBef>
          <a:spcPct val="0"/>
        </a:spcBef>
        <a:spcAft>
          <a:spcPct val="0"/>
        </a:spcAft>
        <a:defRPr sz="3200">
          <a:solidFill>
            <a:schemeClr val="tx2"/>
          </a:solidFill>
          <a:latin typeface="Trebuchet MS" pitchFamily="34" charset="0"/>
        </a:defRPr>
      </a:lvl2pPr>
      <a:lvl3pPr algn="r" rtl="0" eaLnBrk="0" fontAlgn="base" hangingPunct="0">
        <a:spcBef>
          <a:spcPct val="0"/>
        </a:spcBef>
        <a:spcAft>
          <a:spcPct val="0"/>
        </a:spcAft>
        <a:defRPr sz="3200">
          <a:solidFill>
            <a:schemeClr val="tx2"/>
          </a:solidFill>
          <a:latin typeface="Trebuchet MS" pitchFamily="34" charset="0"/>
        </a:defRPr>
      </a:lvl3pPr>
      <a:lvl4pPr algn="r" rtl="0" eaLnBrk="0" fontAlgn="base" hangingPunct="0">
        <a:spcBef>
          <a:spcPct val="0"/>
        </a:spcBef>
        <a:spcAft>
          <a:spcPct val="0"/>
        </a:spcAft>
        <a:defRPr sz="3200">
          <a:solidFill>
            <a:schemeClr val="tx2"/>
          </a:solidFill>
          <a:latin typeface="Trebuchet MS" pitchFamily="34" charset="0"/>
        </a:defRPr>
      </a:lvl4pPr>
      <a:lvl5pPr algn="r" rtl="0" eaLnBrk="0" fontAlgn="base" hangingPunct="0">
        <a:spcBef>
          <a:spcPct val="0"/>
        </a:spcBef>
        <a:spcAft>
          <a:spcPct val="0"/>
        </a:spcAft>
        <a:defRPr sz="3200">
          <a:solidFill>
            <a:schemeClr val="tx2"/>
          </a:solidFill>
          <a:latin typeface="Trebuchet MS" pitchFamily="34" charset="0"/>
        </a:defRPr>
      </a:lvl5pPr>
      <a:lvl6pPr marL="457200" algn="r" rtl="0" eaLnBrk="0" fontAlgn="base" hangingPunct="0">
        <a:spcBef>
          <a:spcPct val="0"/>
        </a:spcBef>
        <a:spcAft>
          <a:spcPct val="0"/>
        </a:spcAft>
        <a:defRPr sz="3200">
          <a:solidFill>
            <a:schemeClr val="tx2"/>
          </a:solidFill>
          <a:latin typeface="Trebuchet MS" pitchFamily="34" charset="0"/>
        </a:defRPr>
      </a:lvl6pPr>
      <a:lvl7pPr marL="914400" algn="r" rtl="0" eaLnBrk="0" fontAlgn="base" hangingPunct="0">
        <a:spcBef>
          <a:spcPct val="0"/>
        </a:spcBef>
        <a:spcAft>
          <a:spcPct val="0"/>
        </a:spcAft>
        <a:defRPr sz="3200">
          <a:solidFill>
            <a:schemeClr val="tx2"/>
          </a:solidFill>
          <a:latin typeface="Trebuchet MS" pitchFamily="34" charset="0"/>
        </a:defRPr>
      </a:lvl7pPr>
      <a:lvl8pPr marL="1371600" algn="r" rtl="0" eaLnBrk="0" fontAlgn="base" hangingPunct="0">
        <a:spcBef>
          <a:spcPct val="0"/>
        </a:spcBef>
        <a:spcAft>
          <a:spcPct val="0"/>
        </a:spcAft>
        <a:defRPr sz="3200">
          <a:solidFill>
            <a:schemeClr val="tx2"/>
          </a:solidFill>
          <a:latin typeface="Trebuchet MS" pitchFamily="34" charset="0"/>
        </a:defRPr>
      </a:lvl8pPr>
      <a:lvl9pPr marL="1828800" algn="r" rtl="0" eaLnBrk="0" fontAlgn="base" hangingPunct="0">
        <a:spcBef>
          <a:spcPct val="0"/>
        </a:spcBef>
        <a:spcAft>
          <a:spcPct val="0"/>
        </a:spcAft>
        <a:defRPr sz="3200">
          <a:solidFill>
            <a:schemeClr val="tx2"/>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Wednesday 23/2 </a:t>
            </a:r>
            <a:endParaRPr lang="en-US" dirty="0"/>
          </a:p>
        </p:txBody>
      </p:sp>
      <p:pic>
        <p:nvPicPr>
          <p:cNvPr id="1026" name="Picture 2" descr="http://cs-ccr-www3.cern.ch/vistar_capture/lhc2.png?0.194587712521813"/>
          <p:cNvPicPr>
            <a:picLocks noGrp="1" noChangeAspect="1" noChangeArrowheads="1"/>
          </p:cNvPicPr>
          <p:nvPr>
            <p:ph idx="1"/>
          </p:nvPr>
        </p:nvPicPr>
        <p:blipFill>
          <a:blip r:embed="rId2" cstate="print"/>
          <a:srcRect/>
          <a:stretch>
            <a:fillRect/>
          </a:stretch>
        </p:blipFill>
        <p:spPr bwMode="auto">
          <a:xfrm>
            <a:off x="1066800" y="990600"/>
            <a:ext cx="7010399" cy="5257800"/>
          </a:xfrm>
          <a:prstGeom prst="rect">
            <a:avLst/>
          </a:prstGeom>
          <a:noFill/>
        </p:spPr>
      </p:pic>
      <p:sp>
        <p:nvSpPr>
          <p:cNvPr id="7" name="Rectangle 6"/>
          <p:cNvSpPr/>
          <p:nvPr/>
        </p:nvSpPr>
        <p:spPr>
          <a:xfrm rot="20179933">
            <a:off x="590164" y="2912400"/>
            <a:ext cx="8002770"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cap="none" spc="0" dirty="0" smtClean="0">
                <a:ln w="11430"/>
                <a:solidFill>
                  <a:srgbClr val="FFFF00"/>
                </a:solidFill>
                <a:effectLst>
                  <a:outerShdw blurRad="80000" dist="40000" dir="5040000" algn="tl">
                    <a:srgbClr val="000000">
                      <a:alpha val="30000"/>
                    </a:srgbClr>
                  </a:outerShdw>
                </a:effectLst>
              </a:rPr>
              <a:t>Thanks CRYO!!!</a:t>
            </a:r>
            <a:endParaRPr lang="en-US" sz="7200" b="1" cap="none" spc="0" dirty="0">
              <a:ln w="11430"/>
              <a:solidFill>
                <a:srgbClr val="FFFF00"/>
              </a:solidFill>
              <a:effectLst>
                <a:outerShdw blurRad="80000" dist="40000" dir="5040000" algn="tl">
                  <a:srgbClr val="000000">
                    <a:alpha val="3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4" name="Footer Placeholder 3"/>
          <p:cNvSpPr>
            <a:spLocks noGrp="1"/>
          </p:cNvSpPr>
          <p:nvPr>
            <p:ph type="ftr" sz="quarter" idx="4294967295"/>
          </p:nvPr>
        </p:nvSpPr>
        <p:spPr>
          <a:xfrm>
            <a:off x="6350" y="6667500"/>
            <a:ext cx="3629025" cy="228600"/>
          </a:xfrm>
          <a:prstGeom prst="rect">
            <a:avLst/>
          </a:prstGeom>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4294967295"/>
          </p:nvPr>
        </p:nvSpPr>
        <p:spPr>
          <a:xfrm>
            <a:off x="4191000" y="6642100"/>
            <a:ext cx="1143000" cy="228600"/>
          </a:xfrm>
          <a:prstGeom prst="rect">
            <a:avLst/>
          </a:prstGeom>
        </p:spPr>
        <p:txBody>
          <a:bodyPr/>
          <a:lstStyle/>
          <a:p>
            <a:fld id="{CEB08561-987D-B145-A016-90E5F81A7EBF}" type="slidenum">
              <a:rPr lang="en-US" smtClean="0">
                <a:solidFill>
                  <a:srgbClr val="FFFFFF"/>
                </a:solidFill>
              </a:rPr>
              <a:pPr/>
              <a:t>10</a:t>
            </a:fld>
            <a:r>
              <a:rPr lang="en-US" smtClean="0">
                <a:solidFill>
                  <a:srgbClr val="FFFFFF"/>
                </a:solidFill>
              </a:rPr>
              <a:t> </a:t>
            </a:r>
            <a:endParaRPr lang="en-US">
              <a:solidFill>
                <a:srgbClr val="FFFFFF"/>
              </a:solidFill>
            </a:endParaRPr>
          </a:p>
        </p:txBody>
      </p:sp>
      <p:graphicFrame>
        <p:nvGraphicFramePr>
          <p:cNvPr id="7" name="Table 6"/>
          <p:cNvGraphicFramePr>
            <a:graphicFrameLocks noGrp="1"/>
          </p:cNvGraphicFramePr>
          <p:nvPr/>
        </p:nvGraphicFramePr>
        <p:xfrm>
          <a:off x="152400" y="985520"/>
          <a:ext cx="8686800" cy="2123440"/>
        </p:xfrm>
        <a:graphic>
          <a:graphicData uri="http://schemas.openxmlformats.org/drawingml/2006/table">
            <a:tbl>
              <a:tblPr bandRow="1">
                <a:tableStyleId>{5C22544A-7EE6-4342-B048-85BDC9FD1C3A}</a:tableStyleId>
              </a:tblPr>
              <a:tblGrid>
                <a:gridCol w="1466602"/>
                <a:gridCol w="7220198"/>
              </a:tblGrid>
              <a:tr h="370840">
                <a:tc>
                  <a:txBody>
                    <a:bodyPr/>
                    <a:lstStyle/>
                    <a:p>
                      <a:r>
                        <a:rPr lang="en-US" dirty="0" smtClean="0"/>
                        <a:t>Thu AM</a:t>
                      </a:r>
                      <a:endParaRPr lang="en-US" dirty="0"/>
                    </a:p>
                  </a:txBody>
                  <a:tcPr/>
                </a:tc>
                <a:tc>
                  <a:txBody>
                    <a:bodyPr/>
                    <a:lstStyle/>
                    <a:p>
                      <a:r>
                        <a:rPr lang="en-US" dirty="0" smtClean="0"/>
                        <a:t>Orbit</a:t>
                      </a:r>
                      <a:r>
                        <a:rPr lang="en-US" baseline="0" dirty="0" smtClean="0"/>
                        <a:t> at 450 </a:t>
                      </a:r>
                      <a:r>
                        <a:rPr lang="en-US" baseline="0" dirty="0" err="1" smtClean="0"/>
                        <a:t>GeV</a:t>
                      </a:r>
                      <a:r>
                        <a:rPr lang="en-US" baseline="0" dirty="0" smtClean="0"/>
                        <a:t> – BPM checks – ramp with OFB and reducing separation/crossing angles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Thu PM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Beta beating correction and measurement through the squeeze</a:t>
                      </a:r>
                      <a:endParaRPr lang="en-GB" dirty="0"/>
                    </a:p>
                  </a:txBody>
                  <a:tcPr marL="9525" marR="9525" marT="9525" marB="0" anchor="b"/>
                </a:tc>
              </a:tr>
              <a:tr h="370840">
                <a:tc>
                  <a:txBody>
                    <a:bodyPr/>
                    <a:lstStyle/>
                    <a:p>
                      <a:r>
                        <a:rPr lang="en-US" baseline="0" dirty="0" smtClean="0"/>
                        <a:t>Thu night</a:t>
                      </a:r>
                      <a:endParaRPr lang="en-US" dirty="0"/>
                    </a:p>
                  </a:txBody>
                  <a:tcPr/>
                </a:tc>
                <a:tc>
                  <a:txBody>
                    <a:bodyPr/>
                    <a:lstStyle/>
                    <a:p>
                      <a:r>
                        <a:rPr lang="en-GB" baseline="0" dirty="0" smtClean="0"/>
                        <a:t> Ramp and squeeze tests</a:t>
                      </a:r>
                      <a:endParaRPr lang="en-GB" dirty="0"/>
                    </a:p>
                  </a:txBody>
                  <a:tcPr marL="9525" marR="9525" marT="9525" marB="0" anchor="ctr"/>
                </a:tc>
              </a:tr>
              <a:tr h="370840">
                <a:tc>
                  <a:txBody>
                    <a:bodyPr/>
                    <a:lstStyle/>
                    <a:p>
                      <a:endParaRPr lang="en-US"/>
                    </a:p>
                  </a:txBody>
                  <a:tcPr/>
                </a:tc>
                <a:tc>
                  <a:txBody>
                    <a:bodyPr/>
                    <a:lstStyle/>
                    <a:p>
                      <a:endParaRPr lang="en-GB" dirty="0"/>
                    </a:p>
                  </a:txBody>
                  <a:tcPr marL="9525" marR="9525" marT="9525" marB="0" anchor="ctr"/>
                </a:tc>
              </a:tr>
              <a:tr h="370840">
                <a:tc>
                  <a:txBody>
                    <a:bodyPr/>
                    <a:lstStyle/>
                    <a:p>
                      <a:endParaRPr lang="en-US" dirty="0"/>
                    </a:p>
                  </a:txBody>
                  <a:tcPr/>
                </a:tc>
                <a:tc>
                  <a:txBody>
                    <a:bodyPr/>
                    <a:lstStyle/>
                    <a:p>
                      <a:endParaRPr lang="en-GB" dirty="0"/>
                    </a:p>
                  </a:txBody>
                  <a:tcPr marL="9525" marR="9525" marT="9525" marB="0" anchor="ctr"/>
                </a:tc>
              </a:tr>
            </a:tbl>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endParaRPr lang="en-GB"/>
          </a:p>
        </p:txBody>
      </p:sp>
      <p:graphicFrame>
        <p:nvGraphicFramePr>
          <p:cNvPr id="4" name="Table 3"/>
          <p:cNvGraphicFramePr>
            <a:graphicFrameLocks noGrp="1"/>
          </p:cNvGraphicFramePr>
          <p:nvPr/>
        </p:nvGraphicFramePr>
        <p:xfrm>
          <a:off x="228600" y="3108484"/>
          <a:ext cx="8534400" cy="2614387"/>
        </p:xfrm>
        <a:graphic>
          <a:graphicData uri="http://schemas.openxmlformats.org/drawingml/2006/table">
            <a:tbl>
              <a:tblPr/>
              <a:tblGrid>
                <a:gridCol w="347588"/>
                <a:gridCol w="487002"/>
                <a:gridCol w="232210"/>
                <a:gridCol w="457200"/>
                <a:gridCol w="4288859"/>
                <a:gridCol w="2721541"/>
              </a:tblGrid>
              <a:tr h="434957">
                <a:tc>
                  <a:txBody>
                    <a:bodyPr/>
                    <a:lstStyle/>
                    <a:p>
                      <a:pPr algn="r">
                        <a:spcAft>
                          <a:spcPts val="0"/>
                        </a:spcAft>
                      </a:pPr>
                      <a:r>
                        <a:rPr lang="en-GB" sz="1400" b="1" dirty="0">
                          <a:latin typeface="Arial"/>
                          <a:ea typeface="Calibri"/>
                          <a:cs typeface="Times New Roman"/>
                        </a:rPr>
                        <a:t>25</a:t>
                      </a:r>
                      <a:endParaRPr lang="en-GB" sz="1400" dirty="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400" b="1" dirty="0">
                          <a:latin typeface="Arial"/>
                          <a:ea typeface="Calibri"/>
                          <a:cs typeface="Times New Roman"/>
                        </a:rPr>
                        <a:t>FRI</a:t>
                      </a:r>
                      <a:endParaRPr lang="en-GB" sz="1400" dirty="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400" b="1">
                          <a:latin typeface="Arial"/>
                          <a:ea typeface="Calibri"/>
                          <a:cs typeface="Times New Roman"/>
                        </a:rPr>
                        <a:t>M</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400" b="1" dirty="0">
                          <a:latin typeface="Arial"/>
                          <a:ea typeface="Calibri"/>
                          <a:cs typeface="Times New Roman"/>
                        </a:rPr>
                        <a:t>8</a:t>
                      </a:r>
                      <a:endParaRPr lang="en-GB" sz="1400" dirty="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GB" sz="1400" b="1" dirty="0">
                          <a:solidFill>
                            <a:srgbClr val="339933"/>
                          </a:solidFill>
                          <a:latin typeface="Arial"/>
                          <a:ea typeface="Calibri"/>
                          <a:cs typeface="Times New Roman"/>
                        </a:rPr>
                        <a:t>Reference orbit at flat-top and during the squeeze with separation / crossing angle</a:t>
                      </a:r>
                      <a:endParaRPr lang="en-GB" sz="1400" dirty="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GB" sz="1400">
                          <a:solidFill>
                            <a:srgbClr val="FF0000"/>
                          </a:solidFill>
                          <a:latin typeface="Arial"/>
                          <a:ea typeface="Calibri"/>
                          <a:cs typeface="Times New Roman"/>
                        </a:rPr>
                        <a:t>nominal bunch</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1063">
                <a:tc>
                  <a:txBody>
                    <a:bodyPr/>
                    <a:lstStyle/>
                    <a:p>
                      <a:pPr algn="r">
                        <a:spcAft>
                          <a:spcPts val="0"/>
                        </a:spcAft>
                      </a:pPr>
                      <a:r>
                        <a:rPr lang="en-GB" sz="1400" b="1">
                          <a:latin typeface="Arial"/>
                          <a:ea typeface="Calibri"/>
                          <a:cs typeface="Times New Roman"/>
                        </a:rPr>
                        <a:t>25</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400" b="1">
                          <a:latin typeface="Arial"/>
                          <a:ea typeface="Calibri"/>
                          <a:cs typeface="Times New Roman"/>
                        </a:rPr>
                        <a:t>FRI</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400" b="1">
                          <a:latin typeface="Arial"/>
                          <a:ea typeface="Calibri"/>
                          <a:cs typeface="Times New Roman"/>
                        </a:rPr>
                        <a:t>A</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400" b="1">
                          <a:latin typeface="Arial"/>
                          <a:ea typeface="Calibri"/>
                          <a:cs typeface="Times New Roman"/>
                        </a:rPr>
                        <a:t>8</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GB" sz="1400" b="1" dirty="0">
                          <a:solidFill>
                            <a:srgbClr val="006600"/>
                          </a:solidFill>
                          <a:latin typeface="Arial"/>
                          <a:ea typeface="Calibri"/>
                          <a:cs typeface="Times New Roman"/>
                        </a:rPr>
                        <a:t>Collimation setting-up - 450 </a:t>
                      </a:r>
                      <a:r>
                        <a:rPr lang="en-GB" sz="1400" b="1" dirty="0" err="1">
                          <a:solidFill>
                            <a:srgbClr val="006600"/>
                          </a:solidFill>
                          <a:latin typeface="Arial"/>
                          <a:ea typeface="Calibri"/>
                          <a:cs typeface="Times New Roman"/>
                        </a:rPr>
                        <a:t>GeV</a:t>
                      </a:r>
                      <a:endParaRPr lang="en-GB" sz="1400" dirty="0">
                        <a:latin typeface="Calibri"/>
                        <a:ea typeface="Calibri"/>
                        <a:cs typeface="Times New Roman"/>
                      </a:endParaRPr>
                    </a:p>
                  </a:txBody>
                  <a:tcPr marL="28525" marR="2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solidFill>
                            <a:srgbClr val="FF0000"/>
                          </a:solidFill>
                          <a:latin typeface="Arial"/>
                          <a:ea typeface="Calibri"/>
                          <a:cs typeface="Times New Roman"/>
                        </a:rPr>
                        <a:t>nominal bunch</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4957">
                <a:tc>
                  <a:txBody>
                    <a:bodyPr/>
                    <a:lstStyle/>
                    <a:p>
                      <a:pPr algn="r">
                        <a:spcAft>
                          <a:spcPts val="0"/>
                        </a:spcAft>
                      </a:pPr>
                      <a:r>
                        <a:rPr lang="en-GB" sz="1400" b="1">
                          <a:latin typeface="Arial"/>
                          <a:ea typeface="Calibri"/>
                          <a:cs typeface="Times New Roman"/>
                        </a:rPr>
                        <a:t>25</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GB" sz="1400" b="1">
                          <a:latin typeface="Arial"/>
                          <a:ea typeface="Calibri"/>
                          <a:cs typeface="Times New Roman"/>
                        </a:rPr>
                        <a:t>FRI</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GB" sz="1400" b="1">
                          <a:latin typeface="Arial"/>
                          <a:ea typeface="Calibri"/>
                          <a:cs typeface="Times New Roman"/>
                        </a:rPr>
                        <a:t>N</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GB" sz="1400" b="1">
                          <a:latin typeface="Arial"/>
                          <a:ea typeface="Calibri"/>
                          <a:cs typeface="Times New Roman"/>
                        </a:rPr>
                        <a:t>8</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GB" sz="1400" b="1">
                          <a:solidFill>
                            <a:srgbClr val="006600"/>
                          </a:solidFill>
                          <a:latin typeface="Arial"/>
                          <a:ea typeface="Calibri"/>
                          <a:cs typeface="Times New Roman"/>
                        </a:rPr>
                        <a:t>Aperture at injection</a:t>
                      </a:r>
                      <a:endParaRPr lang="en-GB" sz="1400">
                        <a:latin typeface="Calibri"/>
                        <a:ea typeface="Calibri"/>
                        <a:cs typeface="Times New Roman"/>
                      </a:endParaRPr>
                    </a:p>
                  </a:txBody>
                  <a:tcPr marL="28525" marR="2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rgbClr val="FF0000"/>
                          </a:solidFill>
                          <a:latin typeface="Arial"/>
                          <a:ea typeface="Calibri"/>
                          <a:cs typeface="Times New Roman"/>
                        </a:rPr>
                        <a:t>pilot</a:t>
                      </a:r>
                      <a:endParaRPr lang="en-GB" sz="1400" dirty="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31733">
                <a:tc>
                  <a:txBody>
                    <a:bodyPr/>
                    <a:lstStyle/>
                    <a:p>
                      <a:pPr algn="r">
                        <a:spcAft>
                          <a:spcPts val="0"/>
                        </a:spcAft>
                      </a:pPr>
                      <a:r>
                        <a:rPr lang="en-GB" sz="1400" b="1">
                          <a:latin typeface="Arial"/>
                          <a:ea typeface="Calibri"/>
                          <a:cs typeface="Times New Roman"/>
                        </a:rPr>
                        <a:t>26</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Arial"/>
                          <a:ea typeface="Calibri"/>
                          <a:cs typeface="Times New Roman"/>
                        </a:rPr>
                        <a:t>SA</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solidFill>
                            <a:srgbClr val="000000"/>
                          </a:solidFill>
                          <a:latin typeface="Arial"/>
                          <a:ea typeface="Calibri"/>
                          <a:cs typeface="Times New Roman"/>
                        </a:rPr>
                        <a:t>M</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Arial"/>
                          <a:ea typeface="Calibri"/>
                          <a:cs typeface="Times New Roman"/>
                        </a:rPr>
                        <a:t>8</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b="1">
                          <a:solidFill>
                            <a:srgbClr val="339933"/>
                          </a:solidFill>
                          <a:latin typeface="Arial"/>
                          <a:ea typeface="Calibri"/>
                          <a:cs typeface="Times New Roman"/>
                        </a:rPr>
                        <a:t>RF with ramp for nominal bunch and cavity tuning</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Arial"/>
                          <a:ea typeface="Calibri"/>
                          <a:cs typeface="Times New Roman"/>
                        </a:rPr>
                        <a:t>includes longitudinal blow-up (nominal bunch)</a:t>
                      </a:r>
                      <a:endParaRPr lang="en-GB" sz="1400" dirty="0">
                        <a:latin typeface="Calibri"/>
                        <a:ea typeface="Calibri"/>
                        <a:cs typeface="Times New Roman"/>
                      </a:endParaRPr>
                    </a:p>
                  </a:txBody>
                  <a:tcPr marL="28525" marR="2852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8847">
                <a:tc>
                  <a:txBody>
                    <a:bodyPr/>
                    <a:lstStyle/>
                    <a:p>
                      <a:pPr algn="r">
                        <a:spcAft>
                          <a:spcPts val="0"/>
                        </a:spcAft>
                      </a:pPr>
                      <a:r>
                        <a:rPr lang="en-GB" sz="1400" b="1">
                          <a:latin typeface="Arial"/>
                          <a:ea typeface="Calibri"/>
                          <a:cs typeface="Times New Roman"/>
                        </a:rPr>
                        <a:t>26</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Arial"/>
                          <a:ea typeface="Calibri"/>
                          <a:cs typeface="Times New Roman"/>
                        </a:rPr>
                        <a:t>SA</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solidFill>
                            <a:srgbClr val="000000"/>
                          </a:solidFill>
                          <a:latin typeface="Arial"/>
                          <a:ea typeface="Calibri"/>
                          <a:cs typeface="Times New Roman"/>
                        </a:rPr>
                        <a:t>A</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Arial"/>
                          <a:ea typeface="Calibri"/>
                          <a:cs typeface="Times New Roman"/>
                        </a:rPr>
                        <a:t>8</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b="1">
                          <a:solidFill>
                            <a:srgbClr val="006600"/>
                          </a:solidFill>
                          <a:latin typeface="Arial"/>
                          <a:ea typeface="Calibri"/>
                          <a:cs typeface="Times New Roman"/>
                        </a:rPr>
                        <a:t>Collimation setting-up &amp; Inj. &amp; dump  protection - 450 GeV</a:t>
                      </a:r>
                      <a:endParaRPr lang="en-GB" sz="1400">
                        <a:latin typeface="Calibri"/>
                        <a:ea typeface="Calibri"/>
                        <a:cs typeface="Times New Roman"/>
                      </a:endParaRPr>
                    </a:p>
                  </a:txBody>
                  <a:tcPr marL="28525" marR="2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Arial"/>
                          <a:ea typeface="Calibri"/>
                          <a:cs typeface="Times New Roman"/>
                        </a:rPr>
                        <a:t>nominal bunch</a:t>
                      </a:r>
                      <a:endParaRPr lang="en-GB" sz="1400" dirty="0">
                        <a:latin typeface="Calibri"/>
                        <a:ea typeface="Calibri"/>
                        <a:cs typeface="Times New Roman"/>
                      </a:endParaRPr>
                    </a:p>
                  </a:txBody>
                  <a:tcPr marL="28525" marR="2852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4957">
                <a:tc>
                  <a:txBody>
                    <a:bodyPr/>
                    <a:lstStyle/>
                    <a:p>
                      <a:pPr algn="r">
                        <a:spcAft>
                          <a:spcPts val="0"/>
                        </a:spcAft>
                      </a:pPr>
                      <a:r>
                        <a:rPr lang="en-GB" sz="1400" b="1">
                          <a:latin typeface="Arial"/>
                          <a:ea typeface="Calibri"/>
                          <a:cs typeface="Times New Roman"/>
                        </a:rPr>
                        <a:t>26</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GB" sz="1400" b="1">
                          <a:latin typeface="Arial"/>
                          <a:ea typeface="Calibri"/>
                          <a:cs typeface="Times New Roman"/>
                        </a:rPr>
                        <a:t>SA</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GB" sz="1400" b="1">
                          <a:solidFill>
                            <a:srgbClr val="000000"/>
                          </a:solidFill>
                          <a:latin typeface="Arial"/>
                          <a:ea typeface="Calibri"/>
                          <a:cs typeface="Times New Roman"/>
                        </a:rPr>
                        <a:t>N</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GB" sz="1400" b="1">
                          <a:latin typeface="Arial"/>
                          <a:ea typeface="Calibri"/>
                          <a:cs typeface="Times New Roman"/>
                        </a:rPr>
                        <a:t>8</a:t>
                      </a:r>
                      <a:endParaRPr lang="en-GB" sz="1400">
                        <a:latin typeface="Calibri"/>
                        <a:ea typeface="Calibri"/>
                        <a:cs typeface="Times New Roman"/>
                      </a:endParaRPr>
                    </a:p>
                  </a:txBody>
                  <a:tcPr marL="28525" marR="28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GB" sz="1400" b="1">
                          <a:solidFill>
                            <a:srgbClr val="006600"/>
                          </a:solidFill>
                          <a:latin typeface="Arial"/>
                          <a:ea typeface="Calibri"/>
                          <a:cs typeface="Times New Roman"/>
                        </a:rPr>
                        <a:t>Collimation and dump validation at 450 GeV</a:t>
                      </a:r>
                      <a:endParaRPr lang="en-GB" sz="1400">
                        <a:latin typeface="Calibri"/>
                        <a:ea typeface="Calibri"/>
                        <a:cs typeface="Times New Roman"/>
                      </a:endParaRPr>
                    </a:p>
                  </a:txBody>
                  <a:tcPr marL="28525" marR="2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Arial"/>
                          <a:ea typeface="Calibri"/>
                          <a:cs typeface="Times New Roman"/>
                        </a:rPr>
                        <a:t>nominal bunch</a:t>
                      </a:r>
                      <a:endParaRPr lang="en-GB" sz="1400" dirty="0">
                        <a:latin typeface="Calibri"/>
                        <a:ea typeface="Calibri"/>
                        <a:cs typeface="Times New Roman"/>
                      </a:endParaRPr>
                    </a:p>
                  </a:txBody>
                  <a:tcPr marL="28525" marR="2852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Pending </a:t>
            </a:r>
            <a:endParaRPr lang="en-US" dirty="0"/>
          </a:p>
        </p:txBody>
      </p:sp>
      <p:sp>
        <p:nvSpPr>
          <p:cNvPr id="6" name="Content Placeholder 5"/>
          <p:cNvSpPr>
            <a:spLocks noGrp="1"/>
          </p:cNvSpPr>
          <p:nvPr>
            <p:ph idx="1"/>
          </p:nvPr>
        </p:nvSpPr>
        <p:spPr>
          <a:xfrm>
            <a:off x="304800" y="990600"/>
            <a:ext cx="8686800" cy="2057400"/>
          </a:xfrm>
        </p:spPr>
        <p:txBody>
          <a:bodyPr/>
          <a:lstStyle/>
          <a:p>
            <a:r>
              <a:rPr lang="en-GB" sz="2000" dirty="0" smtClean="0"/>
              <a:t>LBDS test, trim of the energy at injection (W. Bartmann) without beam. Pre-cycle is required afterwards.</a:t>
            </a:r>
          </a:p>
          <a:p>
            <a:r>
              <a:rPr lang="en-US" sz="2000" dirty="0" smtClean="0"/>
              <a:t>Determine the last bucket that can be injected outside the AGK. The SIS interlock on bucket number should be masked for these tests. If the AGK stops the injection one should see the beam being injected on the TED.</a:t>
            </a:r>
            <a:r>
              <a:rPr lang="en-GB" sz="2000" dirty="0" smtClean="0"/>
              <a:t> </a:t>
            </a:r>
            <a:r>
              <a:rPr lang="en-US" sz="2000" dirty="0" smtClean="0"/>
              <a:t>The test should be done for B1 and B2. It is worth to check the status of the IQC at the same time.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Issues </a:t>
            </a:r>
            <a:endParaRPr lang="en-US" dirty="0"/>
          </a:p>
        </p:txBody>
      </p:sp>
      <p:sp>
        <p:nvSpPr>
          <p:cNvPr id="6" name="Content Placeholder 5"/>
          <p:cNvSpPr>
            <a:spLocks noGrp="1"/>
          </p:cNvSpPr>
          <p:nvPr>
            <p:ph idx="1"/>
          </p:nvPr>
        </p:nvSpPr>
        <p:spPr>
          <a:xfrm>
            <a:off x="304800" y="990600"/>
            <a:ext cx="8686800" cy="2057400"/>
          </a:xfrm>
        </p:spPr>
        <p:txBody>
          <a:bodyPr/>
          <a:lstStyle/>
          <a:p>
            <a:r>
              <a:rPr lang="en-US" sz="2000" dirty="0" smtClean="0"/>
              <a:t>Fixed display for separation at IP not working </a:t>
            </a:r>
            <a:r>
              <a:rPr lang="en-US" sz="2000" dirty="0" smtClean="0">
                <a:sym typeface="Wingdings" pitchFamily="2" charset="2"/>
              </a:rPr>
              <a:t> Reyes?</a:t>
            </a:r>
          </a:p>
          <a:p>
            <a:r>
              <a:rPr lang="en-US" sz="2000" dirty="0" smtClean="0">
                <a:sym typeface="Wingdings" pitchFamily="2" charset="2"/>
              </a:rPr>
              <a:t>BSRT automatic gain to be commissioned</a:t>
            </a:r>
          </a:p>
          <a:p>
            <a:r>
              <a:rPr lang="en-US" sz="2000" dirty="0" smtClean="0">
                <a:sym typeface="Wingdings" pitchFamily="2" charset="2"/>
              </a:rPr>
              <a:t>Wire scanners (issues with optics and energy data)</a:t>
            </a:r>
          </a:p>
          <a:p>
            <a:r>
              <a:rPr lang="en-US" sz="2000" dirty="0" smtClean="0">
                <a:sym typeface="Wingdings" pitchFamily="2" charset="2"/>
              </a:rPr>
              <a:t>Problem with the OFSU occurred in the night between Tue and Wed during the squeeze</a:t>
            </a:r>
            <a:endParaRPr lang="en-US" sz="20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Wednesday 23/2 </a:t>
            </a:r>
            <a:endParaRPr lang="en-US" dirty="0"/>
          </a:p>
        </p:txBody>
      </p:sp>
      <p:sp>
        <p:nvSpPr>
          <p:cNvPr id="6" name="Content Placeholder 5"/>
          <p:cNvSpPr>
            <a:spLocks noGrp="1"/>
          </p:cNvSpPr>
          <p:nvPr>
            <p:ph idx="1"/>
          </p:nvPr>
        </p:nvSpPr>
        <p:spPr>
          <a:xfrm>
            <a:off x="304800" y="990600"/>
            <a:ext cx="8686800" cy="2057400"/>
          </a:xfrm>
        </p:spPr>
        <p:txBody>
          <a:bodyPr/>
          <a:lstStyle/>
          <a:p>
            <a:r>
              <a:rPr lang="en-US" sz="2000" dirty="0" smtClean="0"/>
              <a:t>08:00: Beam stop</a:t>
            </a:r>
          </a:p>
          <a:p>
            <a:r>
              <a:rPr lang="en-US" sz="2000" dirty="0" smtClean="0"/>
              <a:t>09:00 – Access all over the machine (thanks to RP and all the team involved)</a:t>
            </a:r>
          </a:p>
          <a:p>
            <a:r>
              <a:rPr lang="en-US" sz="2000" dirty="0" smtClean="0"/>
              <a:t>13:00 </a:t>
            </a:r>
            <a:r>
              <a:rPr lang="en-US" sz="2000" dirty="0" err="1" smtClean="0"/>
              <a:t>Cryo</a:t>
            </a:r>
            <a:r>
              <a:rPr lang="en-US" sz="2000" dirty="0" smtClean="0"/>
              <a:t> OK in point 2</a:t>
            </a:r>
          </a:p>
          <a:p>
            <a:r>
              <a:rPr lang="en-GB" sz="2000" dirty="0" smtClean="0">
                <a:sym typeface="Wingdings" pitchFamily="2" charset="2"/>
              </a:rPr>
              <a:t>13:00 – 18:45 Recovery and pre-cycle in the shadow of SPS magnet repair and interlock problems</a:t>
            </a:r>
          </a:p>
          <a:p>
            <a:pPr lvl="1"/>
            <a:r>
              <a:rPr lang="en-GB" sz="1600" dirty="0" smtClean="0">
                <a:sym typeface="Wingdings" pitchFamily="2" charset="2"/>
              </a:rPr>
              <a:t>Light re-commissioning of circuits affected by interventions (~15)</a:t>
            </a:r>
          </a:p>
          <a:p>
            <a:pPr lvl="1"/>
            <a:r>
              <a:rPr lang="en-GB" sz="1600" dirty="0" smtClean="0">
                <a:sym typeface="Wingdings" pitchFamily="2" charset="2"/>
              </a:rPr>
              <a:t>RQT13.L7B1  measurements indicate no abnormal resistance  MP3 to analyze</a:t>
            </a:r>
          </a:p>
          <a:p>
            <a:r>
              <a:rPr lang="en-GB" sz="2000" dirty="0" smtClean="0">
                <a:sym typeface="Wingdings" pitchFamily="2" charset="2"/>
              </a:rPr>
              <a:t>18:45 Injection (pilot)</a:t>
            </a:r>
          </a:p>
          <a:p>
            <a:r>
              <a:rPr lang="en-US" sz="2000" dirty="0" smtClean="0"/>
              <a:t>21:00 – 23:00 Injection of nominal bunch</a:t>
            </a:r>
          </a:p>
          <a:p>
            <a:r>
              <a:rPr lang="en-US" sz="2000" dirty="0" smtClean="0"/>
              <a:t>23:00 – 02:00 Orbit at 450 </a:t>
            </a:r>
            <a:r>
              <a:rPr lang="en-US" sz="2000" dirty="0" err="1" smtClean="0"/>
              <a:t>GeV</a:t>
            </a:r>
            <a:r>
              <a:rPr lang="en-US" sz="2000" dirty="0" smtClean="0"/>
              <a:t> with nominal bunch</a:t>
            </a:r>
          </a:p>
          <a:p>
            <a:r>
              <a:rPr lang="en-US" sz="2000" dirty="0" smtClean="0"/>
              <a:t>02:00 – 06:00 Damper set-up for B1 only due to problem with LBDS beam 2</a:t>
            </a:r>
          </a:p>
          <a:p>
            <a:r>
              <a:rPr lang="en-US" sz="2000" dirty="0" smtClean="0"/>
              <a:t>06:00 – Access for LBDS</a:t>
            </a:r>
          </a:p>
          <a:p>
            <a:endParaRPr lang="en-GB" sz="1600" dirty="0" smtClean="0"/>
          </a:p>
          <a:p>
            <a:pPr lvl="1">
              <a:buNone/>
            </a:pPr>
            <a:endParaRPr lang="en-US" sz="1600" dirty="0" smtClean="0"/>
          </a:p>
          <a:p>
            <a:pPr lvl="1"/>
            <a:endParaRPr lang="en-US" sz="1600" dirty="0" smtClean="0"/>
          </a:p>
          <a:p>
            <a:pPr lvl="1"/>
            <a:endParaRPr lang="en-US" sz="1600" dirty="0" smtClean="0"/>
          </a:p>
          <a:p>
            <a:endParaRPr lang="en-US" sz="2000" dirty="0" smtClean="0"/>
          </a:p>
          <a:p>
            <a:endParaRPr lang="en-US" sz="2000" dirty="0" smtClean="0">
              <a:sym typeface="Wingdings" pitchFamily="2" charset="2"/>
            </a:endParaRP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3"/>
          </p:nvPr>
        </p:nvSpPr>
        <p:spPr>
          <a:xfrm>
            <a:off x="3276600" y="990600"/>
            <a:ext cx="5638800" cy="5257800"/>
          </a:xfrm>
        </p:spPr>
        <p:txBody>
          <a:bodyPr/>
          <a:lstStyle/>
          <a:p>
            <a:endParaRPr lang="en-GB" dirty="0"/>
          </a:p>
        </p:txBody>
      </p:sp>
      <p:sp>
        <p:nvSpPr>
          <p:cNvPr id="3" name="Title 2"/>
          <p:cNvSpPr>
            <a:spLocks noGrp="1"/>
          </p:cNvSpPr>
          <p:nvPr>
            <p:ph type="title"/>
          </p:nvPr>
        </p:nvSpPr>
        <p:spPr/>
        <p:txBody>
          <a:bodyPr/>
          <a:lstStyle/>
          <a:p>
            <a:r>
              <a:rPr lang="en-GB" dirty="0" smtClean="0"/>
              <a:t>Injection of nominal bunch</a:t>
            </a:r>
            <a:endParaRPr lang="en-GB" dirty="0"/>
          </a:p>
        </p:txBody>
      </p:sp>
      <p:sp>
        <p:nvSpPr>
          <p:cNvPr id="5" name="Text Placeholder 4"/>
          <p:cNvSpPr>
            <a:spLocks noGrp="1"/>
          </p:cNvSpPr>
          <p:nvPr>
            <p:ph type="body" sz="half" idx="10"/>
          </p:nvPr>
        </p:nvSpPr>
        <p:spPr>
          <a:xfrm>
            <a:off x="152400" y="990600"/>
            <a:ext cx="3124200" cy="5257800"/>
          </a:xfrm>
        </p:spPr>
        <p:txBody>
          <a:bodyPr/>
          <a:lstStyle/>
          <a:p>
            <a:r>
              <a:rPr lang="en-GB" sz="2400" dirty="0" smtClean="0"/>
              <a:t>Steering of probe beam as reference</a:t>
            </a:r>
          </a:p>
          <a:p>
            <a:endParaRPr lang="en-GB" sz="2400" dirty="0" smtClean="0"/>
          </a:p>
          <a:p>
            <a:endParaRPr lang="en-GB" sz="2400" dirty="0" smtClean="0"/>
          </a:p>
          <a:p>
            <a:endParaRPr lang="en-GB" sz="2400" dirty="0" smtClean="0"/>
          </a:p>
          <a:p>
            <a:endParaRPr lang="en-GB" sz="2400" dirty="0" smtClean="0"/>
          </a:p>
          <a:p>
            <a:endParaRPr lang="en-GB" sz="2400" dirty="0" smtClean="0"/>
          </a:p>
          <a:p>
            <a:r>
              <a:rPr lang="en-GB" sz="2400" dirty="0" smtClean="0"/>
              <a:t>Copied settings for nominal bunch </a:t>
            </a:r>
            <a:r>
              <a:rPr lang="en-GB" sz="2400" dirty="0" smtClean="0">
                <a:sym typeface="Wingdings" pitchFamily="2" charset="2"/>
              </a:rPr>
              <a:t> good trajectory (difference)</a:t>
            </a:r>
            <a:endParaRPr lang="en-GB" sz="2400" dirty="0"/>
          </a:p>
        </p:txBody>
      </p:sp>
      <p:pic>
        <p:nvPicPr>
          <p:cNvPr id="16386" name="Picture 2" descr="\\cern.ch\dfs\Users\a\arduini\Documents\injprobeB2.png"/>
          <p:cNvPicPr>
            <a:picLocks noChangeAspect="1" noChangeArrowheads="1"/>
          </p:cNvPicPr>
          <p:nvPr/>
        </p:nvPicPr>
        <p:blipFill>
          <a:blip r:embed="rId2" cstate="print"/>
          <a:srcRect/>
          <a:stretch>
            <a:fillRect/>
          </a:stretch>
        </p:blipFill>
        <p:spPr bwMode="auto">
          <a:xfrm>
            <a:off x="3276600" y="990600"/>
            <a:ext cx="5715000" cy="2381250"/>
          </a:xfrm>
          <a:prstGeom prst="rect">
            <a:avLst/>
          </a:prstGeom>
          <a:noFill/>
        </p:spPr>
      </p:pic>
      <p:pic>
        <p:nvPicPr>
          <p:cNvPr id="16387" name="Picture 3" descr="\\cern.ch\dfs\Users\a\arduini\Documents\injnomB2.png"/>
          <p:cNvPicPr>
            <a:picLocks noChangeAspect="1" noChangeArrowheads="1"/>
          </p:cNvPicPr>
          <p:nvPr/>
        </p:nvPicPr>
        <p:blipFill>
          <a:blip r:embed="rId3" cstate="print"/>
          <a:srcRect/>
          <a:stretch>
            <a:fillRect/>
          </a:stretch>
        </p:blipFill>
        <p:spPr bwMode="auto">
          <a:xfrm>
            <a:off x="3277552" y="3733801"/>
            <a:ext cx="5714048" cy="226388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Injection</a:t>
            </a:r>
            <a:endParaRPr lang="en-GB" dirty="0"/>
          </a:p>
        </p:txBody>
      </p:sp>
      <p:sp>
        <p:nvSpPr>
          <p:cNvPr id="4" name="Text Placeholder 3"/>
          <p:cNvSpPr>
            <a:spLocks noGrp="1"/>
          </p:cNvSpPr>
          <p:nvPr>
            <p:ph type="body" sz="half" idx="10"/>
          </p:nvPr>
        </p:nvSpPr>
        <p:spPr>
          <a:xfrm>
            <a:off x="152400" y="990600"/>
            <a:ext cx="4572000" cy="5257800"/>
          </a:xfrm>
        </p:spPr>
        <p:txBody>
          <a:bodyPr/>
          <a:lstStyle/>
          <a:p>
            <a:r>
              <a:rPr lang="en-GB" sz="1600" dirty="0" smtClean="0"/>
              <a:t>SUMMARY OF THE INJECTION SETTING-UP (W. Bartmann, M. Meddahi, J. Uythoven):</a:t>
            </a:r>
            <a:br>
              <a:rPr lang="en-GB" sz="1600" dirty="0" smtClean="0"/>
            </a:br>
            <a:r>
              <a:rPr lang="en-GB" sz="1600" dirty="0" smtClean="0"/>
              <a:t/>
            </a:r>
            <a:br>
              <a:rPr lang="en-GB" sz="1600" dirty="0" smtClean="0"/>
            </a:br>
            <a:r>
              <a:rPr lang="en-GB" sz="1600" dirty="0" smtClean="0"/>
              <a:t>- Using the LHC PROBE, injected both beams into the LHC and performed some injection oscillations optimisation</a:t>
            </a:r>
            <a:br>
              <a:rPr lang="en-GB" sz="1600" dirty="0" smtClean="0"/>
            </a:br>
            <a:r>
              <a:rPr lang="en-GB" sz="1600" dirty="0" smtClean="0"/>
              <a:t>- Saved the reference trajectory for both beam lines for the LHCPROBE</a:t>
            </a:r>
            <a:br>
              <a:rPr lang="en-GB" sz="1600" dirty="0" smtClean="0"/>
            </a:br>
            <a:r>
              <a:rPr lang="en-GB" sz="1600" dirty="0" smtClean="0"/>
              <a:t>- Send the LHC INDIV to the bottom TED of both lines and compared the trajectory with the LHCPROBE reference trajectory: for both lines, </a:t>
            </a:r>
            <a:r>
              <a:rPr lang="en-GB" sz="1600" dirty="0" smtClean="0">
                <a:solidFill>
                  <a:srgbClr val="FF0000"/>
                </a:solidFill>
              </a:rPr>
              <a:t>no difference between the LHC PROBE and the LHC INDIV. This is good news and different from last year.</a:t>
            </a:r>
            <a:r>
              <a:rPr lang="en-GB" sz="1600" dirty="0" smtClean="0"/>
              <a:t/>
            </a:r>
            <a:br>
              <a:rPr lang="en-GB" sz="1600" dirty="0" smtClean="0"/>
            </a:br>
            <a:r>
              <a:rPr lang="en-GB" sz="1600" dirty="0" smtClean="0"/>
              <a:t>- </a:t>
            </a:r>
            <a:r>
              <a:rPr lang="en-GB" sz="1600" dirty="0" smtClean="0">
                <a:solidFill>
                  <a:srgbClr val="FF0000"/>
                </a:solidFill>
              </a:rPr>
              <a:t>Closed the TCDIs of both lines to ~7sigmas</a:t>
            </a:r>
            <a:br>
              <a:rPr lang="en-GB" sz="1600" dirty="0" smtClean="0">
                <a:solidFill>
                  <a:srgbClr val="FF0000"/>
                </a:solidFill>
              </a:rPr>
            </a:br>
            <a:r>
              <a:rPr lang="en-GB" sz="1600" dirty="0" smtClean="0">
                <a:solidFill>
                  <a:srgbClr val="FF0000"/>
                </a:solidFill>
              </a:rPr>
              <a:t>- Send LHC INDIV down both lines - same trajectories into the LHC as with the LHC PROBE - No losses in the BLM TLs and O.K. in the LHC</a:t>
            </a:r>
            <a:r>
              <a:rPr lang="en-GB" dirty="0" smtClean="0">
                <a:solidFill>
                  <a:srgbClr val="FF0000"/>
                </a:solidFill>
              </a:rPr>
              <a:t/>
            </a:r>
            <a:br>
              <a:rPr lang="en-GB" dirty="0" smtClean="0">
                <a:solidFill>
                  <a:srgbClr val="FF0000"/>
                </a:solidFill>
              </a:rPr>
            </a:br>
            <a:endParaRPr lang="en-GB" dirty="0" smtClean="0">
              <a:solidFill>
                <a:srgbClr val="FF0000"/>
              </a:solidFill>
            </a:endParaRPr>
          </a:p>
          <a:p>
            <a:endParaRPr lang="en-GB" dirty="0"/>
          </a:p>
        </p:txBody>
      </p:sp>
      <p:pic>
        <p:nvPicPr>
          <p:cNvPr id="17410" name="Picture 2" descr="\\cern.ch\dfs\Users\a\arduini\Documents\nominalbunch.png"/>
          <p:cNvPicPr>
            <a:picLocks noChangeAspect="1" noChangeArrowheads="1"/>
          </p:cNvPicPr>
          <p:nvPr/>
        </p:nvPicPr>
        <p:blipFill>
          <a:blip r:embed="rId2" cstate="print"/>
          <a:srcRect/>
          <a:stretch>
            <a:fillRect/>
          </a:stretch>
        </p:blipFill>
        <p:spPr bwMode="auto">
          <a:xfrm>
            <a:off x="4876800" y="1371600"/>
            <a:ext cx="3924300" cy="33337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19800" y="990600"/>
            <a:ext cx="2895600" cy="4800600"/>
          </a:xfrm>
        </p:spPr>
        <p:txBody>
          <a:bodyPr/>
          <a:lstStyle/>
          <a:p>
            <a:r>
              <a:rPr lang="en-GB" sz="2400" dirty="0" smtClean="0"/>
              <a:t>Kick response – in general very good. Some coupling observed. To be checked.</a:t>
            </a:r>
            <a:endParaRPr lang="en-GB" sz="2400" dirty="0"/>
          </a:p>
        </p:txBody>
      </p:sp>
      <p:sp>
        <p:nvSpPr>
          <p:cNvPr id="3" name="Title 2"/>
          <p:cNvSpPr>
            <a:spLocks noGrp="1"/>
          </p:cNvSpPr>
          <p:nvPr>
            <p:ph type="title"/>
          </p:nvPr>
        </p:nvSpPr>
        <p:spPr/>
        <p:txBody>
          <a:bodyPr/>
          <a:lstStyle/>
          <a:p>
            <a:r>
              <a:rPr lang="en-GB" dirty="0" smtClean="0"/>
              <a:t>Orbit at 450 </a:t>
            </a:r>
            <a:r>
              <a:rPr lang="en-GB" dirty="0" err="1" smtClean="0"/>
              <a:t>GeV</a:t>
            </a:r>
            <a:endParaRPr lang="en-GB" dirty="0"/>
          </a:p>
        </p:txBody>
      </p:sp>
      <p:pic>
        <p:nvPicPr>
          <p:cNvPr id="1026" name="Picture 2" descr="http://elogbook.cern.ch/eLogbook/attach_reader?attach_id=1134106"/>
          <p:cNvPicPr>
            <a:picLocks noChangeAspect="1" noChangeArrowheads="1"/>
          </p:cNvPicPr>
          <p:nvPr/>
        </p:nvPicPr>
        <p:blipFill>
          <a:blip r:embed="rId3" cstate="print"/>
          <a:srcRect/>
          <a:stretch>
            <a:fillRect/>
          </a:stretch>
        </p:blipFill>
        <p:spPr bwMode="auto">
          <a:xfrm>
            <a:off x="152400" y="1600200"/>
            <a:ext cx="5953125" cy="2381250"/>
          </a:xfrm>
          <a:prstGeom prst="rect">
            <a:avLst/>
          </a:prstGeom>
          <a:noFill/>
        </p:spPr>
      </p:pic>
      <p:pic>
        <p:nvPicPr>
          <p:cNvPr id="1028" name="Picture 4" descr="http://elogbook.cern.ch/eLogbook/attach_reader?attach_id=1134110"/>
          <p:cNvPicPr>
            <a:picLocks noChangeAspect="1" noChangeArrowheads="1"/>
          </p:cNvPicPr>
          <p:nvPr/>
        </p:nvPicPr>
        <p:blipFill>
          <a:blip r:embed="rId4" cstate="print"/>
          <a:srcRect/>
          <a:stretch>
            <a:fillRect/>
          </a:stretch>
        </p:blipFill>
        <p:spPr bwMode="auto">
          <a:xfrm>
            <a:off x="152400" y="3962400"/>
            <a:ext cx="5953125" cy="23812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429000"/>
            <a:ext cx="8686800" cy="1828800"/>
          </a:xfrm>
        </p:spPr>
        <p:txBody>
          <a:bodyPr/>
          <a:lstStyle/>
          <a:p>
            <a:r>
              <a:rPr lang="en-GB" sz="2000" dirty="0" smtClean="0"/>
              <a:t>Summary (J. Wenninger):</a:t>
            </a:r>
            <a:br>
              <a:rPr lang="en-GB" sz="2000" dirty="0" smtClean="0"/>
            </a:br>
            <a:r>
              <a:rPr lang="en-GB" sz="2000" dirty="0" smtClean="0"/>
              <a:t>- Base orbit defined.</a:t>
            </a:r>
            <a:br>
              <a:rPr lang="en-GB" sz="2000" dirty="0" smtClean="0"/>
            </a:br>
            <a:r>
              <a:rPr lang="en-GB" sz="2000" dirty="0" smtClean="0"/>
              <a:t>- Separations on, non-closure knob defined.</a:t>
            </a:r>
            <a:br>
              <a:rPr lang="en-GB" sz="2000" dirty="0" smtClean="0"/>
            </a:br>
            <a:r>
              <a:rPr lang="en-GB" sz="2000" dirty="0" smtClean="0"/>
              <a:t>- Xing in IR1,5,8 on, non-closure knobs defined.</a:t>
            </a:r>
            <a:br>
              <a:rPr lang="en-GB" sz="2000" dirty="0" smtClean="0"/>
            </a:br>
            <a:r>
              <a:rPr lang="en-GB" sz="2000" dirty="0" smtClean="0"/>
              <a:t/>
            </a:r>
            <a:br>
              <a:rPr lang="en-GB" sz="2000" dirty="0" smtClean="0"/>
            </a:br>
            <a:r>
              <a:rPr lang="en-GB" sz="2000" dirty="0" smtClean="0"/>
              <a:t>ALICE can only be done (Xing) when the solenoid is ON due to the coupling from the solenoid. </a:t>
            </a:r>
          </a:p>
          <a:p>
            <a:r>
              <a:rPr lang="en-GB" sz="2000" dirty="0" smtClean="0"/>
              <a:t>ALICE solenoid ramped over night</a:t>
            </a:r>
          </a:p>
          <a:p>
            <a:r>
              <a:rPr lang="en-GB" sz="2000" dirty="0" smtClean="0">
                <a:solidFill>
                  <a:srgbClr val="FF0000"/>
                </a:solidFill>
              </a:rPr>
              <a:t>Spectrometers (ALICE and </a:t>
            </a:r>
            <a:r>
              <a:rPr lang="en-GB" sz="2000" dirty="0" err="1" smtClean="0">
                <a:solidFill>
                  <a:srgbClr val="FF0000"/>
                </a:solidFill>
              </a:rPr>
              <a:t>LHCb</a:t>
            </a:r>
            <a:r>
              <a:rPr lang="en-GB" sz="2000" dirty="0" smtClean="0">
                <a:solidFill>
                  <a:srgbClr val="FF0000"/>
                </a:solidFill>
              </a:rPr>
              <a:t>) to be switched ON during the day</a:t>
            </a:r>
          </a:p>
        </p:txBody>
      </p:sp>
      <p:sp>
        <p:nvSpPr>
          <p:cNvPr id="3" name="Title 2"/>
          <p:cNvSpPr>
            <a:spLocks noGrp="1"/>
          </p:cNvSpPr>
          <p:nvPr>
            <p:ph type="title"/>
          </p:nvPr>
        </p:nvSpPr>
        <p:spPr/>
        <p:txBody>
          <a:bodyPr/>
          <a:lstStyle/>
          <a:p>
            <a:r>
              <a:rPr lang="en-GB" dirty="0" smtClean="0"/>
              <a:t>Orbit at 450 </a:t>
            </a:r>
            <a:r>
              <a:rPr lang="en-GB" dirty="0" err="1" smtClean="0"/>
              <a:t>GeV</a:t>
            </a:r>
            <a:endParaRPr lang="en-GB" dirty="0"/>
          </a:p>
        </p:txBody>
      </p:sp>
      <p:pic>
        <p:nvPicPr>
          <p:cNvPr id="18435" name="Picture 3" descr="\\cern.ch\dfs\Users\a\arduini\Documents\orbitdrifgt2.png"/>
          <p:cNvPicPr>
            <a:picLocks noChangeAspect="1" noChangeArrowheads="1"/>
          </p:cNvPicPr>
          <p:nvPr/>
        </p:nvPicPr>
        <p:blipFill>
          <a:blip r:embed="rId3" cstate="print"/>
          <a:srcRect/>
          <a:stretch>
            <a:fillRect/>
          </a:stretch>
        </p:blipFill>
        <p:spPr bwMode="auto">
          <a:xfrm>
            <a:off x="228600" y="990600"/>
            <a:ext cx="5953125" cy="2366963"/>
          </a:xfrm>
          <a:prstGeom prst="rect">
            <a:avLst/>
          </a:prstGeom>
          <a:noFill/>
        </p:spPr>
      </p:pic>
      <p:sp>
        <p:nvSpPr>
          <p:cNvPr id="8" name="Content Placeholder 1"/>
          <p:cNvSpPr txBox="1">
            <a:spLocks/>
          </p:cNvSpPr>
          <p:nvPr/>
        </p:nvSpPr>
        <p:spPr bwMode="auto">
          <a:xfrm>
            <a:off x="6172200" y="1143000"/>
            <a:ext cx="2743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600" b="0" i="0" u="none" strike="noStrike" kern="0" cap="none" spc="0" normalizeH="0" baseline="0" noProof="0" dirty="0" smtClean="0">
                <a:ln>
                  <a:noFill/>
                </a:ln>
                <a:solidFill>
                  <a:schemeClr val="tx2"/>
                </a:solidFill>
                <a:effectLst/>
                <a:uLnTx/>
                <a:uFillTx/>
                <a:latin typeface="+mn-lt"/>
                <a:ea typeface="+mn-ea"/>
                <a:cs typeface="+mn-cs"/>
              </a:rPr>
              <a:t>Offsets developing in some of the BPMs after a few hours. To be followed-up today with BI experts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Damper</a:t>
            </a:r>
            <a:endParaRPr lang="en-GB" dirty="0"/>
          </a:p>
        </p:txBody>
      </p:sp>
      <p:sp>
        <p:nvSpPr>
          <p:cNvPr id="5" name="Text Placeholder 4"/>
          <p:cNvSpPr>
            <a:spLocks noGrp="1"/>
          </p:cNvSpPr>
          <p:nvPr>
            <p:ph type="body" sz="half" idx="10"/>
          </p:nvPr>
        </p:nvSpPr>
        <p:spPr>
          <a:xfrm>
            <a:off x="152400" y="990600"/>
            <a:ext cx="8839200" cy="5257800"/>
          </a:xfrm>
        </p:spPr>
        <p:txBody>
          <a:bodyPr/>
          <a:lstStyle/>
          <a:p>
            <a:r>
              <a:rPr lang="en-GB" sz="2000" dirty="0" smtClean="0"/>
              <a:t>ADT setting up summary:</a:t>
            </a:r>
            <a:br>
              <a:rPr lang="en-GB" sz="2000" dirty="0" smtClean="0"/>
            </a:br>
            <a:r>
              <a:rPr lang="en-GB" sz="2000" dirty="0" smtClean="0"/>
              <a:t>Beam 1 set up for nominal bunch and long bunch spacing (hold time 500ns). </a:t>
            </a:r>
          </a:p>
          <a:p>
            <a:r>
              <a:rPr lang="en-GB" sz="2000" dirty="0" smtClean="0"/>
              <a:t>Beam 2 setting up needs to be completed at another time. </a:t>
            </a:r>
            <a:endParaRPr lang="en-GB" sz="2800" dirty="0"/>
          </a:p>
        </p:txBody>
      </p:sp>
      <p:pic>
        <p:nvPicPr>
          <p:cNvPr id="19459" name="Picture 3" descr="\\cern.ch\dfs\Users\a\arduini\Documents\Damper.png"/>
          <p:cNvPicPr>
            <a:picLocks noChangeAspect="1" noChangeArrowheads="1"/>
          </p:cNvPicPr>
          <p:nvPr/>
        </p:nvPicPr>
        <p:blipFill>
          <a:blip r:embed="rId2" cstate="print"/>
          <a:srcRect/>
          <a:stretch>
            <a:fillRect/>
          </a:stretch>
        </p:blipFill>
        <p:spPr bwMode="auto">
          <a:xfrm>
            <a:off x="1752600" y="2514600"/>
            <a:ext cx="5600700" cy="3733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3"/>
          </p:nvPr>
        </p:nvSpPr>
        <p:spPr/>
        <p:txBody>
          <a:bodyPr/>
          <a:lstStyle/>
          <a:p>
            <a:endParaRPr lang="en-GB" dirty="0"/>
          </a:p>
        </p:txBody>
      </p:sp>
      <p:sp>
        <p:nvSpPr>
          <p:cNvPr id="5" name="Title 4"/>
          <p:cNvSpPr>
            <a:spLocks noGrp="1"/>
          </p:cNvSpPr>
          <p:nvPr>
            <p:ph type="title"/>
          </p:nvPr>
        </p:nvSpPr>
        <p:spPr/>
        <p:txBody>
          <a:bodyPr/>
          <a:lstStyle/>
          <a:p>
            <a:r>
              <a:rPr lang="en-GB" dirty="0" smtClean="0"/>
              <a:t>Pending problems</a:t>
            </a:r>
            <a:endParaRPr lang="en-GB" dirty="0"/>
          </a:p>
        </p:txBody>
      </p:sp>
      <p:sp>
        <p:nvSpPr>
          <p:cNvPr id="7" name="Text Placeholder 6"/>
          <p:cNvSpPr>
            <a:spLocks noGrp="1"/>
          </p:cNvSpPr>
          <p:nvPr>
            <p:ph type="body" sz="half" idx="10"/>
          </p:nvPr>
        </p:nvSpPr>
        <p:spPr/>
        <p:txBody>
          <a:bodyPr/>
          <a:lstStyle/>
          <a:p>
            <a:r>
              <a:rPr lang="en-GB" sz="2400" dirty="0" smtClean="0"/>
              <a:t>Wire scanner signal noisy. Settings? To be checked with expert.</a:t>
            </a:r>
          </a:p>
          <a:p>
            <a:endParaRPr lang="en-GB" sz="2800" dirty="0"/>
          </a:p>
        </p:txBody>
      </p:sp>
      <p:pic>
        <p:nvPicPr>
          <p:cNvPr id="1026" name="Picture 2" descr="\\cern.ch\dfs\Users\a\arduini\Documents\WSpilot.png"/>
          <p:cNvPicPr>
            <a:picLocks noChangeAspect="1" noChangeArrowheads="1"/>
          </p:cNvPicPr>
          <p:nvPr/>
        </p:nvPicPr>
        <p:blipFill>
          <a:blip r:embed="rId2" cstate="print"/>
          <a:srcRect/>
          <a:stretch>
            <a:fillRect/>
          </a:stretch>
        </p:blipFill>
        <p:spPr bwMode="auto">
          <a:xfrm>
            <a:off x="4800600" y="1066800"/>
            <a:ext cx="3657600" cy="2428875"/>
          </a:xfrm>
          <a:prstGeom prst="rect">
            <a:avLst/>
          </a:prstGeom>
          <a:noFill/>
        </p:spPr>
      </p:pic>
      <p:pic>
        <p:nvPicPr>
          <p:cNvPr id="1027" name="Picture 3" descr="\\cern.ch\dfs\Users\a\arduini\Documents\WSnom.png"/>
          <p:cNvPicPr>
            <a:picLocks noChangeAspect="1" noChangeArrowheads="1"/>
          </p:cNvPicPr>
          <p:nvPr/>
        </p:nvPicPr>
        <p:blipFill>
          <a:blip r:embed="rId3" cstate="print"/>
          <a:srcRect/>
          <a:stretch>
            <a:fillRect/>
          </a:stretch>
        </p:blipFill>
        <p:spPr bwMode="auto">
          <a:xfrm>
            <a:off x="4800600" y="3657600"/>
            <a:ext cx="3649028" cy="24431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half" idx="3"/>
          </p:nvPr>
        </p:nvSpPr>
        <p:spPr>
          <a:xfrm>
            <a:off x="4114800" y="990600"/>
            <a:ext cx="4800600" cy="5257800"/>
          </a:xfrm>
        </p:spPr>
        <p:txBody>
          <a:bodyPr/>
          <a:lstStyle/>
          <a:p>
            <a:r>
              <a:rPr lang="en-GB" sz="2400" dirty="0" smtClean="0"/>
              <a:t>Since the start-up we did not see any sign of the hump (for the first time)</a:t>
            </a:r>
          </a:p>
          <a:p>
            <a:r>
              <a:rPr lang="en-GB" sz="2400" dirty="0" smtClean="0"/>
              <a:t>...but we do not know what has changed that made it disappear</a:t>
            </a:r>
          </a:p>
          <a:p>
            <a:r>
              <a:rPr lang="en-GB" sz="2400" dirty="0" smtClean="0"/>
              <a:t>Monitoring to detect any change</a:t>
            </a:r>
            <a:endParaRPr lang="en-GB" sz="2400" dirty="0"/>
          </a:p>
        </p:txBody>
      </p:sp>
      <p:sp>
        <p:nvSpPr>
          <p:cNvPr id="3" name="Title 2"/>
          <p:cNvSpPr>
            <a:spLocks noGrp="1"/>
          </p:cNvSpPr>
          <p:nvPr>
            <p:ph type="title"/>
          </p:nvPr>
        </p:nvSpPr>
        <p:spPr/>
        <p:txBody>
          <a:bodyPr/>
          <a:lstStyle/>
          <a:p>
            <a:r>
              <a:rPr lang="en-GB" dirty="0" smtClean="0"/>
              <a:t>Hump</a:t>
            </a:r>
            <a:endParaRPr lang="en-GB" dirty="0"/>
          </a:p>
        </p:txBody>
      </p:sp>
      <p:pic>
        <p:nvPicPr>
          <p:cNvPr id="23554" name="Picture 2" descr="\\cern.ch\dfs\Users\a\arduini\Documents\B21V_23022011_070000.gif"/>
          <p:cNvPicPr>
            <a:picLocks noGrp="1" noChangeAspect="1" noChangeArrowheads="1"/>
          </p:cNvPicPr>
          <p:nvPr>
            <p:ph sz="quarter" idx="1"/>
          </p:nvPr>
        </p:nvPicPr>
        <p:blipFill>
          <a:blip r:embed="rId2" cstate="print"/>
          <a:srcRect/>
          <a:stretch>
            <a:fillRect/>
          </a:stretch>
        </p:blipFill>
        <p:spPr bwMode="auto">
          <a:xfrm>
            <a:off x="625605" y="990600"/>
            <a:ext cx="3473190" cy="2552700"/>
          </a:xfrm>
          <a:prstGeom prst="rect">
            <a:avLst/>
          </a:prstGeom>
          <a:noFill/>
        </p:spPr>
      </p:pic>
      <p:pic>
        <p:nvPicPr>
          <p:cNvPr id="23555" name="Picture 3" descr="\\cern.ch\dfs\Users\a\arduini\Documents\B2V_23022011_070000.gif"/>
          <p:cNvPicPr>
            <a:picLocks noGrp="1" noChangeAspect="1" noChangeArrowheads="1"/>
          </p:cNvPicPr>
          <p:nvPr>
            <p:ph sz="quarter" idx="2"/>
          </p:nvPr>
        </p:nvPicPr>
        <p:blipFill>
          <a:blip r:embed="rId3" cstate="print"/>
          <a:srcRect/>
          <a:stretch>
            <a:fillRect/>
          </a:stretch>
        </p:blipFill>
        <p:spPr bwMode="auto">
          <a:xfrm>
            <a:off x="629898" y="3695700"/>
            <a:ext cx="3464604" cy="2552700"/>
          </a:xfrm>
          <a:prstGeom prst="rect">
            <a:avLst/>
          </a:prstGeom>
          <a:noFill/>
        </p:spPr>
      </p:pic>
    </p:spTree>
  </p:cSld>
  <p:clrMapOvr>
    <a:masterClrMapping/>
  </p:clrMapOvr>
</p:sld>
</file>

<file path=ppt/theme/theme1.xml><?xml version="1.0" encoding="utf-8"?>
<a:theme xmlns:a="http://schemas.openxmlformats.org/drawingml/2006/main" name="LHCpresentations">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21078</TotalTime>
  <Words>518</Words>
  <Application>Microsoft Office PowerPoint</Application>
  <PresentationFormat>On-screen Show (4:3)</PresentationFormat>
  <Paragraphs>108</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LHCpresentations</vt:lpstr>
      <vt:lpstr>Wednesday 23/2 </vt:lpstr>
      <vt:lpstr>Wednesday 23/2 </vt:lpstr>
      <vt:lpstr>Injection of nominal bunch</vt:lpstr>
      <vt:lpstr>Injection</vt:lpstr>
      <vt:lpstr>Orbit at 450 GeV</vt:lpstr>
      <vt:lpstr>Orbit at 450 GeV</vt:lpstr>
      <vt:lpstr>Damper</vt:lpstr>
      <vt:lpstr>Pending problems</vt:lpstr>
      <vt:lpstr>Hump</vt:lpstr>
      <vt:lpstr>Plan</vt:lpstr>
      <vt:lpstr>Slide 11</vt:lpstr>
      <vt:lpstr>Pending </vt:lpstr>
      <vt:lpstr>Issues </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Gianluigi Arduini</dc:creator>
  <cp:lastModifiedBy>Gianluigi ARDUINI</cp:lastModifiedBy>
  <cp:revision>1860</cp:revision>
  <dcterms:created xsi:type="dcterms:W3CDTF">2010-04-25T23:23:07Z</dcterms:created>
  <dcterms:modified xsi:type="dcterms:W3CDTF">2011-02-24T07:26:57Z</dcterms:modified>
</cp:coreProperties>
</file>