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</p:sldMasterIdLst>
  <p:notesMasterIdLst>
    <p:notesMasterId r:id="rId13"/>
  </p:notesMasterIdLst>
  <p:handoutMasterIdLst>
    <p:handoutMasterId r:id="rId14"/>
  </p:handoutMasterIdLst>
  <p:sldIdLst>
    <p:sldId id="540" r:id="rId2"/>
    <p:sldId id="541" r:id="rId3"/>
    <p:sldId id="545" r:id="rId4"/>
    <p:sldId id="542" r:id="rId5"/>
    <p:sldId id="548" r:id="rId6"/>
    <p:sldId id="549" r:id="rId7"/>
    <p:sldId id="543" r:id="rId8"/>
    <p:sldId id="550" r:id="rId9"/>
    <p:sldId id="544" r:id="rId10"/>
    <p:sldId id="546" r:id="rId11"/>
    <p:sldId id="547" r:id="rId1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3399"/>
    <a:srgbClr val="006600"/>
    <a:srgbClr val="FE8002"/>
    <a:srgbClr val="FD5C03"/>
    <a:srgbClr val="8C8C8C"/>
    <a:srgbClr val="02D002"/>
    <a:srgbClr val="99FF66"/>
    <a:srgbClr val="FF9999"/>
    <a:srgbClr val="8C9D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028" autoAdjust="0"/>
    <p:restoredTop sz="97954" autoAdjust="0"/>
  </p:normalViewPr>
  <p:slideViewPr>
    <p:cSldViewPr snapToObjects="1">
      <p:cViewPr>
        <p:scale>
          <a:sx n="70" d="100"/>
          <a:sy n="70" d="100"/>
        </p:scale>
        <p:origin x="-24" y="-202"/>
      </p:cViewPr>
      <p:guideLst>
        <p:guide orient="horz" pos="28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2CF9C-0117-4802-A492-4949F13F6F21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03DA86B3-7CAA-4832-AFD6-354CBE3B41A6}" type="datetime1">
              <a:rPr lang="en-US" smtClean="0"/>
              <a:pPr/>
              <a:t>11/23/2011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2011-11-23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LHC</a:t>
            </a:r>
            <a:r>
              <a:rPr lang="en-US" sz="1300" baseline="0" dirty="0" smtClean="0"/>
              <a:t> 8:30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Tuesday 22 November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813"/>
            <a:ext cx="4186808" cy="5637212"/>
          </a:xfrm>
        </p:spPr>
        <p:txBody>
          <a:bodyPr/>
          <a:lstStyle/>
          <a:p>
            <a:r>
              <a:rPr lang="en-US" dirty="0" smtClean="0"/>
              <a:t>When putting the </a:t>
            </a:r>
            <a:r>
              <a:rPr lang="en-US" dirty="0" err="1" smtClean="0"/>
              <a:t>dp</a:t>
            </a:r>
            <a:r>
              <a:rPr lang="en-US" dirty="0" smtClean="0"/>
              <a:t>/p modulation back to the standard value of 2E-4 (was 4E-4 before) chromaticity measurements doubled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472" y="488950"/>
            <a:ext cx="40640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2"/>
                </a:solidFill>
              </a:rPr>
              <a:t>Physics for the rest of the week (</a:t>
            </a:r>
            <a:r>
              <a:rPr lang="en-US" sz="2400" dirty="0" err="1" smtClean="0">
                <a:solidFill>
                  <a:schemeClr val="accent2"/>
                </a:solidFill>
              </a:rPr>
              <a:t>VdM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scan beginning of next week)</a:t>
            </a: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chemeClr val="accent2"/>
                </a:solidFill>
              </a:rPr>
              <a:t>Source refill (between 6 and 30 hours) – Friday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ALICE polarity change – next Monday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Requires some preparation work this week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# 2315</a:t>
            </a:r>
          </a:p>
          <a:p>
            <a:pPr lvl="1"/>
            <a:r>
              <a:rPr lang="en-US" dirty="0" smtClean="0"/>
              <a:t>Stable beams: 4:33 – 11:54 (programmed dump)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Integrated Luminosities: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ATLAS: 5.8 ub-1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ALICE: 4.9 ub-1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CMS: 5.2 ub-1</a:t>
            </a:r>
          </a:p>
          <a:p>
            <a:endParaRPr lang="en-US" dirty="0" smtClean="0"/>
          </a:p>
          <a:p>
            <a:endParaRPr lang="en-US" dirty="0" smtClean="0">
              <a:solidFill>
                <a:srgbClr val="CC0099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2315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36" r="11089"/>
          <a:stretch>
            <a:fillRect/>
          </a:stretch>
        </p:blipFill>
        <p:spPr bwMode="auto">
          <a:xfrm>
            <a:off x="3707904" y="2060848"/>
            <a:ext cx="51125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BLM problem with tests (settings changed due to pending installation of new monitors) (19’)</a:t>
            </a:r>
          </a:p>
          <a:p>
            <a:r>
              <a:rPr lang="en-US" dirty="0" smtClean="0"/>
              <a:t>13:12 injecting probe beam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13:19 – 16:40 (3:20) no beam from PS: problem with POPS (PS magnet powering system)</a:t>
            </a:r>
          </a:p>
          <a:p>
            <a:r>
              <a:rPr lang="en-US" dirty="0" smtClean="0"/>
              <a:t>Missing BLM data in XPOC (1h)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# 2316</a:t>
            </a:r>
          </a:p>
          <a:p>
            <a:pPr lvl="1"/>
            <a:r>
              <a:rPr lang="en-US" dirty="0" smtClean="0"/>
              <a:t>Intensity: 3.6e12 charges injected</a:t>
            </a:r>
          </a:p>
          <a:p>
            <a:pPr lvl="1"/>
            <a:r>
              <a:rPr lang="en-US" dirty="0" smtClean="0"/>
              <a:t>Stable beams: 19:35 – 22:25 (trip of the RF module 1 of B2)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Peak Luminosity </a:t>
            </a:r>
            <a:r>
              <a:rPr lang="en-US" dirty="0" smtClean="0"/>
              <a:t>ATLAS / ALICE / CMS: </a:t>
            </a:r>
            <a:r>
              <a:rPr lang="en-US" dirty="0" smtClean="0">
                <a:solidFill>
                  <a:schemeClr val="accent2"/>
                </a:solidFill>
              </a:rPr>
              <a:t>470 / 373 / 392 </a:t>
            </a:r>
            <a:r>
              <a:rPr lang="en-US" dirty="0" smtClean="0"/>
              <a:t>(b s)-1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Integrated Luminosities: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ATLAS: 3.3 ub-1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ALICE: 2.9 ub-1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CMS: 2.9 </a:t>
            </a:r>
            <a:r>
              <a:rPr lang="en-US" dirty="0" smtClean="0">
                <a:solidFill>
                  <a:schemeClr val="accent2"/>
                </a:solidFill>
              </a:rPr>
              <a:t>ub-1</a:t>
            </a:r>
          </a:p>
          <a:p>
            <a:pPr lvl="2"/>
            <a:endParaRPr lang="en-US" dirty="0" smtClean="0">
              <a:solidFill>
                <a:schemeClr val="accent2"/>
              </a:solidFill>
            </a:endParaRPr>
          </a:p>
          <a:p>
            <a:pPr lvl="2"/>
            <a:endParaRPr lang="en-US" dirty="0" smtClean="0">
              <a:solidFill>
                <a:schemeClr val="accent2"/>
              </a:solidFill>
            </a:endParaRPr>
          </a:p>
          <a:p>
            <a:pPr lvl="2"/>
            <a:endParaRPr lang="en-US" sz="1100" dirty="0" smtClean="0">
              <a:solidFill>
                <a:schemeClr val="accent2"/>
              </a:solidFill>
            </a:endParaRPr>
          </a:p>
          <a:p>
            <a:r>
              <a:rPr lang="en-US" sz="1800" dirty="0" smtClean="0"/>
              <a:t>Feedback from RF (Pierre and Philippe): At 22:24 there was a </a:t>
            </a:r>
            <a:r>
              <a:rPr lang="en-US" sz="1800" dirty="0" smtClean="0">
                <a:solidFill>
                  <a:srgbClr val="CC0099"/>
                </a:solidFill>
              </a:rPr>
              <a:t>Helium tank pressure alarm, which probably corresponded to a local overheating</a:t>
            </a:r>
            <a:r>
              <a:rPr lang="en-US" sz="1800" dirty="0" smtClean="0"/>
              <a:t> which then caused the RF interlock and tripped the sector. </a:t>
            </a:r>
            <a:r>
              <a:rPr lang="en-US" sz="1800" dirty="0" smtClean="0">
                <a:solidFill>
                  <a:srgbClr val="CC0099"/>
                </a:solidFill>
              </a:rPr>
              <a:t>This was most likely a quench</a:t>
            </a:r>
            <a:r>
              <a:rPr lang="en-US" sz="1800" dirty="0" smtClean="0"/>
              <a:t>. Such a trip </a:t>
            </a:r>
            <a:r>
              <a:rPr lang="en-US" sz="1800" dirty="0" smtClean="0">
                <a:solidFill>
                  <a:srgbClr val="CC0099"/>
                </a:solidFill>
              </a:rPr>
              <a:t>has occurred in this module (M1B2) before and is suspected to be related to the cavity 3B2 which is weaker than the others.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recommendation was to reset and restart.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CC0099"/>
                </a:solidFill>
              </a:rPr>
              <a:t>Note that Beam 2 RF had been reduced to 13MV prior to this fill.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347177"/>
            <a:ext cx="2664296" cy="208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2316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2316 – 11R5 57% of BLM threshold 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881836" cy="549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2316 in stable beams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b="54631"/>
          <a:stretch>
            <a:fillRect/>
          </a:stretch>
        </p:blipFill>
        <p:spPr bwMode="auto">
          <a:xfrm>
            <a:off x="1331640" y="908719"/>
            <a:ext cx="6552728" cy="302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t="36396" b="31244"/>
          <a:stretch>
            <a:fillRect/>
          </a:stretch>
        </p:blipFill>
        <p:spPr bwMode="auto">
          <a:xfrm>
            <a:off x="1331640" y="4077071"/>
            <a:ext cx="6552728" cy="234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77094"/>
            <a:ext cx="57023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813"/>
            <a:ext cx="5554960" cy="134704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23:39 During kicker preparation sequence (‘</a:t>
            </a:r>
            <a:r>
              <a:rPr lang="en-US" dirty="0" err="1" smtClean="0"/>
              <a:t>softstart</a:t>
            </a:r>
            <a:r>
              <a:rPr lang="en-US" dirty="0" smtClean="0"/>
              <a:t>’): vacuum spike that caused the </a:t>
            </a:r>
            <a:r>
              <a:rPr lang="en-US" dirty="0" err="1" smtClean="0"/>
              <a:t>softstart</a:t>
            </a:r>
            <a:r>
              <a:rPr lang="en-US" dirty="0" smtClean="0"/>
              <a:t> to fail. Maybe electrical breakdown </a:t>
            </a:r>
            <a:r>
              <a:rPr lang="en-US" dirty="0" smtClean="0">
                <a:sym typeface="Wingdings" pitchFamily="2" charset="2"/>
              </a:rPr>
              <a:t> extended </a:t>
            </a:r>
            <a:r>
              <a:rPr lang="en-US" dirty="0" err="1" smtClean="0">
                <a:sym typeface="Wingdings" pitchFamily="2" charset="2"/>
              </a:rPr>
              <a:t>softstart</a:t>
            </a:r>
            <a:r>
              <a:rPr lang="en-US" dirty="0" smtClean="0">
                <a:sym typeface="Wingdings" pitchFamily="2" charset="2"/>
              </a:rPr>
              <a:t> to recondition kicker (1:45)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Kicker MKI8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in the MKI8 during the failed soft start and the following extended soft start</a:t>
            </a:r>
            <a:endParaRPr lang="en-US" dirty="0"/>
          </a:p>
        </p:txBody>
      </p:sp>
      <p:pic>
        <p:nvPicPr>
          <p:cNvPr id="1026" name="f78a3c66-f813-41e6-9086-c7f8e2078332" descr="1F3FF5A1-9BBE-491F-93AD-5EB21CB79D89@c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61"/>
            <a:ext cx="72310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1:35 injecting probe beams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1:42 No beam from PS, problem with POPS: two cells are down </a:t>
            </a:r>
            <a:r>
              <a:rPr lang="en-US" dirty="0" smtClean="0"/>
              <a:t>(EMD 303*6 and EMD 304*6 have over-current alarms and interlocks)</a:t>
            </a:r>
          </a:p>
          <a:p>
            <a:pPr lvl="1"/>
            <a:r>
              <a:rPr lang="en-US" dirty="0" smtClean="0"/>
              <a:t>The power supply fault is a short circuit in an AC/DC converter, and is not immediately fixable. To recover we have to exchange one component in the converter ( ~1 day duration) or switch back to the old Siemens rotating power supply.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7:00 decision to switch to the old power</a:t>
            </a:r>
          </a:p>
          <a:p>
            <a:pPr>
              <a:buNone/>
            </a:pPr>
            <a:r>
              <a:rPr lang="en-US" dirty="0" smtClean="0">
                <a:solidFill>
                  <a:srgbClr val="CC0099"/>
                </a:solidFill>
              </a:rPr>
              <a:t>	converter</a:t>
            </a:r>
          </a:p>
          <a:p>
            <a:pPr>
              <a:buNone/>
            </a:pPr>
            <a:endParaRPr lang="en-US" dirty="0" smtClean="0">
              <a:solidFill>
                <a:srgbClr val="CC0099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C0099"/>
                </a:solidFill>
              </a:rPr>
              <a:t>	</a:t>
            </a:r>
            <a:r>
              <a:rPr lang="en-US" dirty="0" smtClean="0">
                <a:solidFill>
                  <a:srgbClr val="CC0099"/>
                </a:solidFill>
                <a:sym typeface="Wingdings" pitchFamily="2" charset="2"/>
              </a:rPr>
              <a:t> estimated duration of work: 2 </a:t>
            </a:r>
            <a:r>
              <a:rPr lang="en-US" smtClean="0">
                <a:solidFill>
                  <a:srgbClr val="CC0099"/>
                </a:solidFill>
                <a:sym typeface="Wingdings" pitchFamily="2" charset="2"/>
              </a:rPr>
              <a:t>hours till 9:00</a:t>
            </a: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‘a little bit of history repeating’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9674" y="3195712"/>
            <a:ext cx="2276371" cy="32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6200000">
            <a:off x="4848922" y="4736255"/>
            <a:ext cx="31487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http://en.wikipedia.org/wiki/Shirley_Bassey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433</Words>
  <Application>Microsoft Office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Tuesday 22 November 2011</vt:lpstr>
      <vt:lpstr>Fill 2315</vt:lpstr>
      <vt:lpstr>Slide 3</vt:lpstr>
      <vt:lpstr>Fill 2316</vt:lpstr>
      <vt:lpstr>Fill 2316 – 11R5 57% of BLM threshold </vt:lpstr>
      <vt:lpstr>Fill 2316 in stable beams</vt:lpstr>
      <vt:lpstr>Injection Kicker MKI8</vt:lpstr>
      <vt:lpstr>pressure in the MKI8 during the failed soft start and the following extended soft start</vt:lpstr>
      <vt:lpstr>‘a little bit of history repeating’</vt:lpstr>
      <vt:lpstr>Others</vt:lpstr>
      <vt:lpstr>Outlook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2011-11-23T08:09:05Z</dcterms:modified>
</cp:coreProperties>
</file>