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8"/>
  </p:notesMasterIdLst>
  <p:handoutMasterIdLst>
    <p:handoutMasterId r:id="rId19"/>
  </p:handoutMasterIdLst>
  <p:sldIdLst>
    <p:sldId id="932" r:id="rId2"/>
    <p:sldId id="957" r:id="rId3"/>
    <p:sldId id="958" r:id="rId4"/>
    <p:sldId id="959" r:id="rId5"/>
    <p:sldId id="965" r:id="rId6"/>
    <p:sldId id="960" r:id="rId7"/>
    <p:sldId id="961" r:id="rId8"/>
    <p:sldId id="962" r:id="rId9"/>
    <p:sldId id="963" r:id="rId10"/>
    <p:sldId id="964" r:id="rId11"/>
    <p:sldId id="966" r:id="rId12"/>
    <p:sldId id="968" r:id="rId13"/>
    <p:sldId id="969" r:id="rId14"/>
    <p:sldId id="970" r:id="rId15"/>
    <p:sldId id="956" r:id="rId16"/>
    <p:sldId id="967" r:id="rId17"/>
  </p:sldIdLst>
  <p:sldSz cx="9144000" cy="6858000" type="screen4x3"/>
  <p:notesSz cx="6718300" cy="9855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A501"/>
    <a:srgbClr val="008000"/>
    <a:srgbClr val="FF0000"/>
    <a:srgbClr val="99FFCC"/>
    <a:srgbClr val="9FCAFF"/>
    <a:srgbClr val="DDDDDD"/>
    <a:srgbClr val="3399FF"/>
    <a:srgbClr val="FFCC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97" autoAdjust="0"/>
    <p:restoredTop sz="95238" autoAdjust="0"/>
  </p:normalViewPr>
  <p:slideViewPr>
    <p:cSldViewPr>
      <p:cViewPr varScale="1">
        <p:scale>
          <a:sx n="83" d="100"/>
          <a:sy n="83" d="100"/>
        </p:scale>
        <p:origin x="-222" y="-78"/>
      </p:cViewPr>
      <p:guideLst>
        <p:guide orient="horz" pos="2160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272" y="-120"/>
      </p:cViewPr>
      <p:guideLst>
        <p:guide orient="horz" pos="3104"/>
        <p:guide pos="2116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0DC6C-BFF8-144A-B30B-BD4EDED5E972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2787-C011-484C-9C9F-47366145B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3249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FAA86E-7117-48E8-AB4F-2D91C9F72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019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16-11-11</a:t>
            </a:r>
            <a:endParaRPr lang="en-US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26E3E824-1D33-4083-932F-B12D7D09E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7FC7-9701-4F56-BA21-47F785F44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16-11-11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FE21-7D5A-4944-9B4F-14EE2A843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16-11-11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3100-3704-4E7F-9742-368FE9AA1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16-11-11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8F70-BBF6-4832-98A0-56CA85B1B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16-11-11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8A3B-17E3-4A11-B239-2716609288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16-11-11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11750"/>
          </a:xfrm>
        </p:spPr>
        <p:txBody>
          <a:bodyPr/>
          <a:lstStyle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16-11-11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38A6-77F0-4FCF-B06D-A581D0D4E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16-11-11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31215-DB5D-475E-B8AB-8117DA16C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16-11-11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03C1-DF11-4A20-A24B-2DE152F8D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16-11-11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8FA0-5CB1-47CC-8E14-97CA62F16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16-11-11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AADED-51EB-4F42-B5F1-2ACE1DF1E1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16-11-11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457D-55E5-4A3A-B391-7D7C2479B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16-11-11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502F-1A98-441D-8A55-88868DC7B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16-11-11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69CF8F24-2345-4359-A23A-40838D5E6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16-11-11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22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90" y="764630"/>
            <a:ext cx="8785220" cy="5760800"/>
          </a:xfrm>
        </p:spPr>
        <p:txBody>
          <a:bodyPr/>
          <a:lstStyle/>
          <a:p>
            <a:pPr lvl="0"/>
            <a:r>
              <a:rPr lang="en-US" dirty="0" smtClean="0"/>
              <a:t>08:25 Beams dumped due to RF vacuum interlock</a:t>
            </a:r>
          </a:p>
          <a:p>
            <a:pPr lvl="1"/>
            <a:r>
              <a:rPr lang="en-US" dirty="0" smtClean="0"/>
              <a:t>Reset after checks with piquet</a:t>
            </a:r>
          </a:p>
          <a:p>
            <a:pPr lvl="0"/>
            <a:r>
              <a:rPr lang="en-US" dirty="0" smtClean="0"/>
              <a:t>09:53 Triplet R2 power converter problem, access required</a:t>
            </a:r>
          </a:p>
          <a:p>
            <a:pPr lvl="1"/>
            <a:r>
              <a:rPr lang="en-US" dirty="0" smtClean="0"/>
              <a:t>Replace sub-module</a:t>
            </a:r>
          </a:p>
          <a:p>
            <a:pPr lvl="0"/>
            <a:r>
              <a:rPr lang="en-US" dirty="0" smtClean="0"/>
              <a:t>11:50 Access required for the RF vacuum point 4.</a:t>
            </a:r>
          </a:p>
          <a:p>
            <a:pPr lvl="1"/>
            <a:r>
              <a:rPr lang="en-US" dirty="0" smtClean="0"/>
              <a:t>RF module tripped again: ion pump stop. Connector, PS changed.</a:t>
            </a:r>
          </a:p>
          <a:p>
            <a:pPr lvl="0"/>
            <a:r>
              <a:rPr lang="en-US" dirty="0" smtClean="0"/>
              <a:t>In shadow of accesses:</a:t>
            </a:r>
          </a:p>
          <a:p>
            <a:pPr lvl="1"/>
            <a:r>
              <a:rPr lang="en-US" dirty="0" smtClean="0"/>
              <a:t>CMS forward detector entering in UL55 to check a cable</a:t>
            </a:r>
          </a:p>
          <a:p>
            <a:pPr lvl="1"/>
            <a:r>
              <a:rPr lang="en-US" dirty="0" smtClean="0"/>
              <a:t>trim the ramp function for RF total voltage to have 13MV at flat top</a:t>
            </a:r>
          </a:p>
          <a:p>
            <a:pPr lvl="1"/>
            <a:r>
              <a:rPr lang="en-US" dirty="0" smtClean="0"/>
              <a:t>changed monitor factor on BLM’s </a:t>
            </a:r>
            <a:r>
              <a:rPr lang="en-US" dirty="0" smtClean="0">
                <a:sym typeface="Wingdings" pitchFamily="2" charset="2"/>
              </a:rPr>
              <a:t> factor 2 relaxed BLM thresholds in cells 10 and 11 in DS’s of IR1/2/5 (MQ + MB).</a:t>
            </a:r>
          </a:p>
          <a:p>
            <a:pPr lvl="1"/>
            <a:r>
              <a:rPr lang="en-US" dirty="0" smtClean="0"/>
              <a:t>Adjustment MKI8 IQC thresholds for delay and length after </a:t>
            </a:r>
            <a:r>
              <a:rPr lang="en-US" dirty="0" err="1" smtClean="0"/>
              <a:t>prepulse</a:t>
            </a:r>
            <a:r>
              <a:rPr lang="en-US" dirty="0" smtClean="0"/>
              <a:t> fine </a:t>
            </a:r>
            <a:r>
              <a:rPr lang="en-US" dirty="0" err="1" smtClean="0"/>
              <a:t>synchronisation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13:50 Start pre-cycle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Tue 15.11.11</a:t>
            </a:r>
            <a:endParaRPr lang="de-DE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16-11-11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6206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16-11-11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25601" name="Picture 1" descr="https://ab-dep-op-elogbook.web.cern.ch/ab-dep-op-elogbook/elogbook/secure/attach.php?attachId=1214927&amp;type=png&amp;fname=20111115182748.png"/>
          <p:cNvPicPr>
            <a:picLocks noChangeAspect="1" noChangeArrowheads="1"/>
          </p:cNvPicPr>
          <p:nvPr/>
        </p:nvPicPr>
        <p:blipFill>
          <a:blip r:embed="rId2" cstate="print"/>
          <a:srcRect t="31920" b="24668"/>
          <a:stretch>
            <a:fillRect/>
          </a:stretch>
        </p:blipFill>
        <p:spPr bwMode="auto">
          <a:xfrm>
            <a:off x="54564" y="908650"/>
            <a:ext cx="9054066" cy="324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evolution on VGPB.219.1R8X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16-11-11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32770" name="Picture 2" descr="https://ab-dep-op-elogbook.web.cern.ch/ab-dep-op-elogbook/elogbook/secure/attach.php?attachId=1214971&amp;type=png&amp;fname=201111152240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535" y="719534"/>
            <a:ext cx="7969015" cy="5733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00:05 Preventive beam dump due to </a:t>
            </a:r>
            <a:r>
              <a:rPr lang="en-US" dirty="0" err="1" smtClean="0"/>
              <a:t>cryo</a:t>
            </a:r>
            <a:r>
              <a:rPr lang="en-US" dirty="0" smtClean="0"/>
              <a:t> problem in 34. </a:t>
            </a:r>
            <a:endParaRPr lang="en-US" dirty="0" smtClean="0"/>
          </a:p>
          <a:p>
            <a:pPr lvl="1"/>
            <a:r>
              <a:rPr lang="en-US" dirty="0" smtClean="0"/>
              <a:t>Fault </a:t>
            </a:r>
            <a:r>
              <a:rPr lang="en-US" dirty="0" smtClean="0"/>
              <a:t>on the power converter for the cold compressor. </a:t>
            </a:r>
            <a:endParaRPr lang="en-US" dirty="0" smtClean="0"/>
          </a:p>
          <a:p>
            <a:pPr lvl="1"/>
            <a:r>
              <a:rPr lang="en-US" dirty="0" smtClean="0"/>
              <a:t>Collected </a:t>
            </a:r>
            <a:r>
              <a:rPr lang="en-US" dirty="0" smtClean="0"/>
              <a:t>4-4.5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b</a:t>
            </a:r>
            <a:r>
              <a:rPr lang="en-US" baseline="30000" dirty="0" smtClean="0"/>
              <a:t>-1</a:t>
            </a:r>
            <a:r>
              <a:rPr lang="en-US" dirty="0" smtClean="0"/>
              <a:t> per experiment in fill #</a:t>
            </a:r>
            <a:r>
              <a:rPr lang="en-US" dirty="0" smtClean="0"/>
              <a:t>2297 (&gt;40% of full 2010 run).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 16.11.11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16-11-11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Luminosity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16-11-11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2049" name="Picture 1" descr="https://ab-dep-op-elogbook.web.cern.ch/ab-dep-op-elogbook/elogbook/secure/attach.php?attachId=1215015&amp;type=png&amp;fname=201111160815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30" y="692620"/>
            <a:ext cx="7489040" cy="5963279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 bwMode="auto">
          <a:xfrm>
            <a:off x="1187530" y="3114670"/>
            <a:ext cx="7777080" cy="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cxnSp>
      <p:sp>
        <p:nvSpPr>
          <p:cNvPr id="9" name="TextBox 8"/>
          <p:cNvSpPr txBox="1"/>
          <p:nvPr/>
        </p:nvSpPr>
        <p:spPr>
          <a:xfrm>
            <a:off x="7927021" y="3143306"/>
            <a:ext cx="110959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3.5e26</a:t>
            </a:r>
          </a:p>
          <a:p>
            <a:r>
              <a:rPr lang="en-US" dirty="0" smtClean="0"/>
              <a:t>c</a:t>
            </a:r>
            <a:r>
              <a:rPr lang="en-US" dirty="0" smtClean="0"/>
              <a:t>m-2s-1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Luminosity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16-11-11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1025" name="Picture 1" descr="https://ab-dep-op-elogbook.web.cern.ch/ab-dep-op-elogbook/elogbook/secure/attach.php?attachId=1215016&amp;type=png&amp;fname=201111160816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097" y="704900"/>
            <a:ext cx="7219333" cy="574852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 bwMode="auto">
          <a:xfrm>
            <a:off x="1187530" y="3523870"/>
            <a:ext cx="777708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bg2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cxnSp>
      <p:sp>
        <p:nvSpPr>
          <p:cNvPr id="8" name="TextBox 7"/>
          <p:cNvSpPr txBox="1"/>
          <p:nvPr/>
        </p:nvSpPr>
        <p:spPr>
          <a:xfrm>
            <a:off x="8024004" y="3541076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b-1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187530" y="2455150"/>
            <a:ext cx="777708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bg2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cxnSp>
      <p:sp>
        <p:nvSpPr>
          <p:cNvPr id="10" name="TextBox 9"/>
          <p:cNvSpPr txBox="1"/>
          <p:nvPr/>
        </p:nvSpPr>
        <p:spPr>
          <a:xfrm>
            <a:off x="8024004" y="2472356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b-1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187530" y="4561614"/>
            <a:ext cx="777708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bg2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cxnSp>
      <p:sp>
        <p:nvSpPr>
          <p:cNvPr id="12" name="TextBox 11"/>
          <p:cNvSpPr txBox="1"/>
          <p:nvPr/>
        </p:nvSpPr>
        <p:spPr>
          <a:xfrm>
            <a:off x="8024004" y="4578820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b-1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78477" y="4653170"/>
            <a:ext cx="123322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ATLAS</a:t>
            </a:r>
          </a:p>
          <a:p>
            <a:r>
              <a:rPr lang="en-US" dirty="0" smtClean="0"/>
              <a:t>offset???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90" y="764630"/>
            <a:ext cx="8785220" cy="5760800"/>
          </a:xfrm>
        </p:spPr>
        <p:txBody>
          <a:bodyPr/>
          <a:lstStyle/>
          <a:p>
            <a:r>
              <a:rPr lang="en-US" dirty="0" smtClean="0"/>
              <a:t>Today:</a:t>
            </a:r>
          </a:p>
          <a:p>
            <a:pPr lvl="1"/>
            <a:r>
              <a:rPr lang="en-US" dirty="0" err="1" smtClean="0"/>
              <a:t>Cryo</a:t>
            </a:r>
            <a:r>
              <a:rPr lang="en-US" dirty="0" smtClean="0"/>
              <a:t> recovery: ~9:30</a:t>
            </a:r>
          </a:p>
          <a:p>
            <a:pPr lvl="1"/>
            <a:r>
              <a:rPr lang="en-US" dirty="0" smtClean="0"/>
              <a:t>Ready for injection: ~11:00</a:t>
            </a:r>
          </a:p>
          <a:p>
            <a:pPr lvl="1"/>
            <a:r>
              <a:rPr lang="en-US" dirty="0" smtClean="0"/>
              <a:t>Then: </a:t>
            </a:r>
            <a:r>
              <a:rPr lang="en-US" b="1" dirty="0" smtClean="0"/>
              <a:t>p-</a:t>
            </a:r>
            <a:r>
              <a:rPr lang="en-US" b="1" dirty="0" err="1" smtClean="0"/>
              <a:t>Pb</a:t>
            </a:r>
            <a:r>
              <a:rPr lang="en-US" b="1" dirty="0" smtClean="0"/>
              <a:t> </a:t>
            </a:r>
            <a:r>
              <a:rPr lang="en-US" b="1" dirty="0" smtClean="0"/>
              <a:t>MD plus pilot physics run</a:t>
            </a:r>
          </a:p>
          <a:p>
            <a:r>
              <a:rPr lang="en-US" dirty="0" smtClean="0"/>
              <a:t>Afterwards (</a:t>
            </a:r>
            <a:r>
              <a:rPr lang="en-US" dirty="0" smtClean="0"/>
              <a:t>tonight, early morning): </a:t>
            </a:r>
          </a:p>
          <a:p>
            <a:pPr lvl="1"/>
            <a:r>
              <a:rPr lang="en-US" dirty="0" smtClean="0"/>
              <a:t>Back </a:t>
            </a:r>
            <a:r>
              <a:rPr lang="en-US" dirty="0" smtClean="0"/>
              <a:t>to </a:t>
            </a:r>
            <a:r>
              <a:rPr lang="en-US" b="1" dirty="0" err="1" smtClean="0"/>
              <a:t>Pb-Pb</a:t>
            </a:r>
            <a:r>
              <a:rPr lang="en-US" b="1" dirty="0" smtClean="0"/>
              <a:t> physics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Pending:</a:t>
            </a:r>
          </a:p>
          <a:p>
            <a:pPr lvl="1"/>
            <a:r>
              <a:rPr lang="en-US" dirty="0" smtClean="0"/>
              <a:t>Some optional transverse damper work: see list from Wolfgang.</a:t>
            </a:r>
          </a:p>
          <a:p>
            <a:pPr lvl="1"/>
            <a:r>
              <a:rPr lang="en-US" dirty="0" smtClean="0"/>
              <a:t>Access (if opportunity arises):</a:t>
            </a:r>
          </a:p>
          <a:p>
            <a:pPr lvl="2"/>
            <a:r>
              <a:rPr lang="en-US" dirty="0" smtClean="0"/>
              <a:t>Installation of four BLMs for IP2 Aperture checks (4hours). Ready from Wednesday onwards.</a:t>
            </a:r>
          </a:p>
          <a:p>
            <a:pPr lvl="2"/>
            <a:r>
              <a:rPr lang="en-US" dirty="0" smtClean="0"/>
              <a:t>LDM repair in tunnel, about 1 hour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Ahead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16-11-11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6839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LPC on p</a:t>
            </a:r>
            <a:r>
              <a:rPr lang="en-GB" baseline="30000" dirty="0" smtClean="0"/>
              <a:t>+</a:t>
            </a:r>
            <a:r>
              <a:rPr lang="en-GB" dirty="0" smtClean="0"/>
              <a:t> </a:t>
            </a:r>
            <a:r>
              <a:rPr lang="en-GB" dirty="0" err="1" smtClean="0"/>
              <a:t>Pb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16-11-11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70" y="980660"/>
            <a:ext cx="9106805" cy="475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RF voltage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16-11-11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1025" name="AutoShape 1" descr="https://ab-dep-op-elogbook.web.cern.ch/ab-dep-op-elogbook/elogbook/secure/attach.php?attachId=1214761&amp;type=png&amp;fname=20111115094850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https://ab-dep-op-elogbook.web.cern.ch/ab-dep-op-elogbook/elogbook/secure/attach.php?attachId=1214761&amp;type=png&amp;fname=20111115094850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AutoShape 3" descr="https://ab-dep-op-elogbook.web.cern.ch/ab-dep-op-elogbook/elogbook/secure/attach.php?attachId=1214761&amp;type=png&amp;fname=20111115094850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s://ab-dep-op-elogbook.web.cern.ch/ab-dep-op-elogbook/elogbook/secure/attach.php?attachId=1214761&amp;type=png&amp;fname=201111150948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20" y="836640"/>
            <a:ext cx="5817120" cy="5235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/>
              <a:t>MKI8: BCT-TI8 - AGK - kick pulse </a:t>
            </a:r>
            <a:r>
              <a:rPr lang="en-US" sz="2000" b="1" dirty="0" err="1" smtClean="0"/>
              <a:t>synchronisation</a:t>
            </a:r>
            <a:r>
              <a:rPr lang="en-US" sz="2000" b="1" dirty="0" smtClean="0"/>
              <a:t> (bucket 5141)</a:t>
            </a:r>
            <a:endParaRPr lang="en-US" sz="2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16-11-11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21505" name="Picture 1" descr="https://ab-dep-op-elogbook.web.cern.ch/ab-dep-op-elogbook/elogbook/secure/attach.php?attachId=1214763&amp;type=png&amp;fname=201111150955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460" y="661075"/>
            <a:ext cx="4517223" cy="6080385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364110" y="932491"/>
            <a:ext cx="35284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Beam position difference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w.r.t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kick pulse in comparison with 2010 nominal position: 104ns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764630"/>
            <a:ext cx="8229600" cy="5111750"/>
          </a:xfrm>
        </p:spPr>
        <p:txBody>
          <a:bodyPr/>
          <a:lstStyle/>
          <a:p>
            <a:pPr lvl="0"/>
            <a:r>
              <a:rPr lang="en-US" dirty="0" smtClean="0"/>
              <a:t>16:20 Injection</a:t>
            </a:r>
          </a:p>
          <a:p>
            <a:pPr lvl="0"/>
            <a:r>
              <a:rPr lang="en-US" dirty="0" smtClean="0"/>
              <a:t>17:15 Filled 358 on 358 bunches. Nominal ion intensity.</a:t>
            </a:r>
          </a:p>
          <a:p>
            <a:pPr lvl="0"/>
            <a:r>
              <a:rPr lang="en-US" dirty="0" smtClean="0"/>
              <a:t>17:23 Ramp.</a:t>
            </a:r>
          </a:p>
          <a:p>
            <a:pPr lvl="0"/>
            <a:r>
              <a:rPr lang="en-US" dirty="0" smtClean="0"/>
              <a:t>17:43 Squeeze.</a:t>
            </a:r>
          </a:p>
          <a:p>
            <a:r>
              <a:rPr lang="en-US" dirty="0" smtClean="0"/>
              <a:t>18:22 Stable beams. Fill #2297. </a:t>
            </a:r>
          </a:p>
          <a:p>
            <a:pPr lvl="1"/>
            <a:r>
              <a:rPr lang="en-US" dirty="0" smtClean="0"/>
              <a:t>Peak luminosity: 3.5e26 cm-2 s-1    (35% of 7 </a:t>
            </a:r>
            <a:r>
              <a:rPr lang="en-US" dirty="0" err="1" smtClean="0"/>
              <a:t>TeV</a:t>
            </a:r>
            <a:r>
              <a:rPr lang="en-US" dirty="0" smtClean="0"/>
              <a:t> design </a:t>
            </a:r>
            <a:r>
              <a:rPr lang="en-US" dirty="0" err="1" smtClean="0"/>
              <a:t>lumi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1.8MJ of stored energy per ion beam.</a:t>
            </a:r>
          </a:p>
          <a:p>
            <a:pPr lvl="1"/>
            <a:r>
              <a:rPr lang="en-US" dirty="0" smtClean="0"/>
              <a:t>BFPP losses OK (still 40% f dump threshold with 2.2 times higher luminosity and increased BLM thresholds). Fine.</a:t>
            </a:r>
          </a:p>
          <a:p>
            <a:r>
              <a:rPr lang="en-US" dirty="0" smtClean="0"/>
              <a:t>22:29 G. Schneider is going to start the injection of gas in </a:t>
            </a:r>
            <a:r>
              <a:rPr lang="en-US" dirty="0" err="1" smtClean="0"/>
              <a:t>LHCb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Tue 15.11.11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16-11-11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Ion Intensity Record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16-11-11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31745" name="Picture 1" descr="https://ab-dep-op-elogbook.web.cern.ch/ab-dep-op-elogbook/elogbook/secure/attach.php?attachId=1214880&amp;type=png&amp;fname=20111115171239.png"/>
          <p:cNvPicPr>
            <a:picLocks noChangeAspect="1" noChangeArrowheads="1"/>
          </p:cNvPicPr>
          <p:nvPr/>
        </p:nvPicPr>
        <p:blipFill>
          <a:blip r:embed="rId2" cstate="print"/>
          <a:srcRect t="53058" b="13793"/>
          <a:stretch>
            <a:fillRect/>
          </a:stretch>
        </p:blipFill>
        <p:spPr bwMode="auto">
          <a:xfrm>
            <a:off x="755470" y="1844780"/>
            <a:ext cx="7677150" cy="2232310"/>
          </a:xfrm>
          <a:prstGeom prst="rect">
            <a:avLst/>
          </a:prstGeom>
          <a:noFill/>
        </p:spPr>
      </p:pic>
      <p:pic>
        <p:nvPicPr>
          <p:cNvPr id="31746" name="Picture 2" descr="https://ab-dep-op-elogbook.web.cern.ch/ab-dep-op-elogbook/elogbook/secure/attach.php?attachId=1214883&amp;type=png&amp;fname=20111115171519.png"/>
          <p:cNvPicPr>
            <a:picLocks noChangeAspect="1" noChangeArrowheads="1"/>
          </p:cNvPicPr>
          <p:nvPr/>
        </p:nvPicPr>
        <p:blipFill>
          <a:blip r:embed="rId3" cstate="print"/>
          <a:srcRect t="49850" b="14862"/>
          <a:stretch>
            <a:fillRect/>
          </a:stretch>
        </p:blipFill>
        <p:spPr bwMode="auto">
          <a:xfrm>
            <a:off x="755470" y="4221110"/>
            <a:ext cx="7677150" cy="23763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4604" y="2668840"/>
            <a:ext cx="498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9390" y="5301260"/>
            <a:ext cx="498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</a:t>
            </a:r>
            <a:endParaRPr lang="en-US" dirty="0"/>
          </a:p>
        </p:txBody>
      </p:sp>
      <p:pic>
        <p:nvPicPr>
          <p:cNvPr id="31747" name="Picture 3" descr="https://ab-dep-op-elogbook.web.cern.ch/ab-dep-op-elogbook/elogbook/secure/attach.php?attachId=1214892&amp;type=png&amp;fname=20111115173342.png"/>
          <p:cNvPicPr>
            <a:picLocks noChangeAspect="1" noChangeArrowheads="1"/>
          </p:cNvPicPr>
          <p:nvPr/>
        </p:nvPicPr>
        <p:blipFill>
          <a:blip r:embed="rId4" cstate="print"/>
          <a:srcRect t="8362" b="52614"/>
          <a:stretch>
            <a:fillRect/>
          </a:stretch>
        </p:blipFill>
        <p:spPr bwMode="auto">
          <a:xfrm>
            <a:off x="5004060" y="692620"/>
            <a:ext cx="4032560" cy="1197499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5370" y="908650"/>
            <a:ext cx="5040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200ns_</a:t>
            </a:r>
            <a:r>
              <a:rPr lang="en-US" sz="1800" b="1" dirty="0" smtClean="0">
                <a:solidFill>
                  <a:srgbClr val="FF0000"/>
                </a:solidFill>
              </a:rPr>
              <a:t>358b</a:t>
            </a:r>
            <a:r>
              <a:rPr lang="en-US" sz="1800" b="1" dirty="0" smtClean="0"/>
              <a:t>_356_336_0_24bpi15inj_IONS</a:t>
            </a:r>
            <a:endParaRPr lang="en-US" sz="1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Ion Luminosity Record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16-11-11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22529" name="Picture 1" descr="https://ab-dep-op-elogbook.web.cern.ch/ab-dep-op-elogbook/elogbook/secure/attach.php?attachId=1214922&amp;type=png&amp;fname=201111151824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510" y="629743"/>
            <a:ext cx="7194364" cy="6111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in Collision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16-11-11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24577" name="Picture 1" descr="https://ab-dep-op-elogbook.web.cern.ch/ab-dep-op-elogbook/elogbook/secure/attach.php?attachId=1214925&amp;type=png&amp;fname=20111115182658.png"/>
          <p:cNvPicPr>
            <a:picLocks noChangeAspect="1" noChangeArrowheads="1"/>
          </p:cNvPicPr>
          <p:nvPr/>
        </p:nvPicPr>
        <p:blipFill>
          <a:blip r:embed="rId2" cstate="print"/>
          <a:srcRect t="32146"/>
          <a:stretch>
            <a:fillRect/>
          </a:stretch>
        </p:blipFill>
        <p:spPr bwMode="auto">
          <a:xfrm>
            <a:off x="179390" y="836640"/>
            <a:ext cx="8753304" cy="4896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16-11-11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29697" name="Picture 1" descr="https://ab-dep-op-elogbook.web.cern.ch/ab-dep-op-elogbook/elogbook/secure/attach.php?attachId=1214926&amp;type=png&amp;fname=20111115182732.png"/>
          <p:cNvPicPr>
            <a:picLocks noChangeAspect="1" noChangeArrowheads="1"/>
          </p:cNvPicPr>
          <p:nvPr/>
        </p:nvPicPr>
        <p:blipFill>
          <a:blip r:embed="rId2" cstate="print"/>
          <a:srcRect t="31216" b="23298"/>
          <a:stretch>
            <a:fillRect/>
          </a:stretch>
        </p:blipFill>
        <p:spPr bwMode="auto">
          <a:xfrm>
            <a:off x="323410" y="908650"/>
            <a:ext cx="8641100" cy="3240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16-11-11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26625" name="Picture 1" descr="https://ab-dep-op-elogbook.web.cern.ch/ab-dep-op-elogbook/elogbook/secure/attach.php?attachId=1214928&amp;type=png&amp;fname=20111115182821.png"/>
          <p:cNvPicPr>
            <a:picLocks noChangeAspect="1" noChangeArrowheads="1"/>
          </p:cNvPicPr>
          <p:nvPr/>
        </p:nvPicPr>
        <p:blipFill>
          <a:blip r:embed="rId2" cstate="print"/>
          <a:srcRect t="31711" b="24279"/>
          <a:stretch>
            <a:fillRect/>
          </a:stretch>
        </p:blipFill>
        <p:spPr bwMode="auto">
          <a:xfrm>
            <a:off x="107381" y="836640"/>
            <a:ext cx="8929239" cy="3239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48231</TotalTime>
  <Words>462</Words>
  <Application>Microsoft Office PowerPoint</Application>
  <PresentationFormat>On-screen Show 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Pixel</vt:lpstr>
      <vt:lpstr>Tue 15.11.11</vt:lpstr>
      <vt:lpstr>Adjusted RF voltage</vt:lpstr>
      <vt:lpstr>MKI8: BCT-TI8 - AGK - kick pulse synchronisation (bucket 5141)</vt:lpstr>
      <vt:lpstr>Tue 15.11.11</vt:lpstr>
      <vt:lpstr>New Ion Intensity Record</vt:lpstr>
      <vt:lpstr>New Ion Luminosity Record</vt:lpstr>
      <vt:lpstr>Losses in Collision</vt:lpstr>
      <vt:lpstr>IR2</vt:lpstr>
      <vt:lpstr>IR5</vt:lpstr>
      <vt:lpstr>IR3</vt:lpstr>
      <vt:lpstr>Vacuum evolution on VGPB.219.1R8X</vt:lpstr>
      <vt:lpstr>Wed 16.11.11 </vt:lpstr>
      <vt:lpstr>Peak Luminosity</vt:lpstr>
      <vt:lpstr>Integrated Luminosity</vt:lpstr>
      <vt:lpstr>Ahead</vt:lpstr>
      <vt:lpstr>LPC on p+ Pb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NICE</cp:lastModifiedBy>
  <cp:revision>2145</cp:revision>
  <dcterms:created xsi:type="dcterms:W3CDTF">2010-10-13T07:44:28Z</dcterms:created>
  <dcterms:modified xsi:type="dcterms:W3CDTF">2011-11-16T07:25:22Z</dcterms:modified>
</cp:coreProperties>
</file>