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4"/>
    <p:sldMasterId id="2147483685" r:id="rId5"/>
    <p:sldMasterId id="2147483697" r:id="rId6"/>
    <p:sldMasterId id="2147483712" r:id="rId7"/>
    <p:sldMasterId id="2147483718" r:id="rId8"/>
    <p:sldMasterId id="2147483730" r:id="rId9"/>
  </p:sldMasterIdLst>
  <p:notesMasterIdLst>
    <p:notesMasterId r:id="rId42"/>
  </p:notesMasterIdLst>
  <p:handoutMasterIdLst>
    <p:handoutMasterId r:id="rId43"/>
  </p:handoutMasterIdLst>
  <p:sldIdLst>
    <p:sldId id="1245" r:id="rId10"/>
    <p:sldId id="1253" r:id="rId11"/>
    <p:sldId id="1254" r:id="rId12"/>
    <p:sldId id="1237" r:id="rId13"/>
    <p:sldId id="1238" r:id="rId14"/>
    <p:sldId id="1240" r:id="rId15"/>
    <p:sldId id="1241" r:id="rId16"/>
    <p:sldId id="1239" r:id="rId17"/>
    <p:sldId id="1255" r:id="rId18"/>
    <p:sldId id="1294" r:id="rId19"/>
    <p:sldId id="1270" r:id="rId20"/>
    <p:sldId id="1274" r:id="rId21"/>
    <p:sldId id="1287" r:id="rId22"/>
    <p:sldId id="1275" r:id="rId23"/>
    <p:sldId id="1276" r:id="rId24"/>
    <p:sldId id="1295" r:id="rId25"/>
    <p:sldId id="1298" r:id="rId26"/>
    <p:sldId id="1273" r:id="rId27"/>
    <p:sldId id="1247" r:id="rId28"/>
    <p:sldId id="1250" r:id="rId29"/>
    <p:sldId id="1262" r:id="rId30"/>
    <p:sldId id="1264" r:id="rId31"/>
    <p:sldId id="1267" r:id="rId32"/>
    <p:sldId id="1269" r:id="rId33"/>
    <p:sldId id="1278" r:id="rId34"/>
    <p:sldId id="1280" r:id="rId35"/>
    <p:sldId id="1282" r:id="rId36"/>
    <p:sldId id="1283" r:id="rId37"/>
    <p:sldId id="1285" r:id="rId38"/>
    <p:sldId id="1291" r:id="rId39"/>
    <p:sldId id="1293" r:id="rId40"/>
    <p:sldId id="1288" r:id="rId41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51"/>
    <a:srgbClr val="008000"/>
    <a:srgbClr val="FF0000"/>
    <a:srgbClr val="0000FF"/>
    <a:srgbClr val="D14FBE"/>
    <a:srgbClr val="B02E9D"/>
    <a:srgbClr val="FFFF99"/>
    <a:srgbClr val="CC0066"/>
    <a:srgbClr val="99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7" autoAdjust="0"/>
    <p:restoredTop sz="95267" autoAdjust="0"/>
  </p:normalViewPr>
  <p:slideViewPr>
    <p:cSldViewPr>
      <p:cViewPr varScale="1">
        <p:scale>
          <a:sx n="127" d="100"/>
          <a:sy n="127" d="100"/>
        </p:scale>
        <p:origin x="-888" y="-96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a\arduini\Documents\SurveyRP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left!$A$11:$A$35</c:f>
              <c:strCache>
                <c:ptCount val="25"/>
                <c:pt idx="0">
                  <c:v>TCDIH 29465</c:v>
                </c:pt>
                <c:pt idx="1">
                  <c:v>TCDIM 29472</c:v>
                </c:pt>
                <c:pt idx="2">
                  <c:v>TCDIV 29509</c:v>
                </c:pt>
                <c:pt idx="3">
                  <c:v>TCDIM 29525</c:v>
                </c:pt>
                <c:pt idx="4">
                  <c:v>MSIA 03 A6L2</c:v>
                </c:pt>
                <c:pt idx="5">
                  <c:v>??? Q5L2</c:v>
                </c:pt>
                <c:pt idx="6">
                  <c:v>VACHB 5L2</c:v>
                </c:pt>
                <c:pt idx="7">
                  <c:v>MKI D5L2</c:v>
                </c:pt>
                <c:pt idx="8">
                  <c:v>MKI D5L2</c:v>
                </c:pt>
                <c:pt idx="9">
                  <c:v>MKI C5L2</c:v>
                </c:pt>
                <c:pt idx="10">
                  <c:v>MKI B5L2</c:v>
                </c:pt>
                <c:pt idx="11">
                  <c:v>MKI A5L2</c:v>
                </c:pt>
                <c:pt idx="12">
                  <c:v>HCLQYEB001 Q4L2</c:v>
                </c:pt>
                <c:pt idx="13">
                  <c:v>QQBM 4L2</c:v>
                </c:pt>
                <c:pt idx="14">
                  <c:v>BPMWB 4L2B2</c:v>
                </c:pt>
                <c:pt idx="15">
                  <c:v>TCTH 4L2B2</c:v>
                </c:pt>
                <c:pt idx="16">
                  <c:v>BRANB 4L2</c:v>
                </c:pt>
                <c:pt idx="17">
                  <c:v>VCTCR</c:v>
                </c:pt>
                <c:pt idx="18">
                  <c:v>VCTCC</c:v>
                </c:pt>
                <c:pt idx="19">
                  <c:v>TDI 4L2</c:v>
                </c:pt>
                <c:pt idx="20">
                  <c:v>Hotspot TDI</c:v>
                </c:pt>
                <c:pt idx="21">
                  <c:v>TDI 4L2</c:v>
                </c:pt>
                <c:pt idx="22">
                  <c:v>Conical Vacuum Chamber</c:v>
                </c:pt>
                <c:pt idx="23">
                  <c:v>TCTVB 4L2</c:v>
                </c:pt>
                <c:pt idx="24">
                  <c:v>TCDD 4L2</c:v>
                </c:pt>
              </c:strCache>
            </c:strRef>
          </c:cat>
          <c:val>
            <c:numRef>
              <c:f>left!$C$11:$C$35</c:f>
              <c:numCache>
                <c:formatCode>General</c:formatCode>
                <c:ptCount val="25"/>
                <c:pt idx="0">
                  <c:v>1200.0</c:v>
                </c:pt>
                <c:pt idx="1">
                  <c:v>1750.0</c:v>
                </c:pt>
                <c:pt idx="2">
                  <c:v>720.0</c:v>
                </c:pt>
                <c:pt idx="3">
                  <c:v>1600.0</c:v>
                </c:pt>
                <c:pt idx="4">
                  <c:v>1200.0</c:v>
                </c:pt>
                <c:pt idx="5">
                  <c:v>300.0</c:v>
                </c:pt>
                <c:pt idx="6">
                  <c:v>360.0</c:v>
                </c:pt>
                <c:pt idx="7">
                  <c:v>600.0</c:v>
                </c:pt>
                <c:pt idx="8">
                  <c:v>860.0</c:v>
                </c:pt>
                <c:pt idx="9">
                  <c:v>2000.0</c:v>
                </c:pt>
                <c:pt idx="10">
                  <c:v>3000.0</c:v>
                </c:pt>
                <c:pt idx="11">
                  <c:v>900.0</c:v>
                </c:pt>
                <c:pt idx="12">
                  <c:v>1200.0</c:v>
                </c:pt>
                <c:pt idx="13">
                  <c:v>600.0</c:v>
                </c:pt>
                <c:pt idx="14">
                  <c:v>9000.0</c:v>
                </c:pt>
                <c:pt idx="15">
                  <c:v>5000.0</c:v>
                </c:pt>
                <c:pt idx="16">
                  <c:v>8000.0</c:v>
                </c:pt>
                <c:pt idx="17">
                  <c:v>3500.0</c:v>
                </c:pt>
                <c:pt idx="18">
                  <c:v>2000.0</c:v>
                </c:pt>
                <c:pt idx="19">
                  <c:v>2500.0</c:v>
                </c:pt>
                <c:pt idx="20">
                  <c:v>13000.0</c:v>
                </c:pt>
                <c:pt idx="21">
                  <c:v>7500.0</c:v>
                </c:pt>
                <c:pt idx="22">
                  <c:v>5000.0</c:v>
                </c:pt>
                <c:pt idx="23">
                  <c:v>26000.0</c:v>
                </c:pt>
                <c:pt idx="24">
                  <c:v>10000.0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9916344"/>
        <c:axId val="2105227992"/>
      </c:barChart>
      <c:catAx>
        <c:axId val="-2109916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POSITION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05227992"/>
        <c:crosses val="autoZero"/>
        <c:auto val="1"/>
        <c:lblAlgn val="ctr"/>
        <c:lblOffset val="100"/>
        <c:noMultiLvlLbl val="0"/>
      </c:catAx>
      <c:valAx>
        <c:axId val="2105227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BGO COUNTS [Bq]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9916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0.07179</cdr:x>
      <cdr:y>0.0016</cdr:y>
    </cdr:from>
    <cdr:to>
      <cdr:x>0.17726</cdr:x>
      <cdr:y>0.15678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2426" y="94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11/6/11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13/10/2011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MD Planning 2011/12, MD#4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MD Planning 2011/12, MD#4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13/10/2011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MD Planning 2011/12, MD#4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13/10/2011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MD Planning 2011/12, MD#4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13/10/2011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MD Planning 2011/12, MD#4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13/10/2011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13/10/2011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i-FI" smtClean="0"/>
              <a:t>MD Planning 2011/12, MD#4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6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2-11-11, RA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LMC - Status with Beam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5C1-2E81-40D4-9AB5-4FD2BB0634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281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2-11-11, RA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LMC - Status with Beam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5C1-2E81-40D4-9AB5-4FD2BB0634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63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2-11-11, RA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LMC - Status with Beam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5C1-2E81-40D4-9AB5-4FD2BB0634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835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2-11-11, RA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LMC - Status with Beam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5C1-2E81-40D4-9AB5-4FD2BB0634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63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13/10/2011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2-11-11, RA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LMC - Status with Beam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5C1-2E81-40D4-9AB5-4FD2BB0634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364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2-11-11, RA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LMC - Status with Beam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5C1-2E81-40D4-9AB5-4FD2BB0634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62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2-11-11, RA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LMC - Status with Beam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5C1-2E81-40D4-9AB5-4FD2BB0634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873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2-11-11, RA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LMC - Status with Beam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5C1-2E81-40D4-9AB5-4FD2BB0634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335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2-11-11, RA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LMC - Status with Beam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5C1-2E81-40D4-9AB5-4FD2BB0634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437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2-11-11, RA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LMC - Status with Beam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5C1-2E81-40D4-9AB5-4FD2BB0634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326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2-11-11, RA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LMC - Status with Beam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5C1-2E81-40D4-9AB5-4FD2BB0634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084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1-11-11, RA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LHC morning report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65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71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2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MD Planning 2011/12, MD#4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13/10/2011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33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8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85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23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66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79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070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71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4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9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MD Planning 2011/12, MD#4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13/10/2011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97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94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398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991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t>13/10/2011</a:t>
            </a:r>
            <a:endParaRPr lang="en-US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rebuchet MS"/>
              </a:rPr>
              <a:t>MD Planning 2011/12, MD#4</a:t>
            </a:r>
            <a:endParaRPr lang="en-US"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D098-AF97-4460-B818-4576B737524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08639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3659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634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924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10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MD Planning 2011/12, MD#4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13/10/2011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203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806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152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696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30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661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700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482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256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9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13/10/2011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t>13/10/2011</a:t>
            </a:r>
            <a:endParaRPr lang="en-US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rebuchet MS"/>
              </a:rPr>
              <a:t>MD Planning 2011/12, MD#4</a:t>
            </a:r>
            <a:endParaRPr lang="en-US"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D098-AF97-4460-B818-4576B737524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986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MD Planning 2011/12, MD#4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13/10/2011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MD Planning 2011/12, MD#4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13/10/2011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MD Planning 2011/12, MD#4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13/10/2011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theme" Target="../theme/theme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theme" Target="../theme/theme4.xml"/><Relationship Id="rId7" Type="http://schemas.openxmlformats.org/officeDocument/2006/relationships/image" Target="../media/image2.gif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theme" Target="../theme/theme6.xml"/><Relationship Id="rId7" Type="http://schemas.openxmlformats.org/officeDocument/2006/relationships/image" Target="../media/image2.gif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13/10/2011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2-11-11, RA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LMC - Status with Beam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478D5C1-2E81-40D4-9AB5-4FD2BB0634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8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val="262971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t>13/10/2011</a:t>
            </a:r>
            <a:endParaRPr lang="en-US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latin typeface="Trebuchet MS"/>
              </a:rPr>
              <a:t>MD Planning 2011/12, MD#4</a:t>
            </a:r>
            <a:endParaRPr lang="en-US" dirty="0">
              <a:latin typeface="Trebuchet M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eaLnBrk="1" hangingPunct="1"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  <a:latin typeface="Trebuchet MS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1775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45B60C-1129-4972-8656-9D5132C5674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B1A3ADE-21D0-402F-B8D4-A691E37791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90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t>13/10/2011</a:t>
            </a:r>
            <a:endParaRPr lang="en-US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latin typeface="Trebuchet MS"/>
              </a:rPr>
              <a:t>MD Planning 2011/12, MD#4</a:t>
            </a:r>
            <a:endParaRPr lang="en-US" dirty="0">
              <a:latin typeface="Trebuchet M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eaLnBrk="1" hangingPunct="1"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  <a:latin typeface="Trebuchet MS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9419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31/10/2011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LHC</a:t>
            </a:r>
            <a:br>
              <a:rPr lang="en-US" dirty="0" smtClean="0"/>
            </a:br>
            <a:r>
              <a:rPr lang="en-US" dirty="0" smtClean="0"/>
              <a:t>Week 44 and MD Block #4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- Weekly Report -</a:t>
            </a:r>
            <a:endParaRPr lang="en-GB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9440" y="4437140"/>
            <a:ext cx="8452160" cy="1752600"/>
          </a:xfrm>
        </p:spPr>
        <p:txBody>
          <a:bodyPr/>
          <a:lstStyle/>
          <a:p>
            <a:r>
              <a:rPr lang="en-US" sz="2400" dirty="0" smtClean="0"/>
              <a:t>Machine Coordination:  G. </a:t>
            </a:r>
            <a:r>
              <a:rPr lang="en-US" sz="2400" dirty="0" err="1" smtClean="0"/>
              <a:t>Arduini</a:t>
            </a:r>
            <a:r>
              <a:rPr lang="en-US" sz="2400" dirty="0" smtClean="0"/>
              <a:t> &amp; R. Assmann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MD Coordination:</a:t>
            </a:r>
            <a:r>
              <a:rPr lang="en-US" sz="2400" dirty="0"/>
              <a:t> </a:t>
            </a:r>
            <a:r>
              <a:rPr lang="en-US" sz="2400" dirty="0" smtClean="0"/>
              <a:t>   R. Assmann, G. </a:t>
            </a:r>
            <a:r>
              <a:rPr lang="en-US" sz="2400" dirty="0" err="1" smtClean="0"/>
              <a:t>Papotti</a:t>
            </a:r>
            <a:r>
              <a:rPr lang="en-US" sz="2400" dirty="0" smtClean="0"/>
              <a:t>, F. Zimmermann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448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Issues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692620"/>
            <a:ext cx="8497180" cy="5687830"/>
          </a:xfrm>
        </p:spPr>
        <p:txBody>
          <a:bodyPr/>
          <a:lstStyle/>
          <a:p>
            <a:r>
              <a:rPr lang="en-US" dirty="0"/>
              <a:t>IR2 aperture restriction with 1m beta*</a:t>
            </a:r>
          </a:p>
          <a:p>
            <a:pPr lvl="1"/>
            <a:r>
              <a:rPr lang="en-US" dirty="0" smtClean="0"/>
              <a:t>Profited from long downtimes for radiation survey and survey checks in IR2</a:t>
            </a:r>
          </a:p>
          <a:p>
            <a:pPr lvl="1"/>
            <a:r>
              <a:rPr lang="en-US" dirty="0" smtClean="0"/>
              <a:t>Nothing irregular found</a:t>
            </a:r>
          </a:p>
          <a:p>
            <a:pPr lvl="1"/>
            <a:r>
              <a:rPr lang="en-US" dirty="0" smtClean="0"/>
              <a:t>Movable BLM’s for better diagnostics</a:t>
            </a:r>
          </a:p>
          <a:p>
            <a:r>
              <a:rPr lang="en-US" dirty="0" smtClean="0"/>
              <a:t>Problem with collimator MDC in IR1 (~7h impact):</a:t>
            </a:r>
          </a:p>
          <a:p>
            <a:pPr lvl="1"/>
            <a:r>
              <a:rPr lang="en-US" dirty="0" smtClean="0"/>
              <a:t>Sun 7.46 </a:t>
            </a:r>
            <a:r>
              <a:rPr lang="en-US" dirty="0"/>
              <a:t>AM the power supply of </a:t>
            </a:r>
            <a:r>
              <a:rPr lang="en-US" dirty="0" smtClean="0"/>
              <a:t>MDC</a:t>
            </a:r>
            <a:r>
              <a:rPr lang="en-US" dirty="0"/>
              <a:t>-2-WT-004 </a:t>
            </a:r>
            <a:r>
              <a:rPr lang="en-US" dirty="0" smtClean="0"/>
              <a:t>that </a:t>
            </a:r>
            <a:r>
              <a:rPr lang="en-US" dirty="0"/>
              <a:t>controls the collimators TCTVA.4R1.B2 and TCTH.4R1.B2 f</a:t>
            </a:r>
            <a:r>
              <a:rPr lang="en-US" dirty="0" smtClean="0"/>
              <a:t>ailed.</a:t>
            </a:r>
          </a:p>
          <a:p>
            <a:pPr lvl="1"/>
            <a:r>
              <a:rPr lang="en-US" dirty="0" smtClean="0"/>
              <a:t>Access 1: Change of power supply. Introduced additional problem (offset in motor to LVDT reading).</a:t>
            </a:r>
          </a:p>
          <a:p>
            <a:pPr lvl="1"/>
            <a:r>
              <a:rPr lang="en-US" dirty="0" smtClean="0"/>
              <a:t>Access 2: Check of cabling. OK.</a:t>
            </a:r>
          </a:p>
          <a:p>
            <a:pPr lvl="1"/>
            <a:r>
              <a:rPr lang="en-US" dirty="0" err="1" smtClean="0"/>
              <a:t>Reinitialization</a:t>
            </a:r>
            <a:r>
              <a:rPr lang="en-US" dirty="0" smtClean="0"/>
              <a:t> following agreed procedure.</a:t>
            </a:r>
          </a:p>
          <a:p>
            <a:r>
              <a:rPr lang="en-US" dirty="0" err="1" smtClean="0"/>
              <a:t>Cryo</a:t>
            </a:r>
            <a:r>
              <a:rPr lang="en-US" dirty="0" smtClean="0"/>
              <a:t> problem IR8 (~32h impact.</a:t>
            </a:r>
          </a:p>
          <a:p>
            <a:r>
              <a:rPr lang="en-US" dirty="0" smtClean="0"/>
              <a:t>MKD kicker problem (~40h impact).</a:t>
            </a:r>
          </a:p>
          <a:p>
            <a:r>
              <a:rPr lang="en-US" dirty="0" smtClean="0"/>
              <a:t>Problems in moving of ALFA RP’s.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5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72080"/>
            <a:ext cx="9252520" cy="80069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Cryo</a:t>
            </a:r>
            <a:r>
              <a:rPr lang="en-US" sz="3600" b="1" dirty="0" smtClean="0"/>
              <a:t> stop of P8 on 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of November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00" y="908702"/>
            <a:ext cx="8713210" cy="316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sz="9600" b="1" dirty="0" smtClean="0">
              <a:solidFill>
                <a:prstClr val="black"/>
              </a:solidFill>
              <a:latin typeface="Calibri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sz="9600" b="1" dirty="0">
              <a:solidFill>
                <a:prstClr val="black"/>
              </a:solidFill>
              <a:latin typeface="Calibri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sz="9600" b="1" dirty="0" smtClean="0">
              <a:solidFill>
                <a:prstClr val="black"/>
              </a:solidFill>
              <a:latin typeface="Calibri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9600" b="1" dirty="0" smtClean="0">
                <a:solidFill>
                  <a:prstClr val="black"/>
                </a:solidFill>
                <a:latin typeface="Calibri"/>
              </a:rPr>
              <a:t>Stop of warm compressor CP6 of QSCB on safety chain (oil differential pressure low) at 10:35AM</a:t>
            </a:r>
          </a:p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56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5600" dirty="0">
              <a:solidFill>
                <a:prstClr val="black"/>
              </a:solidFill>
              <a:latin typeface="Calibri"/>
            </a:endParaRPr>
          </a:p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8000" dirty="0" smtClean="0">
                <a:solidFill>
                  <a:prstClr val="black"/>
                </a:solidFill>
                <a:latin typeface="Calibri"/>
              </a:rPr>
              <a:t> After investigation, problem of oscillations with the controller of 6CV670 which regulate the differential pressure of the oil injection of high stage compressors of the station LHCB</a:t>
            </a:r>
          </a:p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latin typeface="Calibri"/>
              </a:rPr>
              <a:t> Problem of oscillations on this valve was already observed … and controller was due to be changed during next TS</a:t>
            </a:r>
          </a:p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8000" dirty="0" smtClean="0">
                <a:solidFill>
                  <a:prstClr val="black"/>
                </a:solidFill>
                <a:latin typeface="Calibri"/>
              </a:rPr>
              <a:t> New controller installed over lunch time </a:t>
            </a:r>
          </a:p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8000" dirty="0" smtClean="0">
                <a:solidFill>
                  <a:prstClr val="black"/>
                </a:solidFill>
                <a:latin typeface="Calibri"/>
              </a:rPr>
              <a:t> Restart of installations by 2PM</a:t>
            </a:r>
            <a:endParaRPr lang="en-US" sz="8000" dirty="0">
              <a:solidFill>
                <a:prstClr val="black"/>
              </a:solidFill>
              <a:latin typeface="Calibri"/>
            </a:endParaRPr>
          </a:p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8000" dirty="0" smtClean="0">
                <a:solidFill>
                  <a:prstClr val="black"/>
                </a:solidFill>
                <a:latin typeface="Calibri"/>
              </a:rPr>
              <a:t> Recovery expected by Wednesday evening… </a:t>
            </a: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sz="3600" dirty="0" smtClean="0">
              <a:solidFill>
                <a:prstClr val="black"/>
              </a:solidFill>
              <a:latin typeface="Calibri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4400" dirty="0" smtClean="0">
                <a:solidFill>
                  <a:prstClr val="black"/>
                </a:solidFill>
                <a:latin typeface="Calibri"/>
              </a:rPr>
            </a:b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4400" dirty="0" smtClean="0">
                <a:solidFill>
                  <a:prstClr val="black"/>
                </a:solidFill>
                <a:latin typeface="Calibri"/>
              </a:rPr>
            </a:br>
            <a:endParaRPr lang="en-US" sz="44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4437140"/>
            <a:ext cx="3059832" cy="212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10" y="4023082"/>
            <a:ext cx="3779890" cy="283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7130172" y="3638490"/>
            <a:ext cx="250140" cy="1950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12200" y="3284980"/>
            <a:ext cx="225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Faulty controller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037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oto 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" b="841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MKD Stop in SPS – Corroded Feed-Through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1-11-11, RA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19400" y="5257800"/>
            <a:ext cx="5796531" cy="1514198"/>
            <a:chOff x="990600" y="1828800"/>
            <a:chExt cx="5796531" cy="1514198"/>
          </a:xfrm>
        </p:grpSpPr>
        <p:grpSp>
          <p:nvGrpSpPr>
            <p:cNvPr id="12" name="Group 3"/>
            <p:cNvGrpSpPr/>
            <p:nvPr/>
          </p:nvGrpSpPr>
          <p:grpSpPr>
            <a:xfrm>
              <a:off x="990600" y="1828800"/>
              <a:ext cx="4338228" cy="1261497"/>
              <a:chOff x="1" y="1268760"/>
              <a:chExt cx="4338228" cy="1261497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1268760"/>
                <a:ext cx="4338228" cy="1261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339752" y="1310571"/>
                <a:ext cx="50405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 smtClean="0">
                    <a:solidFill>
                      <a:prstClr val="black"/>
                    </a:solidFill>
                    <a:latin typeface="Calibri"/>
                  </a:rPr>
                  <a:t>TCDD</a:t>
                </a:r>
                <a:endParaRPr lang="en-GB" sz="1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671120" y="1895363"/>
              <a:ext cx="1116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800" u="sng" dirty="0" smtClean="0">
                  <a:solidFill>
                    <a:prstClr val="black"/>
                  </a:solidFill>
                  <a:latin typeface="Calibri"/>
                </a:rPr>
                <a:t>LSS2L</a:t>
              </a: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 :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TCTVB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TCDD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VAB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BPMSX</a:t>
              </a:r>
            </a:p>
            <a:p>
              <a:pPr marL="628650" lvl="1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GB" sz="800" dirty="0" smtClean="0">
                  <a:solidFill>
                    <a:prstClr val="black"/>
                  </a:solidFill>
                  <a:latin typeface="Calibri"/>
                </a:rPr>
                <a:t>D1L2</a:t>
              </a:r>
              <a:endParaRPr lang="en-GB" sz="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45749" y="2260848"/>
              <a:ext cx="659155" cy="36933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prstClr val="white"/>
                  </a:solidFill>
                  <a:latin typeface="Calibri"/>
                </a:rPr>
                <a:t>D1L2</a:t>
              </a:r>
              <a:endParaRPr lang="en-GB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70528" y="2044824"/>
              <a:ext cx="328019" cy="740986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744" y="3096777"/>
              <a:ext cx="1048685" cy="24622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prstClr val="black"/>
                  </a:solidFill>
                  <a:latin typeface="Calibri"/>
                </a:rPr>
                <a:t>VPIA.A151.4L2.X</a:t>
              </a:r>
              <a:endParaRPr lang="en-GB" sz="1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69309" y="1921713"/>
              <a:ext cx="1019831" cy="24622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prstClr val="black"/>
                  </a:solidFill>
                  <a:latin typeface="Calibri"/>
                </a:rPr>
                <a:t>VGPB.120.4L2.X</a:t>
              </a:r>
              <a:endParaRPr lang="en-GB" sz="10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500" t="16296" r="55000" b="17037"/>
          <a:stretch>
            <a:fillRect/>
          </a:stretch>
        </p:blipFill>
        <p:spPr bwMode="auto">
          <a:xfrm>
            <a:off x="304776" y="609600"/>
            <a:ext cx="599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76200"/>
            <a:ext cx="4774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Layout A4L2.C (vertical – zoom)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276600"/>
            <a:ext cx="457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Q3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762000"/>
            <a:ext cx="4972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TDI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200400"/>
            <a:ext cx="7889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ID800 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3276600"/>
            <a:ext cx="10788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TCT - TCD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7480" y="3789050"/>
            <a:ext cx="4392610" cy="57608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270" y="188550"/>
            <a:ext cx="2548708" cy="24006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Calibri"/>
              </a:rPr>
              <a:t>Tunnel checks (vacuum, survey, RP): no indication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Calibri"/>
              </a:rPr>
              <a:t>Worry: change of IR2 layout over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christmas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stop – will reduce aperture…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370" y="6165380"/>
            <a:ext cx="3168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Giuseppe </a:t>
            </a:r>
            <a:r>
              <a:rPr lang="en-US" dirty="0" err="1" smtClean="0">
                <a:solidFill>
                  <a:prstClr val="black"/>
                </a:solidFill>
              </a:rPr>
              <a:t>Bregliozzi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173863">
            <a:off x="6466593" y="3770370"/>
            <a:ext cx="2544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IR2 Layout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88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IR2L Aperture: Alignment checks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lvl="0"/>
            <a:endParaRPr lang="en-US" sz="2400" dirty="0" smtClean="0"/>
          </a:p>
          <a:p>
            <a:endParaRPr lang="en-US" dirty="0"/>
          </a:p>
        </p:txBody>
      </p:sp>
      <p:pic>
        <p:nvPicPr>
          <p:cNvPr id="1026" name="Picture 3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986588" cy="456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5867400"/>
            <a:ext cx="24384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Trebuchet MS"/>
              </a:rPr>
              <a:t>P. Bestmann</a:t>
            </a:r>
            <a:endParaRPr lang="en-US" sz="1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87773" y="2308790"/>
            <a:ext cx="12608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+ 0.5 mm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9958" y="4253060"/>
            <a:ext cx="11964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 0.5 mm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9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IR2 Aperture: RP survey (L2)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5867400"/>
            <a:ext cx="24384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Trebuchet MS"/>
              </a:rPr>
              <a:t>K. Weiss</a:t>
            </a:r>
            <a:endParaRPr lang="en-US" sz="1800" b="1" dirty="0">
              <a:solidFill>
                <a:srgbClr val="FFFF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645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 RP Movement Issue: </a:t>
            </a:r>
            <a:r>
              <a:rPr lang="en-US" dirty="0"/>
              <a:t>XRPV.A7L1.</a:t>
            </a:r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836640"/>
            <a:ext cx="8785220" cy="5544770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en-US" dirty="0" smtClean="0"/>
              <a:t>Tried </a:t>
            </a:r>
            <a:r>
              <a:rPr lang="en-US" dirty="0"/>
              <a:t>to move RP to target position: 6.901mm/-</a:t>
            </a:r>
            <a:r>
              <a:rPr lang="en-US" dirty="0" smtClean="0"/>
              <a:t>7.099mm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Lower </a:t>
            </a:r>
            <a:r>
              <a:rPr lang="en-US" dirty="0"/>
              <a:t>pot moved, </a:t>
            </a:r>
            <a:r>
              <a:rPr lang="en-US" b="1" u="sng" dirty="0"/>
              <a:t>upper </a:t>
            </a:r>
            <a:r>
              <a:rPr lang="en-US" b="1" u="sng" dirty="0" smtClean="0"/>
              <a:t>pot did not move not</a:t>
            </a:r>
            <a:r>
              <a:rPr lang="en-US" dirty="0"/>
              <a:t>. Tried to </a:t>
            </a:r>
            <a:r>
              <a:rPr lang="en-US" b="1" u="sng" dirty="0"/>
              <a:t>resend commands</a:t>
            </a:r>
            <a:r>
              <a:rPr lang="en-US" dirty="0"/>
              <a:t>, disarmed in software trigger, </a:t>
            </a:r>
            <a:r>
              <a:rPr lang="en-US" dirty="0" smtClean="0"/>
              <a:t>…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Then </a:t>
            </a:r>
            <a:r>
              <a:rPr lang="en-US" dirty="0"/>
              <a:t>ALFA colleagues realized that the </a:t>
            </a:r>
            <a:r>
              <a:rPr lang="en-US" b="1" u="sng" dirty="0"/>
              <a:t>proper initialization had been lost</a:t>
            </a:r>
            <a:r>
              <a:rPr lang="en-US" dirty="0"/>
              <a:t> due to operation of override </a:t>
            </a:r>
            <a:r>
              <a:rPr lang="en-US" dirty="0" smtClean="0"/>
              <a:t>key before we started.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Tried re-initialization </a:t>
            </a:r>
            <a:r>
              <a:rPr lang="en-US" dirty="0"/>
              <a:t>by moving to outer stop. Lower pot moved but only 20% of its way. </a:t>
            </a:r>
            <a:r>
              <a:rPr lang="en-US" b="1" u="sng" dirty="0"/>
              <a:t>Ended up with 28mm offset between motor and </a:t>
            </a:r>
            <a:r>
              <a:rPr lang="en-US" b="1" u="sng" dirty="0" smtClean="0"/>
              <a:t>LVDT.</a:t>
            </a: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Trying </a:t>
            </a:r>
            <a:r>
              <a:rPr lang="en-US" b="1" dirty="0">
                <a:solidFill>
                  <a:srgbClr val="FF0000"/>
                </a:solidFill>
              </a:rPr>
              <a:t>to move out the RP to -20mm, it in fact moved towards the beam. Stopped at -8.6mm with stop all command</a:t>
            </a:r>
            <a:r>
              <a:rPr lang="en-US" dirty="0"/>
              <a:t> (in time before moving into the beam)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Decided </a:t>
            </a:r>
            <a:r>
              <a:rPr lang="en-US" dirty="0"/>
              <a:t>to stop with the ALFA RP's and do the loss maps. RP's are between physics position and further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51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 RP Movement Issue: </a:t>
            </a:r>
            <a:r>
              <a:rPr lang="en-US" dirty="0"/>
              <a:t>XRPV.A7L1.</a:t>
            </a:r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13/10/2011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0801" t="49727" b="11775"/>
          <a:stretch/>
        </p:blipFill>
        <p:spPr>
          <a:xfrm>
            <a:off x="251399" y="836640"/>
            <a:ext cx="8595237" cy="4608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184" y="4149100"/>
            <a:ext cx="151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Motor setting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0218" y="3501010"/>
            <a:ext cx="218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Pot position (LVDT)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230" y="3717040"/>
            <a:ext cx="183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Position request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239540" y="1166687"/>
            <a:ext cx="7201000" cy="180025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9340" y="191679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(1) request to move OUT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to - 20 mm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60" y="1268700"/>
            <a:ext cx="283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(2) pot in reality moves IN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779890" y="2276840"/>
            <a:ext cx="576080" cy="100814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644010" y="1628750"/>
            <a:ext cx="144020" cy="172824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5652150" y="1700760"/>
            <a:ext cx="2934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(3) stopped </a:t>
            </a:r>
            <a:r>
              <a:rPr lang="en-US" sz="1800" dirty="0">
                <a:solidFill>
                  <a:schemeClr val="tx1"/>
                </a:solidFill>
              </a:rPr>
              <a:t>by emergency “STOP ALL</a:t>
            </a:r>
            <a:r>
              <a:rPr lang="en-US" sz="1800" dirty="0" smtClean="0">
                <a:solidFill>
                  <a:schemeClr val="tx1"/>
                </a:solidFill>
              </a:rPr>
              <a:t>” before hitting dump limit </a:t>
            </a:r>
            <a:r>
              <a:rPr lang="en-US" sz="1400" dirty="0" smtClean="0">
                <a:solidFill>
                  <a:schemeClr val="tx1"/>
                </a:solidFill>
              </a:rPr>
              <a:t>(masked?)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99702" y="2823636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Dump limit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259540" y="2996940"/>
            <a:ext cx="554477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335989" y="2627608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Beam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5292100" y="1988800"/>
            <a:ext cx="360050" cy="129618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69500" y="5661310"/>
            <a:ext cx="761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ym typeface="Wingdings"/>
              </a:rPr>
              <a:t> Several important issues encountered. Improvements required!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95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Highlights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1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unes near ½ integer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Funny </a:t>
            </a:r>
            <a:r>
              <a:rPr lang="en-US" dirty="0"/>
              <a:t>Big Sister Message: "... Attention, Orbit-FB has been on too long, consider switching it off..."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31/10/2011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3" y="1556740"/>
            <a:ext cx="4423577" cy="3697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40"/>
            <a:ext cx="4420977" cy="3697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9740" y="708595"/>
            <a:ext cx="3397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Q</a:t>
            </a:r>
            <a:r>
              <a:rPr lang="en-US" sz="3200" baseline="-25000" dirty="0" err="1" smtClean="0"/>
              <a:t>x</a:t>
            </a:r>
            <a:r>
              <a:rPr lang="en-US" sz="3200" dirty="0" smtClean="0"/>
              <a:t>=0.43, </a:t>
            </a:r>
            <a:r>
              <a:rPr lang="en-US" sz="3200" dirty="0" err="1" smtClean="0"/>
              <a:t>Q</a:t>
            </a:r>
            <a:r>
              <a:rPr lang="en-US" sz="3200" baseline="-25000" dirty="0" err="1" smtClean="0"/>
              <a:t>y</a:t>
            </a:r>
            <a:r>
              <a:rPr lang="en-US" sz="3200" dirty="0" smtClean="0"/>
              <a:t>=0.46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6549029" y="116540"/>
            <a:ext cx="2364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R. </a:t>
            </a:r>
            <a:r>
              <a:rPr lang="en-GB" dirty="0" err="1" smtClean="0"/>
              <a:t>Steinhagen</a:t>
            </a:r>
            <a:r>
              <a:rPr lang="en-GB" dirty="0" smtClean="0"/>
              <a:t> et 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03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836640"/>
            <a:ext cx="8785220" cy="5544770"/>
          </a:xfrm>
        </p:spPr>
        <p:txBody>
          <a:bodyPr/>
          <a:lstStyle/>
          <a:p>
            <a:pPr>
              <a:tabLst>
                <a:tab pos="3949700" algn="l"/>
              </a:tabLst>
            </a:pPr>
            <a:r>
              <a:rPr lang="en-US" sz="2000" dirty="0" smtClean="0"/>
              <a:t>Sun 16:00 – Tue 11:00	MD program as planned</a:t>
            </a:r>
            <a:br>
              <a:rPr lang="en-US" sz="2000" dirty="0" smtClean="0"/>
            </a:br>
            <a:r>
              <a:rPr lang="en-US" sz="1800" i="1" dirty="0" smtClean="0"/>
              <a:t>43 hours</a:t>
            </a:r>
          </a:p>
          <a:p>
            <a:pPr>
              <a:tabLst>
                <a:tab pos="3949700" algn="l"/>
              </a:tabLst>
            </a:pPr>
            <a:r>
              <a:rPr lang="en-US" sz="2000" dirty="0" smtClean="0"/>
              <a:t>Tue 11:00 – Wed 19:00	</a:t>
            </a:r>
            <a:r>
              <a:rPr lang="en-US" sz="2000" b="1" dirty="0" smtClean="0">
                <a:solidFill>
                  <a:srgbClr val="FF0000"/>
                </a:solidFill>
              </a:rPr>
              <a:t>No beam: </a:t>
            </a:r>
            <a:r>
              <a:rPr lang="en-US" sz="2000" b="1" dirty="0" err="1" smtClean="0">
                <a:solidFill>
                  <a:srgbClr val="FF0000"/>
                </a:solidFill>
              </a:rPr>
              <a:t>Cryo</a:t>
            </a:r>
            <a:r>
              <a:rPr lang="en-US" sz="2000" b="1" dirty="0" smtClean="0">
                <a:solidFill>
                  <a:srgbClr val="FF0000"/>
                </a:solidFill>
              </a:rPr>
              <a:t> problem IR8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1800" i="1" dirty="0" smtClean="0"/>
              <a:t>32 hours</a:t>
            </a:r>
          </a:p>
          <a:p>
            <a:pPr>
              <a:tabLst>
                <a:tab pos="3949700" algn="l"/>
              </a:tabLst>
            </a:pPr>
            <a:r>
              <a:rPr lang="en-US" sz="2000" dirty="0" smtClean="0"/>
              <a:t>Wed 19:00 – Thu 03:00	IR2 aperture (ion commissioning)</a:t>
            </a:r>
            <a:br>
              <a:rPr lang="en-US" sz="2000" dirty="0" smtClean="0"/>
            </a:br>
            <a:r>
              <a:rPr lang="en-US" sz="1800" i="1" dirty="0" smtClean="0"/>
              <a:t>8 hours</a:t>
            </a:r>
          </a:p>
          <a:p>
            <a:pPr>
              <a:tabLst>
                <a:tab pos="3949700" algn="l"/>
              </a:tabLst>
            </a:pPr>
            <a:r>
              <a:rPr lang="en-US" sz="2000" dirty="0" smtClean="0"/>
              <a:t>Thu 03:00 – Fri 19:30	</a:t>
            </a:r>
            <a:r>
              <a:rPr lang="en-US" sz="2000" b="1" dirty="0" smtClean="0">
                <a:solidFill>
                  <a:srgbClr val="FF0000"/>
                </a:solidFill>
              </a:rPr>
              <a:t>No beam: MKD problem SPS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1800" i="1" dirty="0" smtClean="0"/>
              <a:t>40.5 hours</a:t>
            </a:r>
          </a:p>
          <a:p>
            <a:pPr>
              <a:tabLst>
                <a:tab pos="3949700" algn="l"/>
              </a:tabLst>
            </a:pPr>
            <a:r>
              <a:rPr lang="en-US" sz="2000" dirty="0" smtClean="0"/>
              <a:t>Fri 19:30 – Sat 14:30	Reduced MD program</a:t>
            </a:r>
            <a:br>
              <a:rPr lang="en-US" sz="2000" dirty="0" smtClean="0"/>
            </a:br>
            <a:r>
              <a:rPr lang="en-US" sz="1800" i="1" dirty="0" smtClean="0"/>
              <a:t>19 hours</a:t>
            </a:r>
          </a:p>
          <a:p>
            <a:pPr>
              <a:tabLst>
                <a:tab pos="3949700" algn="l"/>
              </a:tabLst>
            </a:pPr>
            <a:r>
              <a:rPr lang="en-US" sz="2000" dirty="0" smtClean="0"/>
              <a:t>Sat 14:30 – Mon 06:00	Ion commissioning as planned</a:t>
            </a:r>
            <a:br>
              <a:rPr lang="en-US" sz="2000" dirty="0" smtClean="0"/>
            </a:br>
            <a:r>
              <a:rPr lang="en-US" sz="1800" i="1" dirty="0" smtClean="0"/>
              <a:t>35.5 hours</a:t>
            </a:r>
          </a:p>
          <a:p>
            <a:pPr marL="0" indent="0">
              <a:buNone/>
              <a:tabLst>
                <a:tab pos="3949700" algn="l"/>
              </a:tabLst>
            </a:pPr>
            <a:r>
              <a:rPr lang="en-US" sz="1100" i="1" dirty="0" smtClean="0"/>
              <a:t> </a:t>
            </a:r>
          </a:p>
          <a:p>
            <a:pPr marL="0" indent="0">
              <a:buNone/>
              <a:tabLst>
                <a:tab pos="3949700" algn="l"/>
                <a:tab pos="5649913" algn="l"/>
              </a:tabLst>
            </a:pPr>
            <a:r>
              <a:rPr lang="en-US" b="1" u="sng" dirty="0" smtClean="0"/>
              <a:t>MD:</a:t>
            </a:r>
            <a:r>
              <a:rPr lang="en-US" dirty="0" smtClean="0"/>
              <a:t> 	62 hours	</a:t>
            </a:r>
            <a:r>
              <a:rPr lang="en-US" sz="2000" dirty="0" smtClean="0"/>
              <a:t>(132 hours planned)</a:t>
            </a:r>
          </a:p>
          <a:p>
            <a:pPr marL="0" indent="0">
              <a:buNone/>
              <a:tabLst>
                <a:tab pos="3949700" algn="l"/>
                <a:tab pos="5649913" algn="l"/>
              </a:tabLst>
            </a:pPr>
            <a:r>
              <a:rPr lang="en-US" b="1" u="sng" dirty="0" smtClean="0"/>
              <a:t>Ion commissioning:</a:t>
            </a:r>
            <a:r>
              <a:rPr lang="en-US" dirty="0" smtClean="0"/>
              <a:t>	43.5 hours 	</a:t>
            </a:r>
            <a:r>
              <a:rPr lang="en-US" sz="2000" dirty="0" smtClean="0"/>
              <a:t>(~as planned)</a:t>
            </a:r>
          </a:p>
          <a:p>
            <a:pPr marL="0" indent="0">
              <a:buNone/>
              <a:tabLst>
                <a:tab pos="3949700" algn="l"/>
                <a:tab pos="5649913" algn="l"/>
              </a:tabLst>
            </a:pPr>
            <a:r>
              <a:rPr lang="en-US" b="1" u="sng" dirty="0" smtClean="0"/>
              <a:t>Major downtime:</a:t>
            </a:r>
            <a:r>
              <a:rPr lang="en-US" dirty="0" smtClean="0"/>
              <a:t>	72.5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39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ptics correction at ½ integer tune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31/10/2011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3410" y="620610"/>
            <a:ext cx="84251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beam 1: beta-beat ~50</a:t>
            </a:r>
            <a:r>
              <a:rPr lang="en-US" dirty="0"/>
              <a:t>%,~60%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smtClean="0"/>
              <a:t>~</a:t>
            </a:r>
            <a:r>
              <a:rPr lang="en-US" dirty="0"/>
              <a:t>10%,~25%  </a:t>
            </a:r>
            <a:r>
              <a:rPr lang="en-US" dirty="0" smtClean="0"/>
              <a:t>w </a:t>
            </a:r>
            <a:r>
              <a:rPr lang="en-US" dirty="0"/>
              <a:t>128 correctors </a:t>
            </a:r>
          </a:p>
          <a:p>
            <a:r>
              <a:rPr lang="en-US" dirty="0"/>
              <a:t>b</a:t>
            </a:r>
            <a:r>
              <a:rPr lang="en-US" dirty="0" smtClean="0"/>
              <a:t>eam 2: beta-beat ~30</a:t>
            </a:r>
            <a:r>
              <a:rPr lang="en-US" dirty="0"/>
              <a:t>%,80% → ~30%,~40% </a:t>
            </a:r>
            <a:r>
              <a:rPr lang="en-US" dirty="0" smtClean="0"/>
              <a:t>level w </a:t>
            </a:r>
            <a:r>
              <a:rPr lang="en-US" dirty="0"/>
              <a:t>96 correctors </a:t>
            </a:r>
            <a:endParaRPr lang="en-US" dirty="0" smtClean="0"/>
          </a:p>
          <a:p>
            <a:r>
              <a:rPr lang="en-US" dirty="0" smtClean="0"/>
              <a:t>iteration </a:t>
            </a:r>
            <a:r>
              <a:rPr lang="en-US" dirty="0"/>
              <a:t>would be </a:t>
            </a:r>
            <a:r>
              <a:rPr lang="en-US" dirty="0" smtClean="0"/>
              <a:t>needed; data </a:t>
            </a:r>
            <a:r>
              <a:rPr lang="en-US" dirty="0"/>
              <a:t>quality for beam 1 </a:t>
            </a:r>
            <a:r>
              <a:rPr lang="en-US" dirty="0" smtClean="0"/>
              <a:t>better </a:t>
            </a:r>
            <a:r>
              <a:rPr lang="en-US" dirty="0"/>
              <a:t>than </a:t>
            </a:r>
            <a:r>
              <a:rPr lang="en-US" dirty="0" smtClean="0"/>
              <a:t>for </a:t>
            </a:r>
            <a:r>
              <a:rPr lang="en-US" dirty="0"/>
              <a:t>beam </a:t>
            </a:r>
            <a:r>
              <a:rPr lang="en-US" dirty="0" smtClean="0"/>
              <a:t>2; </a:t>
            </a:r>
            <a:r>
              <a:rPr lang="en-US" dirty="0"/>
              <a:t>beam 2 </a:t>
            </a:r>
            <a:r>
              <a:rPr lang="en-US" dirty="0" smtClean="0"/>
              <a:t>misses </a:t>
            </a:r>
            <a:r>
              <a:rPr lang="en-US" dirty="0"/>
              <a:t>some BPM's R1,L2,R4,L7.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52" y="2814890"/>
            <a:ext cx="4361947" cy="3086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00"/>
            <a:ext cx="4782053" cy="3408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89282" y="6152813"/>
            <a:ext cx="4318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R. </a:t>
            </a:r>
            <a:r>
              <a:rPr lang="en-GB" dirty="0" smtClean="0"/>
              <a:t>Tomas, G. </a:t>
            </a:r>
            <a:r>
              <a:rPr lang="en-GB" dirty="0" err="1" smtClean="0"/>
              <a:t>Vandervinckhove</a:t>
            </a:r>
            <a:r>
              <a:rPr lang="en-GB" dirty="0" smtClean="0"/>
              <a:t>, et 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388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98" r="-356"/>
          <a:stretch/>
        </p:blipFill>
        <p:spPr>
          <a:xfrm>
            <a:off x="2767066" y="0"/>
            <a:ext cx="6408890" cy="47754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783" y="620610"/>
            <a:ext cx="2482957" cy="4032560"/>
          </a:xfrm>
        </p:spPr>
        <p:txBody>
          <a:bodyPr/>
          <a:lstStyle/>
          <a:p>
            <a:r>
              <a:rPr lang="de-DE" dirty="0" smtClean="0"/>
              <a:t>MD: </a:t>
            </a:r>
            <a:br>
              <a:rPr lang="de-DE" dirty="0" smtClean="0"/>
            </a:br>
            <a:r>
              <a:rPr lang="de-DE" b="1" u="sng" dirty="0" smtClean="0"/>
              <a:t>p – </a:t>
            </a:r>
            <a:r>
              <a:rPr lang="de-DE" b="1" u="sng" dirty="0" err="1" smtClean="0"/>
              <a:t>lead</a:t>
            </a:r>
            <a:r>
              <a:rPr lang="de-DE" b="1" u="sng" dirty="0" smtClean="0"/>
              <a:t/>
            </a:r>
            <a:br>
              <a:rPr lang="de-DE" b="1" u="sng" dirty="0" smtClean="0"/>
            </a:br>
            <a:r>
              <a:rPr lang="de-DE" b="1" u="sng" dirty="0" smtClean="0"/>
              <a:t/>
            </a:r>
            <a:br>
              <a:rPr lang="de-DE" b="1" u="sng" dirty="0" smtClean="0"/>
            </a:br>
            <a:r>
              <a:rPr lang="de-DE" sz="2800" dirty="0" smtClean="0"/>
              <a:t>1) </a:t>
            </a:r>
            <a:r>
              <a:rPr lang="de-DE" sz="2800" dirty="0" err="1" smtClean="0"/>
              <a:t>storage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2)</a:t>
            </a:r>
            <a:r>
              <a:rPr lang="de-DE" sz="2800" dirty="0" smtClean="0"/>
              <a:t> </a:t>
            </a:r>
            <a:r>
              <a:rPr lang="de-DE" sz="2800" dirty="0" err="1"/>
              <a:t>r</a:t>
            </a:r>
            <a:r>
              <a:rPr lang="de-DE" sz="2800" dirty="0" err="1" smtClean="0"/>
              <a:t>amp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3) </a:t>
            </a:r>
            <a:r>
              <a:rPr lang="de-DE" sz="2800" dirty="0" err="1" smtClean="0"/>
              <a:t>phasing</a:t>
            </a:r>
            <a:endParaRPr lang="de-D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/>
          <a:srcRect t="-410833" b="-410833"/>
          <a:stretch>
            <a:fillRect/>
          </a:stretch>
        </p:blipFill>
        <p:spPr bwMode="auto">
          <a:xfrm>
            <a:off x="845338" y="3717040"/>
            <a:ext cx="8345532" cy="518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90" y="5013220"/>
            <a:ext cx="8281150" cy="653329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 bwMode="auto">
          <a:xfrm>
            <a:off x="5004060" y="5661310"/>
            <a:ext cx="648090" cy="36005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10" y="1835498"/>
            <a:ext cx="232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First ion beams 2011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6033" y="1196690"/>
            <a:ext cx="150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Proton beam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67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228600" y="888480"/>
            <a:ext cx="4127370" cy="1676400"/>
          </a:xfrm>
        </p:spPr>
        <p:txBody>
          <a:bodyPr/>
          <a:lstStyle/>
          <a:p>
            <a:pPr lvl="0"/>
            <a:r>
              <a:rPr lang="en-US" sz="2000" dirty="0" smtClean="0"/>
              <a:t>Aim: Measure TDI impedance (mainly transverse)</a:t>
            </a:r>
          </a:p>
          <a:p>
            <a:pPr lvl="0"/>
            <a:r>
              <a:rPr lang="en-US" sz="2000" dirty="0" smtClean="0"/>
              <a:t>Parasitically: UFO </a:t>
            </a:r>
            <a:r>
              <a:rPr lang="en-US" sz="2000" dirty="0" smtClean="0"/>
              <a:t>studies</a:t>
            </a:r>
            <a:endParaRPr lang="en-US" sz="2000" dirty="0" smtClean="0"/>
          </a:p>
          <a:p>
            <a:r>
              <a:rPr lang="en-US" sz="2000" dirty="0" smtClean="0"/>
              <a:t>Measurement of tune shift vs. TDI gap for high intensity bunch (~2.5x10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p)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smtClean="0"/>
              <a:t>Confirms 2010 measurements but still ~twice too high.</a:t>
            </a:r>
            <a:endParaRPr lang="en-US" sz="2000" dirty="0" smtClean="0"/>
          </a:p>
          <a:p>
            <a:r>
              <a:rPr lang="en-US" sz="2000" dirty="0" smtClean="0"/>
              <a:t>Measurement with multi-bunch not </a:t>
            </a:r>
            <a:r>
              <a:rPr lang="en-US" sz="2000" dirty="0" smtClean="0"/>
              <a:t>clean for impedance.</a:t>
            </a:r>
          </a:p>
          <a:p>
            <a:r>
              <a:rPr lang="en-US" sz="2000" dirty="0" smtClean="0"/>
              <a:t>Vacuum data recorded.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01/11 – TDI studies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3410" y="6093370"/>
            <a:ext cx="482467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Trebuchet MS"/>
              </a:rPr>
              <a:t>H. Bartosik, B. </a:t>
            </a:r>
            <a:r>
              <a:rPr lang="en-US" sz="1800" b="1" dirty="0" err="1" smtClean="0">
                <a:solidFill>
                  <a:srgbClr val="FFFF00"/>
                </a:solidFill>
                <a:latin typeface="Trebuchet MS"/>
              </a:rPr>
              <a:t>Salvant</a:t>
            </a:r>
            <a:r>
              <a:rPr lang="en-US" sz="1800" b="1" dirty="0" smtClean="0">
                <a:solidFill>
                  <a:srgbClr val="FFFF00"/>
                </a:solidFill>
                <a:latin typeface="Trebuchet MS"/>
              </a:rPr>
              <a:t>, TE/VSC </a:t>
            </a:r>
            <a:r>
              <a:rPr lang="en-US" sz="1800" b="1" dirty="0" smtClean="0">
                <a:solidFill>
                  <a:srgbClr val="FFFF00"/>
                </a:solidFill>
                <a:latin typeface="Trebuchet MS"/>
              </a:rPr>
              <a:t>et al. </a:t>
            </a:r>
            <a:endParaRPr lang="en-US" sz="1800" b="1" dirty="0">
              <a:solidFill>
                <a:srgbClr val="FFFF00"/>
              </a:solidFill>
              <a:latin typeface="Trebuchet MS"/>
            </a:endParaRPr>
          </a:p>
        </p:txBody>
      </p:sp>
      <p:pic>
        <p:nvPicPr>
          <p:cNvPr id="7" name="Picture 2" descr="http://elogbook.cern.ch/eLogbook/attach_reader?attach_id=1211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7210" y="1676400"/>
            <a:ext cx="4796790" cy="3901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05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01/11 – UFO 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Verification of procedure for kicking single MKI kickers and MKQ kickers with low intensity</a:t>
            </a:r>
          </a:p>
          <a:p>
            <a:endParaRPr lang="en-US" sz="2400" dirty="0" smtClean="0"/>
          </a:p>
          <a:p>
            <a:r>
              <a:rPr lang="en-US" sz="2400" dirty="0" smtClean="0"/>
              <a:t>Pulsed single MKI kickers and MKQ kickers in the last injection gap without beam after injecting 1236 bunches</a:t>
            </a:r>
          </a:p>
          <a:p>
            <a:endParaRPr lang="en-US" sz="2400" dirty="0" smtClean="0"/>
          </a:p>
          <a:p>
            <a:r>
              <a:rPr lang="en-US" sz="2400" dirty="0" smtClean="0"/>
              <a:t>Preliminary results from UFO buster / BLM data analysis: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Often candidate UFOs after MKI pulse in Pt.2 and Pt.8 found. Sometimes even several events</a:t>
            </a:r>
            <a:r>
              <a:rPr lang="en-US" sz="2000" dirty="0" smtClean="0"/>
              <a:t> (cf. e.g. events at 9:40 and 9:54)</a:t>
            </a:r>
          </a:p>
          <a:p>
            <a:pPr lvl="1"/>
            <a:r>
              <a:rPr lang="en-US" sz="2000" dirty="0" smtClean="0"/>
              <a:t>Delay of first event to MKI pulse between 12.8ms and 128ms (for free fall t=</a:t>
            </a:r>
            <a:r>
              <a:rPr lang="en-US" sz="2000" dirty="0" err="1" smtClean="0"/>
              <a:t>sqrt</a:t>
            </a:r>
            <a:r>
              <a:rPr lang="en-US" sz="2000" dirty="0" smtClean="0"/>
              <a:t>(2*19mm/9.81ms^-2) = 62ms expected).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No UFOs at MKQ found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83256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4038600" cy="5257800"/>
          </a:xfrm>
        </p:spPr>
        <p:txBody>
          <a:bodyPr/>
          <a:lstStyle/>
          <a:p>
            <a:pPr lvl="0"/>
            <a:r>
              <a:rPr lang="en-US" sz="2400" dirty="0" smtClean="0"/>
              <a:t>10:37: Trip of cryogenics in point 8</a:t>
            </a:r>
          </a:p>
          <a:p>
            <a:pPr lvl="0"/>
            <a:r>
              <a:rPr lang="en-US" sz="2400" dirty="0" smtClean="0"/>
              <a:t>Accesses</a:t>
            </a:r>
          </a:p>
          <a:p>
            <a:pPr lvl="0"/>
            <a:r>
              <a:rPr lang="en-US" sz="2400" dirty="0" smtClean="0"/>
              <a:t>Measurements of the MKE4/6 SPS extraction kicker waveform</a:t>
            </a:r>
          </a:p>
          <a:p>
            <a:pPr lvl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MKE waveform calibration</a:t>
            </a:r>
            <a:endParaRPr lang="en-US" dirty="0"/>
          </a:p>
        </p:txBody>
      </p:sp>
      <p:pic>
        <p:nvPicPr>
          <p:cNvPr id="6146" name="Picture 2" descr="http://elogbook.cern.ch/eLogbook/attach_reader?attach_id=1211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00"/>
            <a:ext cx="4550758" cy="2514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010400" y="3505200"/>
            <a:ext cx="20574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Trebuchet MS"/>
              </a:rPr>
              <a:t>B. Goddard</a:t>
            </a:r>
            <a:endParaRPr lang="en-US" sz="1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304800" y="3429000"/>
            <a:ext cx="883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kern="0" dirty="0" smtClean="0">
                <a:solidFill>
                  <a:srgbClr val="1F497D"/>
                </a:solidFill>
                <a:latin typeface="Trebuchet MS"/>
              </a:rPr>
              <a:t>Preliminary summary:</a:t>
            </a:r>
          </a:p>
          <a:p>
            <a:pPr marL="342900" indent="-342900" algn="l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kern="0" dirty="0" smtClean="0">
                <a:solidFill>
                  <a:srgbClr val="1F497D"/>
                </a:solidFill>
                <a:latin typeface="Trebuchet MS"/>
              </a:rPr>
              <a:t>Finished calibration of MKE4 kick waveform with LHC clock. Find a 4.1 us difference </a:t>
            </a:r>
            <a:r>
              <a:rPr lang="en-US" kern="0" dirty="0" err="1" smtClean="0">
                <a:solidFill>
                  <a:srgbClr val="1F497D"/>
                </a:solidFill>
                <a:latin typeface="Trebuchet MS"/>
              </a:rPr>
              <a:t>wrt</a:t>
            </a:r>
            <a:r>
              <a:rPr lang="en-US" kern="0" dirty="0" smtClean="0">
                <a:solidFill>
                  <a:srgbClr val="1F497D"/>
                </a:solidFill>
                <a:latin typeface="Trebuchet MS"/>
              </a:rPr>
              <a:t> the calibration made with SPS clock, but the same waveform (when a 0.4 mm static offset is accounted for). </a:t>
            </a:r>
            <a:br>
              <a:rPr lang="en-US" kern="0" dirty="0" smtClean="0">
                <a:solidFill>
                  <a:srgbClr val="1F497D"/>
                </a:solidFill>
                <a:latin typeface="Trebuchet MS"/>
              </a:rPr>
            </a:br>
            <a:r>
              <a:rPr lang="en-US" kern="0" dirty="0" smtClean="0">
                <a:solidFill>
                  <a:srgbClr val="1F497D"/>
                </a:solidFill>
                <a:latin typeface="Trebuchet MS"/>
              </a:rPr>
              <a:t/>
            </a:r>
            <a:br>
              <a:rPr lang="en-US" kern="0" dirty="0" smtClean="0">
                <a:solidFill>
                  <a:srgbClr val="1F497D"/>
                </a:solidFill>
                <a:latin typeface="Trebuchet MS"/>
              </a:rPr>
            </a:br>
            <a:r>
              <a:rPr lang="en-US" kern="0" dirty="0" smtClean="0">
                <a:solidFill>
                  <a:srgbClr val="1F497D"/>
                </a:solidFill>
                <a:latin typeface="Trebuchet MS"/>
              </a:rPr>
              <a:t>What is strange is that the 54 us delay for the pilot seems to be at a different location compared to the waveform measured with the individual bunch positions at injection into the LHC...we will come back to try and investigate with INDIV or 12b</a:t>
            </a:r>
          </a:p>
          <a:p>
            <a:pPr marL="342900" indent="-342900" algn="l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kern="0" dirty="0" smtClean="0">
              <a:solidFill>
                <a:srgbClr val="1F497D"/>
              </a:solidFill>
              <a:latin typeface="Trebuchet MS"/>
            </a:endParaRPr>
          </a:p>
          <a:p>
            <a:pPr marL="342900" indent="-342900" algn="l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1F497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070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4097" r="-1409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Collimation: Ramp and Squeeze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36120" y="2865134"/>
            <a:ext cx="134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ome losses…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14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98" t="16885" r="-276" b="7597"/>
          <a:stretch/>
        </p:blipFill>
        <p:spPr>
          <a:xfrm>
            <a:off x="127380" y="764630"/>
            <a:ext cx="8860928" cy="54727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Beam </a:t>
            </a:r>
            <a:r>
              <a:rPr lang="en-US" dirty="0" smtClean="0"/>
              <a:t>1 H loss </a:t>
            </a:r>
            <a:r>
              <a:rPr lang="en-US" dirty="0" smtClean="0"/>
              <a:t>map </a:t>
            </a:r>
            <a:r>
              <a:rPr lang="en-US" dirty="0" smtClean="0">
                <a:sym typeface="Wingdings"/>
              </a:rPr>
              <a:t> Very good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83460" y="1988800"/>
            <a:ext cx="806512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83460" y="4509150"/>
            <a:ext cx="806512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491850" y="1988800"/>
            <a:ext cx="0" cy="252035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491850" y="2132820"/>
            <a:ext cx="2679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orders of magnitude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2647" y="6165380"/>
            <a:ext cx="5647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April collimation setup </a:t>
            </a:r>
            <a:r>
              <a:rPr lang="en-US" dirty="0" smtClean="0">
                <a:sym typeface="Wingdings"/>
              </a:rPr>
              <a:t> &gt; 6 month validity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50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8383" r="-1838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MD: Bunch </a:t>
            </a:r>
            <a:r>
              <a:rPr lang="en-US" dirty="0" smtClean="0"/>
              <a:t>shape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48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760800"/>
          </a:xfrm>
        </p:spPr>
        <p:txBody>
          <a:bodyPr/>
          <a:lstStyle/>
          <a:p>
            <a:r>
              <a:rPr lang="en-US" dirty="0" smtClean="0"/>
              <a:t>Quench </a:t>
            </a:r>
            <a:r>
              <a:rPr lang="en-US" dirty="0" smtClean="0"/>
              <a:t>test:</a:t>
            </a:r>
          </a:p>
          <a:p>
            <a:pPr lvl="1"/>
            <a:r>
              <a:rPr lang="en-US" dirty="0" smtClean="0"/>
              <a:t>closed </a:t>
            </a:r>
            <a:r>
              <a:rPr lang="en-US" dirty="0"/>
              <a:t>TCLIB collimator to 1 mm gap and -3 sigma </a:t>
            </a:r>
            <a:r>
              <a:rPr lang="en-US" dirty="0" smtClean="0"/>
              <a:t>offset</a:t>
            </a:r>
          </a:p>
          <a:p>
            <a:pPr lvl="1"/>
            <a:r>
              <a:rPr lang="en-US" dirty="0" smtClean="0"/>
              <a:t>Beam </a:t>
            </a:r>
            <a:r>
              <a:rPr lang="en-US" dirty="0"/>
              <a:t>2 inject and dump, pilot bunch of 3e10 p+ </a:t>
            </a:r>
            <a:endParaRPr lang="en-US" dirty="0" smtClean="0"/>
          </a:p>
          <a:p>
            <a:pPr lvl="1"/>
            <a:r>
              <a:rPr lang="en-US" dirty="0" smtClean="0"/>
              <a:t>BLM </a:t>
            </a:r>
            <a:r>
              <a:rPr lang="en-US" dirty="0"/>
              <a:t>monitors at TCLIB and Q6 in saturation (&gt; 1000% ratio to dump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increased the current of Q6.L8 magnet in steps of 200 A until </a:t>
            </a:r>
            <a:r>
              <a:rPr lang="en-US" b="1" u="sng" dirty="0"/>
              <a:t>2200 A (5 </a:t>
            </a:r>
            <a:r>
              <a:rPr lang="en-US" b="1" u="sng" dirty="0" err="1"/>
              <a:t>TeV</a:t>
            </a:r>
            <a:r>
              <a:rPr lang="en-US" b="1" u="sng" dirty="0"/>
              <a:t> operation) </a:t>
            </a:r>
            <a:r>
              <a:rPr lang="en-US" dirty="0"/>
              <a:t>and recorded QPS </a:t>
            </a:r>
            <a:r>
              <a:rPr lang="en-US" dirty="0" smtClean="0"/>
              <a:t>signal</a:t>
            </a:r>
          </a:p>
          <a:p>
            <a:pPr lvl="1"/>
            <a:r>
              <a:rPr lang="en-US" dirty="0" smtClean="0"/>
              <a:t>QPS </a:t>
            </a:r>
            <a:r>
              <a:rPr lang="en-US" dirty="0"/>
              <a:t>didn't show any significant variation when increasing the beam current ==&gt; </a:t>
            </a:r>
            <a:r>
              <a:rPr lang="en-US" b="1" u="sng" dirty="0"/>
              <a:t>NO QUENCH or QUENCHINO recorded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/>
              <a:t>analysis will follow but up to now it looks like the signal was just induced by showers on the electronics (TCLIB intercepts the full beam ==&gt; too diluted energy deposition at Q6 to cause a quench).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Quench</a:t>
            </a:r>
            <a:r>
              <a:rPr lang="de-DE" dirty="0" smtClean="0"/>
              <a:t> Test MD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Injection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18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8383" r="-1838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BI MD: Influence </a:t>
            </a:r>
            <a:r>
              <a:rPr lang="en-US" sz="2800" dirty="0" smtClean="0"/>
              <a:t>beam position </a:t>
            </a:r>
            <a:r>
              <a:rPr lang="en-US" sz="2800" dirty="0"/>
              <a:t>on </a:t>
            </a:r>
            <a:r>
              <a:rPr lang="en-US" sz="2800" dirty="0" smtClean="0"/>
              <a:t>FBCT </a:t>
            </a:r>
            <a:r>
              <a:rPr lang="en-US" sz="2800" dirty="0"/>
              <a:t>reading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2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Difficult, but some highlights achieved…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760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 smtClean="0"/>
              <a:t>Corrected </a:t>
            </a:r>
            <a:r>
              <a:rPr lang="en-US" sz="2000" b="1" u="sng" dirty="0" smtClean="0"/>
              <a:t>optics at ½ integer tune</a:t>
            </a:r>
            <a:r>
              <a:rPr lang="en-US" sz="2000" dirty="0" smtClean="0"/>
              <a:t> (more space for BB tune spread)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Simultaneous storage and acceleration of </a:t>
            </a:r>
            <a:r>
              <a:rPr lang="en-US" sz="2000" b="1" u="sng" dirty="0" smtClean="0"/>
              <a:t>proton and ion beams in LHC</a:t>
            </a:r>
            <a:r>
              <a:rPr lang="en-US" sz="2000" dirty="0" smtClean="0"/>
              <a:t> (towards p – lead physics)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Successful verification of </a:t>
            </a:r>
            <a:r>
              <a:rPr lang="en-US" sz="2000" b="1" u="sng" dirty="0" smtClean="0"/>
              <a:t>tight collimation settings</a:t>
            </a:r>
            <a:r>
              <a:rPr lang="en-US" sz="2000" u="sng" dirty="0" smtClean="0"/>
              <a:t> </a:t>
            </a:r>
            <a:r>
              <a:rPr lang="en-US" sz="2000" dirty="0" smtClean="0"/>
              <a:t>(towards lower beta* in 2012, factor 1.4 in luminosity?)</a:t>
            </a:r>
          </a:p>
          <a:p>
            <a:pPr>
              <a:lnSpc>
                <a:spcPct val="110000"/>
              </a:lnSpc>
            </a:pPr>
            <a:r>
              <a:rPr lang="en-US" sz="2000" b="1" u="sng" dirty="0" smtClean="0"/>
              <a:t>ATS pre-squeeze to 40cm</a:t>
            </a:r>
            <a:r>
              <a:rPr lang="en-US" sz="2000" u="sng" dirty="0" smtClean="0"/>
              <a:t> </a:t>
            </a:r>
            <a:r>
              <a:rPr lang="en-US" sz="2000" dirty="0" smtClean="0"/>
              <a:t>successfully tested (towards 2012 test for pile up of ~100)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Data for </a:t>
            </a:r>
            <a:r>
              <a:rPr lang="en-US" sz="2000" b="1" u="sng" dirty="0" smtClean="0"/>
              <a:t>TDI vacuum and UFO’s</a:t>
            </a:r>
            <a:r>
              <a:rPr lang="en-US" sz="2000" dirty="0" smtClean="0"/>
              <a:t> at MKI kickers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Shortened MD’s: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Beam shape data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Injection quench margin data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Beam instrumentation tests and calibration</a:t>
            </a:r>
          </a:p>
          <a:p>
            <a:pPr>
              <a:lnSpc>
                <a:spcPct val="110000"/>
              </a:lnSpc>
            </a:pPr>
            <a:r>
              <a:rPr lang="en-US" sz="2200" b="1" u="sng" dirty="0" smtClean="0"/>
              <a:t>Ion beams commissioned</a:t>
            </a:r>
            <a:r>
              <a:rPr lang="en-US" sz="2200" dirty="0" smtClean="0"/>
              <a:t> up to collision (</a:t>
            </a:r>
            <a:r>
              <a:rPr lang="en-US" sz="2200" dirty="0" smtClean="0">
                <a:sym typeface="Wingdings"/>
              </a:rPr>
              <a:t> John</a:t>
            </a:r>
            <a:r>
              <a:rPr lang="en-US" sz="22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Injectors, sequences, hyper-cycle, RF, collimation, loss map qualification for stable beams, …</a:t>
            </a:r>
          </a:p>
          <a:p>
            <a:pPr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1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Dry run without beam: 10cm without problem.</a:t>
            </a:r>
          </a:p>
          <a:p>
            <a:r>
              <a:rPr lang="en-US" sz="2000" dirty="0" smtClean="0"/>
              <a:t>Squeeze with beam very smooth down to 40cm.</a:t>
            </a:r>
          </a:p>
          <a:p>
            <a:r>
              <a:rPr lang="en-US" sz="2000" dirty="0" smtClean="0"/>
              <a:t>Measurements </a:t>
            </a:r>
            <a:r>
              <a:rPr lang="en-US" sz="2000" dirty="0" smtClean="0"/>
              <a:t>were conducted at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* 1m and 40cm. The </a:t>
            </a:r>
            <a:r>
              <a:rPr lang="en-US" sz="2000" dirty="0" smtClean="0">
                <a:solidFill>
                  <a:srgbClr val="FF0000"/>
                </a:solidFill>
              </a:rPr>
              <a:t>beta-beat is increasing from 30% to 50% for beam 1 horizontal and from 20% to 40% for beam 2 vertical</a:t>
            </a:r>
            <a:r>
              <a:rPr lang="en-US" sz="2000" dirty="0" smtClean="0"/>
              <a:t>. </a:t>
            </a:r>
            <a:endParaRPr lang="en-US" sz="2000" dirty="0"/>
          </a:p>
          <a:p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correction was calculated and implemented for beam 1 at 40cm, this reduced the peak beta-beat from 50% to 20%. For beam 2 a correction will need to be calculated off-line</a:t>
            </a:r>
            <a:r>
              <a:rPr lang="en-US" sz="2000" dirty="0" smtClean="0"/>
              <a:t>, it is expected that because of the missing BPMs global correction could not calculate and effective correction. </a:t>
            </a:r>
            <a:endParaRPr lang="en-US" sz="2000" dirty="0"/>
          </a:p>
          <a:p>
            <a:r>
              <a:rPr lang="en-US" sz="2000" dirty="0" smtClean="0"/>
              <a:t>For </a:t>
            </a:r>
            <a:r>
              <a:rPr lang="en-US" sz="2000" dirty="0" smtClean="0"/>
              <a:t>the correction only ~20 correctors around IP1 and IP5 were used. </a:t>
            </a:r>
            <a:endParaRPr lang="en-US" sz="2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rip </a:t>
            </a:r>
            <a:r>
              <a:rPr lang="en-US" sz="2000" dirty="0"/>
              <a:t>of trim </a:t>
            </a:r>
            <a:r>
              <a:rPr lang="en-US" sz="2000" dirty="0" err="1"/>
              <a:t>quadrupoles</a:t>
            </a:r>
            <a:r>
              <a:rPr lang="en-US" sz="2000" dirty="0"/>
              <a:t> when re-distributing the strength among sectors before telescopic </a:t>
            </a:r>
            <a:r>
              <a:rPr lang="en-US" sz="2000" dirty="0" smtClean="0"/>
              <a:t>squeezing</a:t>
            </a:r>
            <a:r>
              <a:rPr lang="en-US" sz="2000" dirty="0"/>
              <a:t> </a:t>
            </a:r>
            <a:r>
              <a:rPr lang="en-US" sz="2000" dirty="0" smtClean="0">
                <a:sym typeface="Wingdings"/>
              </a:rPr>
              <a:t> 10cm not reached this time!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480" y="152400"/>
            <a:ext cx="8087920" cy="792163"/>
          </a:xfrm>
        </p:spPr>
        <p:txBody>
          <a:bodyPr/>
          <a:lstStyle/>
          <a:p>
            <a:r>
              <a:rPr lang="en-US" sz="2800" dirty="0" smtClean="0"/>
              <a:t>ATS </a:t>
            </a:r>
            <a:r>
              <a:rPr lang="en-US" sz="2800" dirty="0" smtClean="0"/>
              <a:t>optics: To 40cm beta*  (S. </a:t>
            </a:r>
            <a:r>
              <a:rPr lang="en-US" sz="2800" dirty="0" err="1" smtClean="0"/>
              <a:t>Fartoukh</a:t>
            </a:r>
            <a:r>
              <a:rPr lang="en-US" sz="2800" dirty="0" smtClean="0"/>
              <a:t> et al)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9762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ATS optics</a:t>
            </a:r>
            <a:endParaRPr lang="en-US" dirty="0"/>
          </a:p>
        </p:txBody>
      </p:sp>
      <p:pic>
        <p:nvPicPr>
          <p:cNvPr id="21506" name="Picture 2" descr="http://elogbook.cern.ch/eLogbook/attach_reader?attach_id=12124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61" y="980660"/>
            <a:ext cx="6687929" cy="496869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16270" y="5805330"/>
            <a:ext cx="24384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Trebuchet MS"/>
              </a:rPr>
              <a:t>R. Tomas et al.</a:t>
            </a:r>
            <a:endParaRPr lang="en-US" sz="1800" b="1" dirty="0">
              <a:solidFill>
                <a:srgbClr val="FFFF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2107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660"/>
            <a:ext cx="8229600" cy="511175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Technical stop…</a:t>
            </a:r>
          </a:p>
          <a:p>
            <a:pPr lvl="1"/>
            <a:r>
              <a:rPr lang="en-US" dirty="0">
                <a:sym typeface="Wingdings"/>
              </a:rPr>
              <a:t>Proposal to install movable BLM’s during </a:t>
            </a:r>
            <a:r>
              <a:rPr lang="en-US" dirty="0" smtClean="0">
                <a:sym typeface="Wingdings"/>
              </a:rPr>
              <a:t>this TS </a:t>
            </a:r>
            <a:r>
              <a:rPr lang="en-US" dirty="0">
                <a:sym typeface="Wingdings"/>
              </a:rPr>
              <a:t>to have better resolution where losses in IR2 aperture measurements start. Repeat aperture measurement</a:t>
            </a:r>
            <a:r>
              <a:rPr lang="en-US" dirty="0" smtClean="0">
                <a:sym typeface="Wingdings"/>
              </a:rPr>
              <a:t>…</a:t>
            </a:r>
          </a:p>
          <a:p>
            <a:pPr lvl="1"/>
            <a:r>
              <a:rPr lang="en-US" dirty="0" smtClean="0">
                <a:sym typeface="Wingdings"/>
              </a:rPr>
              <a:t>ODH intervention?</a:t>
            </a:r>
          </a:p>
          <a:p>
            <a:r>
              <a:rPr lang="en-US" dirty="0" smtClean="0">
                <a:sym typeface="Wingdings"/>
              </a:rPr>
              <a:t>Ion commissioning  John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1-11-11,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7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Planning Sun – Mon (30. – 31.10.)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014500"/>
              </p:ext>
            </p:extLst>
          </p:nvPr>
        </p:nvGraphicFramePr>
        <p:xfrm>
          <a:off x="467430" y="914400"/>
          <a:ext cx="822960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90"/>
                <a:gridCol w="792110"/>
                <a:gridCol w="6264870"/>
                <a:gridCol w="524531"/>
              </a:tblGrid>
              <a:tr h="392962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</a:t>
                      </a:r>
                      <a:endParaRPr lang="en-US" dirty="0"/>
                    </a:p>
                  </a:txBody>
                  <a:tcPr/>
                </a:tc>
              </a:tr>
              <a:tr h="385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Sun</a:t>
                      </a: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17:00</a:t>
                      </a:r>
                      <a:endParaRPr lang="en-US" sz="1800" i="0" dirty="0"/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6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6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</a:tr>
              <a:tr h="524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0" dirty="0" smtClean="0">
                          <a:solidFill>
                            <a:schemeClr val="tx1"/>
                          </a:solidFill>
                        </a:rPr>
                        <a:t>18:00</a:t>
                      </a:r>
                      <a:endParaRPr lang="en-GB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3.5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TeV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Dry run ATS optics</a:t>
                      </a: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/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0" dirty="0" smtClean="0"/>
                        <a:t>21:00</a:t>
                      </a:r>
                      <a:endParaRPr lang="en-GB" sz="1800" i="0" dirty="0"/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6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6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</a:tr>
              <a:tr h="678050"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23:00</a:t>
                      </a:r>
                      <a:endParaRPr lang="en-US" sz="1800" i="0" dirty="0"/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 </a:t>
                      </a:r>
                      <a:r>
                        <a:rPr lang="en-US" sz="18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GeV</a:t>
                      </a: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en-US" sz="2000" b="1" i="0" u="sng" strike="noStrike" noProof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Tune working points</a:t>
                      </a:r>
                      <a:r>
                        <a:rPr lang="en-US" sz="2000" b="1" i="0" u="none" strike="noStrike" baseline="0" noProof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US" sz="14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half integer WP, more space for tune footprint, lower crossing angle, lower beta*, …</a:t>
                      </a: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Mon</a:t>
                      </a:r>
                      <a:endParaRPr lang="en-US" sz="1800" b="0" dirty="0"/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07:00</a:t>
                      </a:r>
                      <a:endParaRPr lang="en-US" sz="1800" i="0" dirty="0"/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3.5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TeV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Proton-Lead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feasibility of new physics scenario</a:t>
                      </a: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dirty="0" smtClean="0"/>
                        <a:t>A/B</a:t>
                      </a: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/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0" dirty="0" smtClean="0"/>
                        <a:t>23:00</a:t>
                      </a:r>
                      <a:endParaRPr lang="en-GB" sz="1800" i="0" dirty="0"/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6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6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31/10/2011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4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Planning Tue (1.11.)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641436"/>
              </p:ext>
            </p:extLst>
          </p:nvPr>
        </p:nvGraphicFramePr>
        <p:xfrm>
          <a:off x="467430" y="904330"/>
          <a:ext cx="8229601" cy="528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70"/>
                <a:gridCol w="762000"/>
                <a:gridCol w="6343700"/>
                <a:gridCol w="524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</a:t>
                      </a:r>
                      <a:endParaRPr lang="en-US" dirty="0"/>
                    </a:p>
                  </a:txBody>
                  <a:tcPr/>
                </a:tc>
              </a:tr>
              <a:tr h="84573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Tue</a:t>
                      </a:r>
                      <a:endParaRPr lang="en-US" sz="1800" b="0" dirty="0"/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0" dirty="0" smtClean="0"/>
                        <a:t>01:00</a:t>
                      </a:r>
                      <a:endParaRPr lang="en-GB" sz="1800" i="0" dirty="0"/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/>
                        <a:t>450 </a:t>
                      </a:r>
                      <a:r>
                        <a:rPr lang="en-US" sz="1800" b="0" i="0" dirty="0" err="1" smtClean="0"/>
                        <a:t>GeV</a:t>
                      </a:r>
                      <a:r>
                        <a:rPr lang="en-US" sz="1800" b="0" i="0" dirty="0" smtClean="0"/>
                        <a:t>: </a:t>
                      </a:r>
                      <a:r>
                        <a:rPr lang="en-US" sz="2000" b="1" i="0" u="sng" dirty="0" smtClean="0">
                          <a:solidFill>
                            <a:srgbClr val="0000FF"/>
                          </a:solidFill>
                        </a:rPr>
                        <a:t>TDI Vacuum</a:t>
                      </a:r>
                      <a:r>
                        <a:rPr lang="en-US" sz="2000" b="1" i="0" u="none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b="0" i="0" u="none" dirty="0" smtClean="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en-US" sz="1400" b="0" i="0" u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="0" i="0" u="none" dirty="0" smtClean="0">
                          <a:solidFill>
                            <a:schemeClr val="tx1"/>
                          </a:solidFill>
                        </a:rPr>
                        <a:t>understand source of heating, check for </a:t>
                      </a:r>
                      <a:r>
                        <a:rPr lang="en-US" sz="1600" b="0" i="0" u="none" dirty="0" err="1" smtClean="0">
                          <a:solidFill>
                            <a:schemeClr val="tx1"/>
                          </a:solidFill>
                        </a:rPr>
                        <a:t>HOM’s</a:t>
                      </a:r>
                      <a:r>
                        <a:rPr lang="en-US" sz="1600" b="0" i="0" u="none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800" b="0" i="0" u="none" dirty="0" smtClean="0">
                          <a:solidFill>
                            <a:schemeClr val="tx1"/>
                          </a:solidFill>
                        </a:rPr>
                        <a:t>Parasitically: </a:t>
                      </a:r>
                      <a:r>
                        <a:rPr lang="en-US" sz="1800" b="1" i="0" u="sng" dirty="0" smtClean="0">
                          <a:solidFill>
                            <a:srgbClr val="0000FF"/>
                          </a:solidFill>
                        </a:rPr>
                        <a:t>UFO studies</a:t>
                      </a:r>
                      <a:endParaRPr lang="en-US" sz="2000" b="1" i="0" u="sng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C</a:t>
                      </a: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09:00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450 </a:t>
                      </a:r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: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</a:rPr>
                        <a:t>UFO studies</a:t>
                      </a:r>
                      <a:r>
                        <a:rPr lang="en-US" sz="1600" baseline="0" dirty="0" smtClean="0"/>
                        <a:t> - </a:t>
                      </a:r>
                      <a:r>
                        <a:rPr lang="en-US" sz="1600" i="0" baseline="0" dirty="0" smtClean="0"/>
                        <a:t>Understanding UFO’s and possible limitations. Parasitically: scraping setup &amp; first tests (on other beam?)</a:t>
                      </a:r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/>
                        <a:t>C</a:t>
                      </a:r>
                      <a:endParaRPr lang="en-US" sz="2000" b="1" i="0" dirty="0"/>
                    </a:p>
                  </a:txBody>
                  <a:tcPr marL="12700" marR="12700" marT="12700" marB="0" anchor="ctr">
                    <a:solidFill>
                      <a:srgbClr val="99FF99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11:00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450 </a:t>
                      </a:r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: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Scraping for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beam shape</a:t>
                      </a:r>
                      <a:r>
                        <a:rPr lang="en-US" sz="1600" baseline="0" dirty="0" smtClean="0"/>
                        <a:t> -</a:t>
                      </a:r>
                      <a:r>
                        <a:rPr lang="en-US" sz="1600" i="0" baseline="0" dirty="0" smtClean="0"/>
                        <a:t> More accurate beam models for machine protection studies and beam loss simulations (high intensity tails)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13:00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450 </a:t>
                      </a:r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smtClean="0">
                          <a:sym typeface="Wingdings"/>
                        </a:rPr>
                        <a:t> 3.5</a:t>
                      </a:r>
                      <a:r>
                        <a:rPr lang="en-US" sz="1800" baseline="0" dirty="0" smtClean="0">
                          <a:sym typeface="Wingdings"/>
                        </a:rPr>
                        <a:t> </a:t>
                      </a:r>
                      <a:r>
                        <a:rPr lang="en-US" sz="1800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8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LR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beam-beam with 25ns</a:t>
                      </a:r>
                      <a:r>
                        <a:rPr lang="en-US" sz="2000" baseline="0" dirty="0" smtClean="0">
                          <a:sym typeface="Wingdings"/>
                        </a:rPr>
                        <a:t> </a:t>
                      </a:r>
                      <a:r>
                        <a:rPr lang="en-US" sz="1800" baseline="0" dirty="0" smtClean="0">
                          <a:sym typeface="Wingdings"/>
                        </a:rPr>
                        <a:t>– </a:t>
                      </a:r>
                      <a:r>
                        <a:rPr lang="en-US" sz="1600" i="0" baseline="0" dirty="0" smtClean="0">
                          <a:sym typeface="Wingdings"/>
                        </a:rPr>
                        <a:t>Assess required crossing angle and achievable beta* (performance) with 25ns</a:t>
                      </a:r>
                      <a:endParaRPr lang="en-US" sz="1600" i="0" dirty="0" smtClean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C</a:t>
                      </a:r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21:00</a:t>
                      </a:r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6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6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23:00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3.5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Beam instrumentation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Improvements of LHC beam measurements. One goal: calibrated BSRT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emittance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data for beam1 and beam2 at 3.5TeV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B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Wed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6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6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31/10/2011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8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Planning Wed (2.11.)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367125"/>
              </p:ext>
            </p:extLst>
          </p:nvPr>
        </p:nvGraphicFramePr>
        <p:xfrm>
          <a:off x="467430" y="917030"/>
          <a:ext cx="8229601" cy="395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100"/>
                <a:gridCol w="792110"/>
                <a:gridCol w="6192860"/>
                <a:gridCol w="524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</a:t>
                      </a:r>
                      <a:endParaRPr lang="en-US" dirty="0"/>
                    </a:p>
                  </a:txBody>
                  <a:tcPr/>
                </a:tc>
              </a:tr>
              <a:tr h="306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Wed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6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6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151883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09:00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3.5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TeV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ATS and tight collimation settings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Squeeze in IR1&amp;5 to 40cm beta*. Optics correction. Collide (no crossing angle). Show adequate protection with tight collimation settings. Show full protection. Provides 2.5 times higher pile-up potential…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A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32909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19:00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down, cycle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104251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21:00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n-US" sz="1800" noProof="0" dirty="0" smtClean="0"/>
                        <a:t>3.5 </a:t>
                      </a:r>
                      <a:r>
                        <a:rPr lang="en-US" sz="1800" noProof="0" dirty="0" err="1" smtClean="0"/>
                        <a:t>TeV</a:t>
                      </a:r>
                      <a:r>
                        <a:rPr lang="en-US" sz="1800" noProof="0" dirty="0" smtClean="0"/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Combined ramp &amp; squeeze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600" i="0" noProof="0" dirty="0" smtClean="0"/>
                        <a:t>Feasibility of changing the LHC optics during the ramp. Gain ~7min (400s) per ramp initially. Higher efficiency for physics</a:t>
                      </a:r>
                      <a:endParaRPr lang="en-US" sz="1800" i="0" noProof="0" dirty="0" smtClean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/>
                        <a:t>B</a:t>
                      </a:r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Thu</a:t>
                      </a:r>
                      <a:endParaRPr lang="en-US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05:00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6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6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31/10/2011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8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Planning Thu (3.11.)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704952"/>
              </p:ext>
            </p:extLst>
          </p:nvPr>
        </p:nvGraphicFramePr>
        <p:xfrm>
          <a:off x="457200" y="914400"/>
          <a:ext cx="8229601" cy="396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62000"/>
                <a:gridCol w="6333470"/>
                <a:gridCol w="524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Thu</a:t>
                      </a:r>
                      <a:endParaRPr lang="en-US" sz="1800" b="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Injection stability and losses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check steering constraints, define limits for correctors, operational procedure for more stable injection line steering 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B</a:t>
                      </a:r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15:00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450 </a:t>
                      </a:r>
                      <a:r>
                        <a:rPr lang="en-US" sz="1800" dirty="0" err="1" smtClean="0"/>
                        <a:t>GeV</a:t>
                      </a:r>
                      <a:r>
                        <a:rPr lang="en-US" sz="1800" baseline="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Quench margin at injection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800" i="0" u="none" baseline="0" dirty="0" smtClean="0"/>
                        <a:t>– </a:t>
                      </a:r>
                      <a:r>
                        <a:rPr lang="en-US" sz="1600" i="0" u="none" baseline="0" dirty="0" smtClean="0"/>
                        <a:t>BLM thresholds required at injection, room for optimization</a:t>
                      </a:r>
                      <a:endParaRPr lang="en-US" sz="1800" i="0" dirty="0" smtClean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19:00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450 </a:t>
                      </a:r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smtClean="0">
                          <a:sym typeface="Wingdings"/>
                        </a:rPr>
                        <a:t> 3.5 </a:t>
                      </a:r>
                      <a:r>
                        <a:rPr lang="en-US" sz="1800" dirty="0" err="1" smtClean="0">
                          <a:sym typeface="Wingdings"/>
                        </a:rPr>
                        <a:t>TeV</a:t>
                      </a:r>
                      <a:r>
                        <a:rPr lang="en-US" sz="18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Quench margin at 3.5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  <a:sym typeface="Wingdings"/>
                        </a:rPr>
                        <a:t>TeV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</a:t>
                      </a:r>
                      <a:r>
                        <a:rPr lang="en-US" sz="1600" i="0" u="none" baseline="0" dirty="0" smtClean="0"/>
                        <a:t>– </a:t>
                      </a:r>
                      <a:r>
                        <a:rPr lang="en-US" sz="1400" i="0" u="none" baseline="0" dirty="0" smtClean="0"/>
                        <a:t> </a:t>
                      </a:r>
                      <a:r>
                        <a:rPr lang="en-US" sz="1600" i="0" u="none" baseline="0" dirty="0" smtClean="0"/>
                        <a:t>apply transverse damper method, confirm May result, longer sustained losses, identify other possible limitations (know already about BLM power supplies);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u="none" baseline="0" dirty="0" smtClean="0"/>
                        <a:t>If any beam left </a:t>
                      </a:r>
                      <a:r>
                        <a:rPr lang="en-US" sz="2000" b="1" i="0" u="sng" baseline="0" dirty="0" smtClean="0">
                          <a:solidFill>
                            <a:srgbClr val="0000FF"/>
                          </a:solidFill>
                        </a:rPr>
                        <a:t>Wire Scanner Quench Test</a:t>
                      </a:r>
                      <a:endParaRPr lang="en-US" sz="1800" b="1" i="0" u="sng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en-US" sz="2000" b="1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</a:tr>
              <a:tr h="26631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Fri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03:00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/>
                        <a:t>Ramp down,</a:t>
                      </a:r>
                      <a:r>
                        <a:rPr lang="en-US" sz="1600" b="0" i="1" baseline="0" dirty="0" smtClean="0"/>
                        <a:t> cycle. Access for MKA (preparation non-linear MD).</a:t>
                      </a:r>
                      <a:endParaRPr lang="en-US" sz="1600" b="0" i="1" dirty="0" smtClean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1" dirty="0" smtClean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31/10/2011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3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Planning Fri (4.11.)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161648"/>
              </p:ext>
            </p:extLst>
          </p:nvPr>
        </p:nvGraphicFramePr>
        <p:xfrm>
          <a:off x="457200" y="914400"/>
          <a:ext cx="8229601" cy="515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62000"/>
                <a:gridCol w="6333470"/>
                <a:gridCol w="524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Fri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03:00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/>
                        <a:t>Ramp down,</a:t>
                      </a:r>
                      <a:r>
                        <a:rPr lang="en-US" sz="1600" b="0" i="1" baseline="0" dirty="0" smtClean="0"/>
                        <a:t> cycle. Access for MKA (preparation non-linear MD).</a:t>
                      </a:r>
                      <a:endParaRPr lang="en-US" sz="1600" b="0" i="1" dirty="0" smtClean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05:00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450 </a:t>
                      </a:r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Non-linear dynamics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600" dirty="0" smtClean="0"/>
                        <a:t>understand dynamic aperture in LHC, compare to models, experimental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reference case for upgrade studies</a:t>
                      </a:r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latin typeface="Arial (Body)"/>
                          <a:cs typeface="Arial (Body)"/>
                        </a:rPr>
                        <a:t>B</a:t>
                      </a:r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</a:tr>
              <a:tr h="496950">
                <a:tc>
                  <a:txBody>
                    <a:bodyPr/>
                    <a:lstStyle/>
                    <a:p>
                      <a:endParaRPr lang="en-US" sz="1800" i="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11:00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baseline="0" dirty="0" smtClean="0"/>
                        <a:t>Access for disabling MKA, followed by pre-cycle.</a:t>
                      </a:r>
                      <a:endParaRPr lang="en-US" sz="1600" b="0" i="1" dirty="0" smtClean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</a:tr>
              <a:tr h="947420">
                <a:tc>
                  <a:txBody>
                    <a:bodyPr/>
                    <a:lstStyle/>
                    <a:p>
                      <a:endParaRPr lang="en-US" sz="1800" i="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13:00</a:t>
                      </a:r>
                      <a:endParaRPr lang="en-GB" sz="1800" dirty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450 </a:t>
                      </a:r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>
                          <a:sym typeface="Wingdings"/>
                        </a:rPr>
                        <a:t></a:t>
                      </a:r>
                      <a:r>
                        <a:rPr lang="en-US" sz="1800" dirty="0" smtClean="0">
                          <a:sym typeface="Wingdings"/>
                        </a:rPr>
                        <a:t> 3.5</a:t>
                      </a:r>
                      <a:r>
                        <a:rPr lang="en-US" sz="1800" baseline="0" dirty="0" smtClean="0">
                          <a:sym typeface="Wingdings"/>
                        </a:rPr>
                        <a:t> </a:t>
                      </a:r>
                      <a:r>
                        <a:rPr lang="en-US" sz="1800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8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Longitudinal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beam stability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</a:t>
                      </a:r>
                      <a:r>
                        <a:rPr lang="en-US" sz="1600" i="0" baseline="0" dirty="0" smtClean="0">
                          <a:sym typeface="Wingdings"/>
                        </a:rPr>
                        <a:t>– Explore single and multi-bunch stability in longitudinal phase space, instability thresholds, optimal and required RF parameters</a:t>
                      </a:r>
                      <a:endParaRPr lang="en-US" sz="1800" i="0" dirty="0" smtClean="0"/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latin typeface="Arial (Body)"/>
                          <a:cs typeface="Arial (Body)"/>
                        </a:rPr>
                        <a:t>B</a:t>
                      </a:r>
                    </a:p>
                  </a:txBody>
                  <a:tcPr marL="12700" marR="12700" marT="12700" marB="0" anchor="ctr">
                    <a:solidFill>
                      <a:srgbClr val="FF6D51"/>
                    </a:solidFill>
                  </a:tcPr>
                </a:tc>
              </a:tr>
              <a:tr h="291450">
                <a:tc>
                  <a:txBody>
                    <a:bodyPr/>
                    <a:lstStyle/>
                    <a:p>
                      <a:endParaRPr lang="en-US" sz="1800" i="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21:00</a:t>
                      </a:r>
                      <a:endParaRPr lang="en-US" sz="1800" i="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/>
                        <a:t>Ramp down,</a:t>
                      </a:r>
                      <a:r>
                        <a:rPr lang="en-US" sz="1600" b="0" i="1" baseline="0" dirty="0" smtClean="0"/>
                        <a:t> cycle.</a:t>
                      </a:r>
                      <a:endParaRPr lang="en-US" sz="1600" b="0" i="1" dirty="0" smtClean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endParaRPr lang="en-US" sz="1800" i="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23:00</a:t>
                      </a:r>
                      <a:endParaRPr lang="en-US" sz="1800" i="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450 </a:t>
                      </a:r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>
                          <a:sym typeface="Wingdings"/>
                        </a:rPr>
                        <a:t></a:t>
                      </a:r>
                      <a:r>
                        <a:rPr lang="en-US" sz="1800" dirty="0" smtClean="0">
                          <a:sym typeface="Wingdings"/>
                        </a:rPr>
                        <a:t> 3.5</a:t>
                      </a:r>
                      <a:r>
                        <a:rPr lang="en-US" sz="1800" baseline="0" dirty="0" smtClean="0">
                          <a:sym typeface="Wingdings"/>
                        </a:rPr>
                        <a:t> </a:t>
                      </a:r>
                      <a:r>
                        <a:rPr lang="en-US" sz="1800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8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ATS</a:t>
                      </a:r>
                      <a:r>
                        <a:rPr lang="en-US" sz="1800" b="1" u="none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</a:t>
                      </a:r>
                      <a:r>
                        <a:rPr lang="en-US" sz="1800" i="0" baseline="0" dirty="0" smtClean="0">
                          <a:sym typeface="Wingdings"/>
                        </a:rPr>
                        <a:t>– </a:t>
                      </a:r>
                      <a:r>
                        <a:rPr lang="en-US" sz="1600" i="0" baseline="0" dirty="0" smtClean="0">
                          <a:sym typeface="Wingdings"/>
                        </a:rPr>
                        <a:t>Simultaneous squeeze to 0.1m in IR1 and IR5 with pilot beam, test of possible future upgrade optics for LHC</a:t>
                      </a:r>
                      <a:endParaRPr lang="en-US" sz="1800" i="0" dirty="0" smtClean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358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Sat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05:00</a:t>
                      </a:r>
                      <a:endParaRPr lang="en-US" sz="1800" i="0" dirty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/>
                        <a:t>Ramp down,</a:t>
                      </a:r>
                      <a:r>
                        <a:rPr lang="en-US" sz="1600" b="0" i="1" baseline="0" dirty="0" smtClean="0"/>
                        <a:t> cycle</a:t>
                      </a:r>
                      <a:r>
                        <a:rPr lang="en-US" sz="1800" b="0" i="1" baseline="0" dirty="0" smtClean="0"/>
                        <a:t>.</a:t>
                      </a:r>
                      <a:endParaRPr lang="en-US" sz="1800" b="0" i="1" dirty="0" smtClean="0"/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417860">
                <a:tc>
                  <a:txBody>
                    <a:bodyPr/>
                    <a:lstStyle/>
                    <a:p>
                      <a:endParaRPr lang="en-US" sz="18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/>
                        <a:t>06:00</a:t>
                      </a:r>
                      <a:endParaRPr lang="en-US" sz="1800" b="1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/>
                        <a:t>End of MD #4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31/10/2011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3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Issues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764630"/>
            <a:ext cx="8497180" cy="5111750"/>
          </a:xfrm>
        </p:spPr>
        <p:txBody>
          <a:bodyPr/>
          <a:lstStyle/>
          <a:p>
            <a:r>
              <a:rPr lang="en-US" dirty="0" smtClean="0"/>
              <a:t>ODH alarm issue:</a:t>
            </a:r>
          </a:p>
          <a:p>
            <a:pPr lvl="1"/>
            <a:r>
              <a:rPr lang="en-US" dirty="0" smtClean="0"/>
              <a:t>Saturday ODH </a:t>
            </a:r>
            <a:r>
              <a:rPr lang="en-US" dirty="0"/>
              <a:t>alarm has been detected affecting half of sector 67 and 78. </a:t>
            </a:r>
            <a:r>
              <a:rPr lang="en-US" dirty="0" smtClean="0"/>
              <a:t>Investigation: alarm </a:t>
            </a:r>
            <a:r>
              <a:rPr lang="en-US" dirty="0"/>
              <a:t>was not real and could be reset but the controller for the ODH detection located in TZ76 is not yet working. </a:t>
            </a:r>
            <a:endParaRPr lang="en-US" dirty="0" smtClean="0"/>
          </a:p>
          <a:p>
            <a:pPr lvl="1"/>
            <a:r>
              <a:rPr lang="en-US" dirty="0" smtClean="0"/>
              <a:t>Discussion </a:t>
            </a:r>
            <a:r>
              <a:rPr lang="en-US" dirty="0"/>
              <a:t>with </a:t>
            </a:r>
            <a:r>
              <a:rPr lang="en-US" dirty="0" smtClean="0"/>
              <a:t>TI </a:t>
            </a:r>
            <a:r>
              <a:rPr lang="en-US" dirty="0"/>
              <a:t>operator and </a:t>
            </a:r>
            <a:r>
              <a:rPr lang="en-US" dirty="0" smtClean="0"/>
              <a:t>fire brigade: </a:t>
            </a:r>
            <a:r>
              <a:rPr lang="en-US" dirty="0"/>
              <a:t>in </a:t>
            </a:r>
            <a:r>
              <a:rPr lang="en-US" dirty="0" smtClean="0"/>
              <a:t>present </a:t>
            </a:r>
            <a:r>
              <a:rPr lang="en-US" dirty="0"/>
              <a:t>situation there should be no issue for personnel safety </a:t>
            </a:r>
            <a:r>
              <a:rPr lang="en-US" dirty="0" smtClean="0"/>
              <a:t>- hardwired </a:t>
            </a:r>
            <a:r>
              <a:rPr lang="en-US" dirty="0"/>
              <a:t>link is guaranteeing that </a:t>
            </a:r>
            <a:r>
              <a:rPr lang="en-US" dirty="0" smtClean="0"/>
              <a:t>ODH </a:t>
            </a:r>
            <a:r>
              <a:rPr lang="en-US" dirty="0"/>
              <a:t>alarm will be properly transmitted to </a:t>
            </a:r>
            <a:r>
              <a:rPr lang="en-US" dirty="0" smtClean="0"/>
              <a:t>fire </a:t>
            </a:r>
            <a:r>
              <a:rPr lang="en-US" dirty="0"/>
              <a:t>brigade and </a:t>
            </a:r>
            <a:r>
              <a:rPr lang="en-US" dirty="0" smtClean="0"/>
              <a:t>evacuation </a:t>
            </a:r>
            <a:r>
              <a:rPr lang="en-US" dirty="0"/>
              <a:t>alarm will be triggered. The team responsible </a:t>
            </a:r>
            <a:r>
              <a:rPr lang="en-US" dirty="0" smtClean="0"/>
              <a:t>would </a:t>
            </a:r>
            <a:r>
              <a:rPr lang="en-US" dirty="0"/>
              <a:t>be ready to intervene </a:t>
            </a:r>
            <a:r>
              <a:rPr lang="en-US" dirty="0" smtClean="0"/>
              <a:t>today at </a:t>
            </a:r>
            <a:r>
              <a:rPr lang="en-US" dirty="0"/>
              <a:t>~09:00 in TZ76.</a:t>
            </a:r>
            <a:endParaRPr lang="en-US" dirty="0" smtClean="0"/>
          </a:p>
          <a:p>
            <a:r>
              <a:rPr lang="en-US" dirty="0" smtClean="0"/>
              <a:t>Biometric reader issues: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ecurrent </a:t>
            </a:r>
            <a:r>
              <a:rPr lang="en-US" dirty="0"/>
              <a:t>problem on the biometry reader in the </a:t>
            </a:r>
            <a:r>
              <a:rPr lang="en-US" dirty="0" smtClean="0"/>
              <a:t>underground area </a:t>
            </a:r>
            <a:r>
              <a:rPr lang="en-US" dirty="0"/>
              <a:t>(6 are not working</a:t>
            </a:r>
            <a:r>
              <a:rPr lang="en-US" dirty="0" smtClean="0"/>
              <a:t>). Not possible </a:t>
            </a:r>
            <a:r>
              <a:rPr lang="en-US" dirty="0"/>
              <a:t>to </a:t>
            </a:r>
            <a:r>
              <a:rPr lang="en-US" dirty="0" smtClean="0"/>
              <a:t>repair: </a:t>
            </a:r>
            <a:r>
              <a:rPr lang="en-US" dirty="0"/>
              <a:t>the Deputy </a:t>
            </a:r>
            <a:r>
              <a:rPr lang="en-US" dirty="0" smtClean="0"/>
              <a:t>DSO has </a:t>
            </a:r>
            <a:r>
              <a:rPr lang="en-US" dirty="0"/>
              <a:t>authorized </a:t>
            </a:r>
            <a:r>
              <a:rPr lang="en-US" dirty="0" smtClean="0"/>
              <a:t>to </a:t>
            </a:r>
            <a:r>
              <a:rPr lang="en-US" dirty="0"/>
              <a:t>bypass the biometry in UJ23 and to </a:t>
            </a:r>
            <a:r>
              <a:rPr lang="en-US" dirty="0" smtClean="0"/>
              <a:t>continue operation </a:t>
            </a:r>
            <a:r>
              <a:rPr lang="en-US" dirty="0"/>
              <a:t>and access in these conditions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ypass for </a:t>
            </a:r>
            <a:r>
              <a:rPr lang="en-US" dirty="0"/>
              <a:t>all the </a:t>
            </a:r>
            <a:r>
              <a:rPr lang="en-US" dirty="0" smtClean="0"/>
              <a:t>readers </a:t>
            </a:r>
            <a:r>
              <a:rPr lang="en-US" dirty="0"/>
              <a:t>not working when </a:t>
            </a:r>
            <a:r>
              <a:rPr lang="en-US" dirty="0" smtClean="0"/>
              <a:t>access is </a:t>
            </a:r>
            <a:r>
              <a:rPr lang="en-US" dirty="0"/>
              <a:t>required and will stay till replacement of the </a:t>
            </a:r>
            <a:r>
              <a:rPr lang="en-US" dirty="0" smtClean="0"/>
              <a:t>reader.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MD Planning 2011/12, MD#4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13/10/2011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67240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B04B43CECEB4284DC1048BD9A7E71" ma:contentTypeVersion="1" ma:contentTypeDescription="Create a new document." ma:contentTypeScope="" ma:versionID="977fe84844276957b469e9bd7f4796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6A4E28-D95B-4887-B452-84E05BDA7472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CF74B9-FA9C-46A7-BEE3-2836ABF6BC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B55425-9ADD-438F-A9B0-D4B33BE16A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47446</TotalTime>
  <Words>2608</Words>
  <Application>Microsoft Macintosh PowerPoint</Application>
  <PresentationFormat>On-screen Show (4:3)</PresentationFormat>
  <Paragraphs>343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Pixel</vt:lpstr>
      <vt:lpstr>Office Theme</vt:lpstr>
      <vt:lpstr>1_Pixel</vt:lpstr>
      <vt:lpstr>LHCpresentations</vt:lpstr>
      <vt:lpstr>1_Office Theme</vt:lpstr>
      <vt:lpstr>1_LHCpresentations</vt:lpstr>
      <vt:lpstr>LHC Week 44 and MD Block #4  - Weekly Report -</vt:lpstr>
      <vt:lpstr>Overview</vt:lpstr>
      <vt:lpstr>Difficult, but some highlights achieved…</vt:lpstr>
      <vt:lpstr>MD Planning Sun – Mon (30. – 31.10.)</vt:lpstr>
      <vt:lpstr>MD Planning Tue (1.11.)</vt:lpstr>
      <vt:lpstr>MD Planning Wed (2.11.)</vt:lpstr>
      <vt:lpstr>MD Planning Thu (3.11.)</vt:lpstr>
      <vt:lpstr>MD Planning Fri (4.11.)</vt:lpstr>
      <vt:lpstr>Machine Issues I</vt:lpstr>
      <vt:lpstr>Machine Issues II</vt:lpstr>
      <vt:lpstr>Cryo stop of P8 on 1st of November   </vt:lpstr>
      <vt:lpstr>MKD Stop in SPS – Corroded Feed-Through</vt:lpstr>
      <vt:lpstr>PowerPoint Presentation</vt:lpstr>
      <vt:lpstr>IR2L Aperture: Alignment checks</vt:lpstr>
      <vt:lpstr>IR2 Aperture: RP survey (L2)</vt:lpstr>
      <vt:lpstr>ALFA RP Movement Issue: XRPV.A7L1.B2</vt:lpstr>
      <vt:lpstr>ALFA RP Movement Issue: XRPV.A7L1.B2</vt:lpstr>
      <vt:lpstr>MD Highlights</vt:lpstr>
      <vt:lpstr>tunes near ½ integer</vt:lpstr>
      <vt:lpstr>optics correction at ½ integer tune</vt:lpstr>
      <vt:lpstr>MD:  p – lead  1) storage  2) ramp   3) phasing</vt:lpstr>
      <vt:lpstr>Tue 01/11 – TDI studies</vt:lpstr>
      <vt:lpstr>Tue 01/11 – UFO studies</vt:lpstr>
      <vt:lpstr>SPS MKE waveform calibration</vt:lpstr>
      <vt:lpstr>Tight Collimation: Ramp and Squeeze</vt:lpstr>
      <vt:lpstr>Example: Beam 1 H loss map  Very good</vt:lpstr>
      <vt:lpstr>MD: Bunch shape measurements</vt:lpstr>
      <vt:lpstr>Quench Test MD at Injection</vt:lpstr>
      <vt:lpstr>BI MD: Influence beam position on FBCT reading</vt:lpstr>
      <vt:lpstr>ATS optics: To 40cm beta*  (S. Fartoukh et al)</vt:lpstr>
      <vt:lpstr>ATS optics</vt:lpstr>
      <vt:lpstr>Ahead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3155</cp:revision>
  <dcterms:created xsi:type="dcterms:W3CDTF">2011-10-20T12:17:28Z</dcterms:created>
  <dcterms:modified xsi:type="dcterms:W3CDTF">2011-11-06T22:48:14Z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0x010100E5DB04B43CECEB4284DC1048BD9A7E71</vt:lpwstr>
  </property>
</Properties>
</file>