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15"/>
  </p:notesMasterIdLst>
  <p:handoutMasterIdLst>
    <p:handoutMasterId r:id="rId16"/>
  </p:handoutMasterIdLst>
  <p:sldIdLst>
    <p:sldId id="932" r:id="rId2"/>
    <p:sldId id="934" r:id="rId3"/>
    <p:sldId id="935" r:id="rId4"/>
    <p:sldId id="933" r:id="rId5"/>
    <p:sldId id="937" r:id="rId6"/>
    <p:sldId id="939" r:id="rId7"/>
    <p:sldId id="938" r:id="rId8"/>
    <p:sldId id="940" r:id="rId9"/>
    <p:sldId id="941" r:id="rId10"/>
    <p:sldId id="942" r:id="rId11"/>
    <p:sldId id="943" r:id="rId12"/>
    <p:sldId id="944" r:id="rId13"/>
    <p:sldId id="936" r:id="rId14"/>
  </p:sldIdLst>
  <p:sldSz cx="9144000" cy="6858000" type="screen4x3"/>
  <p:notesSz cx="6718300" cy="9855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8000"/>
    <a:srgbClr val="FF0000"/>
    <a:srgbClr val="99FFCC"/>
    <a:srgbClr val="9FCAFF"/>
    <a:srgbClr val="DDDDDD"/>
    <a:srgbClr val="3399FF"/>
    <a:srgbClr val="FFCCCC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97" autoAdjust="0"/>
    <p:restoredTop sz="95238" autoAdjust="0"/>
  </p:normalViewPr>
  <p:slideViewPr>
    <p:cSldViewPr>
      <p:cViewPr varScale="1">
        <p:scale>
          <a:sx n="83" d="100"/>
          <a:sy n="83" d="100"/>
        </p:scale>
        <p:origin x="-222" y="-78"/>
      </p:cViewPr>
      <p:guideLst>
        <p:guide orient="horz" pos="2160"/>
        <p:guide pos="51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3272" y="-120"/>
      </p:cViewPr>
      <p:guideLst>
        <p:guide orient="horz" pos="3104"/>
        <p:guide pos="2116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0DC6C-BFF8-144A-B30B-BD4EDED5E972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5238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C2787-C011-484C-9C9F-47366145B8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3249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81538"/>
            <a:ext cx="5375275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CFAA86E-7117-48E8-AB4F-2D91C9F729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01940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03-10-2011</a:t>
            </a:r>
            <a:endParaRPr lang="en-US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26E3E824-1D33-4083-932F-B12D7D09EB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07FC7-9701-4F56-BA21-47F785F44A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6FE21-7D5A-4944-9B4F-14EE2A8435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43100-3704-4E7F-9742-368FE9AA16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F8F70-BBF6-4832-98A0-56CA85B1B7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96975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29050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A8A3B-17E3-4A11-B239-2716609288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111750"/>
          </a:xfrm>
        </p:spPr>
        <p:txBody>
          <a:bodyPr/>
          <a:lstStyle>
            <a:lvl3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03-10-2011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C38A6-77F0-4FCF-B06D-A581D0D4EF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31215-DB5D-475E-B8AB-8117DA16C7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503C1-DF11-4A20-A24B-2DE152F8D0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A8FA0-5CB1-47CC-8E14-97CA62F16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AADED-51EB-4F42-B5F1-2ACE1DF1E1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4457D-55E5-4A3A-B391-7D7C2479BC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2502F-1A98-441D-8A55-88868DC7B2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03-10-2011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pPr>
              <a:defRPr/>
            </a:pPr>
            <a:fld id="{69CF8F24-2345-4359-A23A-40838D5E6D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22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03-10-2011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922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accent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400" y="837600"/>
            <a:ext cx="8569190" cy="5111750"/>
          </a:xfrm>
        </p:spPr>
        <p:txBody>
          <a:bodyPr/>
          <a:lstStyle/>
          <a:p>
            <a:pPr lvl="0"/>
            <a:r>
              <a:rPr lang="en-US" dirty="0" smtClean="0"/>
              <a:t>05:31 Beam dump due to QPS trigger in sector 78. </a:t>
            </a:r>
            <a:endParaRPr lang="en-US" dirty="0" smtClean="0"/>
          </a:p>
          <a:p>
            <a:pPr lvl="1"/>
            <a:r>
              <a:rPr lang="en-US" dirty="0" smtClean="0"/>
              <a:t>Quench </a:t>
            </a:r>
            <a:r>
              <a:rPr lang="en-US" dirty="0" smtClean="0"/>
              <a:t>heaters discharged in MB10.L8. </a:t>
            </a:r>
          </a:p>
          <a:p>
            <a:pPr lvl="0"/>
            <a:r>
              <a:rPr lang="en-US" dirty="0" smtClean="0"/>
              <a:t>07:28 Quench heaters charged ok again in cell </a:t>
            </a:r>
            <a:r>
              <a:rPr lang="en-US" dirty="0" smtClean="0"/>
              <a:t>B10L8.</a:t>
            </a:r>
          </a:p>
          <a:p>
            <a:pPr lvl="1"/>
            <a:r>
              <a:rPr lang="en-US" dirty="0" smtClean="0"/>
              <a:t>Was </a:t>
            </a:r>
            <a:r>
              <a:rPr lang="en-US" dirty="0" smtClean="0"/>
              <a:t>a EN/EL circuit breaker (cell 32, EOJ106/78.32R7). nr. Q3.</a:t>
            </a:r>
          </a:p>
          <a:p>
            <a:pPr lvl="0"/>
            <a:r>
              <a:rPr lang="en-US" dirty="0" smtClean="0"/>
              <a:t>08:29 </a:t>
            </a:r>
            <a:r>
              <a:rPr lang="en-US" dirty="0" err="1" smtClean="0"/>
              <a:t>Cryo</a:t>
            </a:r>
            <a:r>
              <a:rPr lang="en-US" dirty="0" smtClean="0"/>
              <a:t> back.</a:t>
            </a:r>
          </a:p>
          <a:p>
            <a:pPr lvl="0"/>
            <a:r>
              <a:rPr lang="en-US" dirty="0" smtClean="0"/>
              <a:t>08:20 RF tests without beam. </a:t>
            </a:r>
            <a:endParaRPr lang="en-US" dirty="0" smtClean="0"/>
          </a:p>
          <a:p>
            <a:pPr lvl="1"/>
            <a:r>
              <a:rPr lang="en-US" dirty="0" smtClean="0"/>
              <a:t>Check </a:t>
            </a:r>
            <a:r>
              <a:rPr lang="en-US" dirty="0" smtClean="0"/>
              <a:t>for problem of </a:t>
            </a:r>
            <a:r>
              <a:rPr lang="en-US" dirty="0" err="1" smtClean="0"/>
              <a:t>debunching</a:t>
            </a:r>
            <a:r>
              <a:rPr lang="en-US" dirty="0" smtClean="0"/>
              <a:t> observed during fill #2182.</a:t>
            </a:r>
          </a:p>
          <a:p>
            <a:pPr lvl="0"/>
            <a:r>
              <a:rPr lang="en-US" dirty="0" smtClean="0"/>
              <a:t>09:51 Vacuum leak in TI2 TED bellows. Access breaks patrol. Initial estimate for repair and recovery: 48h.</a:t>
            </a:r>
          </a:p>
          <a:p>
            <a:pPr lvl="0"/>
            <a:r>
              <a:rPr lang="en-US" dirty="0" smtClean="0"/>
              <a:t>15:16 Open LHC for access. </a:t>
            </a:r>
            <a:endParaRPr lang="en-US" dirty="0" smtClean="0"/>
          </a:p>
          <a:p>
            <a:pPr lvl="1"/>
            <a:r>
              <a:rPr lang="en-US" dirty="0" smtClean="0"/>
              <a:t>ELQA </a:t>
            </a:r>
            <a:r>
              <a:rPr lang="en-US" dirty="0" smtClean="0"/>
              <a:t>access in P8. </a:t>
            </a:r>
            <a:endParaRPr lang="en-US" dirty="0" smtClean="0"/>
          </a:p>
          <a:p>
            <a:pPr lvl="1"/>
            <a:r>
              <a:rPr lang="en-US" dirty="0" smtClean="0"/>
              <a:t>Planning </a:t>
            </a:r>
            <a:r>
              <a:rPr lang="en-US" dirty="0" smtClean="0"/>
              <a:t>for beam 2 program over night: abort gap cleaning and 25ns setup.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Wednesday 5.10</a:t>
            </a:r>
            <a:r>
              <a:rPr lang="de-DE" dirty="0" smtClean="0"/>
              <a:t>.</a:t>
            </a:r>
            <a:endParaRPr lang="de-DE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03-10-2011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6206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764630"/>
            <a:ext cx="8229600" cy="5111750"/>
          </a:xfrm>
        </p:spPr>
        <p:txBody>
          <a:bodyPr/>
          <a:lstStyle/>
          <a:p>
            <a:pPr>
              <a:buNone/>
            </a:pPr>
            <a:r>
              <a:rPr lang="en-US" sz="1800" dirty="0" smtClean="0"/>
              <a:t>	------------------------------------------------------------------------------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Group</a:t>
            </a:r>
            <a:r>
              <a:rPr lang="en-US" sz="1800" dirty="0" smtClean="0"/>
              <a:t>: EN/EL</a:t>
            </a:r>
            <a:br>
              <a:rPr lang="en-US" sz="1800" dirty="0" smtClean="0"/>
            </a:br>
            <a:r>
              <a:rPr lang="en-US" sz="1800" dirty="0" smtClean="0"/>
              <a:t>Location: US15 and UJ56</a:t>
            </a:r>
            <a:br>
              <a:rPr lang="en-US" sz="1800" dirty="0" smtClean="0"/>
            </a:br>
            <a:r>
              <a:rPr lang="en-US" sz="1800" dirty="0" smtClean="0"/>
              <a:t>Duration: 1hr</a:t>
            </a:r>
            <a:br>
              <a:rPr lang="en-US" sz="1800" dirty="0" smtClean="0"/>
            </a:br>
            <a:r>
              <a:rPr lang="en-US" sz="1800" dirty="0" smtClean="0"/>
              <a:t>Contact: Consuelo </a:t>
            </a:r>
            <a:r>
              <a:rPr lang="en-US" sz="1800" dirty="0" err="1" smtClean="0"/>
              <a:t>Goncalves</a:t>
            </a:r>
            <a:r>
              <a:rPr lang="en-US" sz="1800" dirty="0" smtClean="0"/>
              <a:t> (168896) or Jean-Claude Guillaume (163194)</a:t>
            </a:r>
            <a:br>
              <a:rPr lang="en-US" sz="1800" dirty="0" smtClean="0"/>
            </a:br>
            <a:r>
              <a:rPr lang="en-US" sz="1800" dirty="0" smtClean="0"/>
              <a:t>Reason: Inspection prior to technical stop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they will go IN tomorrow morning at 7:30</a:t>
            </a:r>
            <a:br>
              <a:rPr lang="en-US" sz="1800" dirty="0" smtClean="0"/>
            </a:br>
            <a:r>
              <a:rPr lang="en-US" sz="1800" dirty="0" smtClean="0"/>
              <a:t>------------------------------------------------------------------------------</a:t>
            </a:r>
            <a:br>
              <a:rPr lang="en-US" sz="1800" dirty="0" smtClean="0"/>
            </a:br>
            <a:r>
              <a:rPr lang="en-US" sz="1800" dirty="0" smtClean="0"/>
              <a:t>Group: Access</a:t>
            </a:r>
            <a:br>
              <a:rPr lang="en-US" sz="1800" dirty="0" smtClean="0"/>
            </a:br>
            <a:r>
              <a:rPr lang="en-US" sz="1800" dirty="0" smtClean="0"/>
              <a:t>Location: PM45</a:t>
            </a:r>
            <a:br>
              <a:rPr lang="en-US" sz="1800" dirty="0" smtClean="0"/>
            </a:br>
            <a:r>
              <a:rPr lang="en-US" sz="1800" dirty="0" smtClean="0"/>
              <a:t>Duration: 1hr</a:t>
            </a:r>
            <a:br>
              <a:rPr lang="en-US" sz="1800" dirty="0" smtClean="0"/>
            </a:br>
            <a:r>
              <a:rPr lang="en-US" sz="1800" dirty="0" smtClean="0"/>
              <a:t>Contact: Serge </a:t>
            </a:r>
            <a:r>
              <a:rPr lang="en-US" sz="1800" dirty="0" err="1" smtClean="0"/>
              <a:t>di</a:t>
            </a:r>
            <a:r>
              <a:rPr lang="en-US" sz="1800" dirty="0" smtClean="0"/>
              <a:t> Luca (164000)</a:t>
            </a:r>
            <a:br>
              <a:rPr lang="en-US" sz="1800" dirty="0" smtClean="0"/>
            </a:br>
            <a:r>
              <a:rPr lang="en-US" sz="1800" dirty="0" smtClean="0"/>
              <a:t>Reason: Door closer removal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done today</a:t>
            </a:r>
            <a:br>
              <a:rPr lang="en-US" sz="1800" dirty="0" smtClean="0"/>
            </a:br>
            <a:r>
              <a:rPr lang="en-US" sz="1800" dirty="0" smtClean="0"/>
              <a:t>---------------------------------------------------------------------</a:t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List VI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03-10-2011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764630"/>
            <a:ext cx="8229600" cy="5111750"/>
          </a:xfrm>
        </p:spPr>
        <p:txBody>
          <a:bodyPr/>
          <a:lstStyle/>
          <a:p>
            <a:pPr>
              <a:buNone/>
            </a:pPr>
            <a:r>
              <a:rPr lang="en-US" sz="1800" dirty="0" smtClean="0"/>
              <a:t>	------------------------------------------------------------------------------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Group: BLM</a:t>
            </a:r>
            <a:br>
              <a:rPr lang="en-US" sz="1800" dirty="0" smtClean="0"/>
            </a:br>
            <a:r>
              <a:rPr lang="en-US" sz="1800" dirty="0" smtClean="0"/>
              <a:t>Location: IP7/tunnel </a:t>
            </a:r>
            <a:br>
              <a:rPr lang="en-US" sz="1800" dirty="0" smtClean="0"/>
            </a:br>
            <a:r>
              <a:rPr lang="en-US" sz="1800" dirty="0" smtClean="0"/>
              <a:t>Duration: 2 hours</a:t>
            </a:r>
            <a:br>
              <a:rPr lang="en-US" sz="1800" dirty="0" smtClean="0"/>
            </a:br>
            <a:r>
              <a:rPr lang="en-US" sz="1800" dirty="0" smtClean="0"/>
              <a:t>Contact: E. </a:t>
            </a:r>
            <a:r>
              <a:rPr lang="en-US" sz="1800" dirty="0" err="1" smtClean="0"/>
              <a:t>Effinger</a:t>
            </a:r>
            <a:r>
              <a:rPr lang="en-US" sz="1800" dirty="0" smtClean="0"/>
              <a:t>, J. Emery, I. </a:t>
            </a:r>
            <a:r>
              <a:rPr lang="en-US" sz="1800" dirty="0" err="1" smtClean="0"/>
              <a:t>Savu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Reason: Replacement of BLM Diamond monitor</a:t>
            </a:r>
            <a:br>
              <a:rPr lang="en-US" sz="1800" dirty="0" smtClean="0"/>
            </a:br>
            <a:r>
              <a:rPr lang="en-US" sz="1800" dirty="0" smtClean="0"/>
              <a:t>Request date: 29/09/2011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closed </a:t>
            </a:r>
            <a:r>
              <a:rPr lang="en-US" sz="1800" dirty="0" err="1" smtClean="0"/>
              <a:t>untill</a:t>
            </a:r>
            <a:r>
              <a:rPr lang="en-US" sz="1800" dirty="0" smtClean="0"/>
              <a:t> tomorrow</a:t>
            </a:r>
            <a:br>
              <a:rPr lang="en-US" sz="1800" dirty="0" smtClean="0"/>
            </a:br>
            <a:r>
              <a:rPr lang="en-US" sz="1800" dirty="0" smtClean="0"/>
              <a:t>----------------------------------------------------------------------------------------------------------</a:t>
            </a:r>
            <a:br>
              <a:rPr lang="en-US" sz="1800" dirty="0" smtClean="0"/>
            </a:br>
            <a:r>
              <a:rPr lang="en-US" sz="1800" dirty="0" smtClean="0"/>
              <a:t>Group: Vacuum</a:t>
            </a:r>
            <a:br>
              <a:rPr lang="en-US" sz="1800" dirty="0" smtClean="0"/>
            </a:br>
            <a:r>
              <a:rPr lang="en-US" sz="1800" dirty="0" smtClean="0"/>
              <a:t>Location: point 8</a:t>
            </a:r>
            <a:br>
              <a:rPr lang="en-US" sz="1800" dirty="0" smtClean="0"/>
            </a:br>
            <a:r>
              <a:rPr lang="en-US" sz="1800" dirty="0" smtClean="0"/>
              <a:t>Duration: 4 hours (normal working hours)</a:t>
            </a:r>
            <a:br>
              <a:rPr lang="en-US" sz="1800" dirty="0" smtClean="0"/>
            </a:br>
            <a:r>
              <a:rPr lang="en-US" sz="1800" dirty="0" smtClean="0"/>
              <a:t>Contact: Vacuum piquet</a:t>
            </a:r>
            <a:br>
              <a:rPr lang="en-US" sz="1800" dirty="0" smtClean="0"/>
            </a:br>
            <a:r>
              <a:rPr lang="en-US" sz="1800" dirty="0" smtClean="0"/>
              <a:t>Reason: Modify cabling at A4L8 and A4R8, to have a clearer view of pressure increases.</a:t>
            </a:r>
            <a:br>
              <a:rPr lang="en-US" sz="1800" dirty="0" smtClean="0"/>
            </a:br>
            <a:r>
              <a:rPr lang="en-US" sz="1800" dirty="0" smtClean="0"/>
              <a:t>Request Date: 26/09/2011</a:t>
            </a:r>
            <a:br>
              <a:rPr lang="en-US" sz="1800" dirty="0" smtClean="0"/>
            </a:br>
            <a:r>
              <a:rPr lang="en-US" sz="1800" dirty="0" smtClean="0"/>
              <a:t>------------------------------------------------------------------------------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List VII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03-10-2011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764630"/>
            <a:ext cx="8229600" cy="5111750"/>
          </a:xfrm>
        </p:spPr>
        <p:txBody>
          <a:bodyPr/>
          <a:lstStyle/>
          <a:p>
            <a:pPr>
              <a:buNone/>
            </a:pPr>
            <a:r>
              <a:rPr lang="en-US" sz="1800" dirty="0" smtClean="0"/>
              <a:t>	------------------------------------------------------------------------------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Group: CS/CV, RP needed</a:t>
            </a:r>
            <a:br>
              <a:rPr lang="en-US" sz="1800" dirty="0" smtClean="0"/>
            </a:br>
            <a:r>
              <a:rPr lang="en-US" sz="1800" dirty="0" smtClean="0"/>
              <a:t>Location: UJ32</a:t>
            </a:r>
            <a:br>
              <a:rPr lang="en-US" sz="1800" dirty="0" smtClean="0"/>
            </a:br>
            <a:r>
              <a:rPr lang="en-US" sz="1800" dirty="0" smtClean="0"/>
              <a:t>Duration: 1h30 (in the tunnel)</a:t>
            </a:r>
            <a:br>
              <a:rPr lang="en-US" sz="1800" dirty="0" smtClean="0"/>
            </a:br>
            <a:r>
              <a:rPr lang="en-US" sz="1800" dirty="0" smtClean="0"/>
              <a:t>Contact: Frederic </a:t>
            </a:r>
            <a:r>
              <a:rPr lang="en-US" sz="1800" dirty="0" err="1" smtClean="0"/>
              <a:t>Juban</a:t>
            </a:r>
            <a:r>
              <a:rPr lang="en-US" sz="1800" dirty="0" smtClean="0"/>
              <a:t> (165669)</a:t>
            </a:r>
            <a:br>
              <a:rPr lang="en-US" sz="1800" dirty="0" smtClean="0"/>
            </a:br>
            <a:r>
              <a:rPr lang="en-US" sz="1800" dirty="0" smtClean="0"/>
              <a:t>Reason: verification de drain - as soon as possible</a:t>
            </a:r>
            <a:br>
              <a:rPr lang="en-US" sz="1800" dirty="0" smtClean="0"/>
            </a:br>
            <a:r>
              <a:rPr lang="en-US" sz="1800" dirty="0" smtClean="0"/>
              <a:t>Request date: 4.10.2011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will access tomorrow morning at 8:00</a:t>
            </a:r>
            <a:br>
              <a:rPr lang="en-US" sz="1800" dirty="0" smtClean="0"/>
            </a:br>
            <a:r>
              <a:rPr lang="en-US" sz="1800" dirty="0" smtClean="0"/>
              <a:t>---------------------------------------------------------------------</a:t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List VIII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03-10-2011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390" y="836640"/>
            <a:ext cx="8785220" cy="5616780"/>
          </a:xfrm>
        </p:spPr>
        <p:txBody>
          <a:bodyPr/>
          <a:lstStyle/>
          <a:p>
            <a:r>
              <a:rPr lang="en-US" dirty="0" smtClean="0"/>
              <a:t>Recovery from accesses, TED repair. Patrol. Change back of RF system.</a:t>
            </a:r>
          </a:p>
          <a:p>
            <a:r>
              <a:rPr lang="en-US" dirty="0" smtClean="0"/>
              <a:t>Switch </a:t>
            </a:r>
            <a:r>
              <a:rPr lang="en-US" dirty="0" err="1" smtClean="0"/>
              <a:t>LHCb</a:t>
            </a:r>
            <a:r>
              <a:rPr lang="en-US" dirty="0" smtClean="0"/>
              <a:t> polarity.</a:t>
            </a:r>
          </a:p>
          <a:p>
            <a:r>
              <a:rPr lang="en-US" dirty="0" smtClean="0"/>
              <a:t>25 ns MD (estimate ~ 10h00).</a:t>
            </a:r>
          </a:p>
          <a:p>
            <a:r>
              <a:rPr lang="en-US" dirty="0" smtClean="0"/>
              <a:t>Thursday night: Physics</a:t>
            </a:r>
          </a:p>
          <a:p>
            <a:r>
              <a:rPr lang="en-US" dirty="0" smtClean="0"/>
              <a:t>Friday day: Abort gap cleaning.</a:t>
            </a:r>
          </a:p>
          <a:p>
            <a:r>
              <a:rPr lang="en-US" dirty="0" smtClean="0"/>
              <a:t>Friday pm/Sat/Sun: Physics</a:t>
            </a:r>
          </a:p>
          <a:p>
            <a:r>
              <a:rPr lang="en-US" dirty="0" smtClean="0"/>
              <a:t>Monday day</a:t>
            </a:r>
            <a:r>
              <a:rPr lang="en-US" smtClean="0"/>
              <a:t>: High pile-up MD.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Ahead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03-10-2011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400" y="836640"/>
            <a:ext cx="8641200" cy="5544770"/>
          </a:xfrm>
        </p:spPr>
        <p:txBody>
          <a:bodyPr/>
          <a:lstStyle/>
          <a:p>
            <a:r>
              <a:rPr lang="en-US" sz="2000" dirty="0" smtClean="0"/>
              <a:t>On Tuesday 4th from 12:15 to 14:30 we prepared the upgrade of the LHC tuner loops needed for the 25 ns MD scheduled Thursday 6th. </a:t>
            </a:r>
            <a:endParaRPr lang="en-US" sz="2000" dirty="0" smtClean="0"/>
          </a:p>
          <a:p>
            <a:pPr lvl="1"/>
            <a:r>
              <a:rPr lang="en-US" sz="1800" dirty="0" smtClean="0"/>
              <a:t>The </a:t>
            </a:r>
            <a:r>
              <a:rPr lang="en-US" sz="1800" dirty="0" smtClean="0"/>
              <a:t>“old” algorithm needed a 1 </a:t>
            </a:r>
            <a:r>
              <a:rPr lang="en-US" sz="1800" dirty="0" err="1" smtClean="0"/>
              <a:t>microsec</a:t>
            </a:r>
            <a:r>
              <a:rPr lang="en-US" sz="1800" dirty="0" smtClean="0"/>
              <a:t> long beam segment to converge to the optimal tune. The new one needs 300 ns </a:t>
            </a:r>
            <a:r>
              <a:rPr lang="en-US" sz="1800" dirty="0" smtClean="0"/>
              <a:t>so </a:t>
            </a:r>
            <a:r>
              <a:rPr lang="en-US" sz="1800" dirty="0" smtClean="0"/>
              <a:t>that the tune will be OK after the injection of the first 12bunches batch. </a:t>
            </a:r>
            <a:endParaRPr lang="en-US" sz="1800" dirty="0" smtClean="0"/>
          </a:p>
          <a:p>
            <a:pPr lvl="1"/>
            <a:r>
              <a:rPr lang="en-US" sz="1800" dirty="0" smtClean="0"/>
              <a:t>We </a:t>
            </a:r>
            <a:r>
              <a:rPr lang="en-US" sz="1800" dirty="0" smtClean="0"/>
              <a:t>first installed the upgrade on all 16 cavities but could not get it to lock after RF ON around 13:30. We struggled a bit. As we were under pressure from CCC, we made a roll-back and reverted to the old algorithm . RF was back ON OK at 14:30.</a:t>
            </a:r>
          </a:p>
          <a:p>
            <a:r>
              <a:rPr lang="en-US" sz="2000" dirty="0" smtClean="0"/>
              <a:t>Then we worked off-line and found the problem with the new </a:t>
            </a:r>
            <a:r>
              <a:rPr lang="en-US" sz="2000" dirty="0" err="1" smtClean="0"/>
              <a:t>algo</a:t>
            </a:r>
            <a:r>
              <a:rPr lang="en-US" sz="2000" dirty="0" smtClean="0"/>
              <a:t> and corrected it. </a:t>
            </a:r>
            <a:endParaRPr lang="en-US" sz="2000" dirty="0" smtClean="0"/>
          </a:p>
          <a:p>
            <a:pPr lvl="1"/>
            <a:r>
              <a:rPr lang="en-US" sz="1800" dirty="0" smtClean="0"/>
              <a:t>As </a:t>
            </a:r>
            <a:r>
              <a:rPr lang="en-US" sz="1800" dirty="0" smtClean="0"/>
              <a:t>the LHC was down, we installed it on one cavity (1B1) at 17:00 and it worked OK. As the next fill was high-intensity physics, we did not leave it overnight (Machine Protection issue) and reverted 1B1 to the old </a:t>
            </a:r>
            <a:r>
              <a:rPr lang="en-US" sz="1800" dirty="0" err="1" smtClean="0"/>
              <a:t>algo</a:t>
            </a:r>
            <a:r>
              <a:rPr lang="en-US" sz="1800" dirty="0" smtClean="0"/>
              <a:t> at 18:00</a:t>
            </a:r>
          </a:p>
          <a:p>
            <a:r>
              <a:rPr lang="en-US" sz="2000" dirty="0" smtClean="0"/>
              <a:t>RESULT: the new </a:t>
            </a:r>
            <a:r>
              <a:rPr lang="en-US" sz="2000" dirty="0" err="1" smtClean="0"/>
              <a:t>algo</a:t>
            </a:r>
            <a:r>
              <a:rPr lang="en-US" sz="2000" dirty="0" smtClean="0"/>
              <a:t> is tested, ready for installation on all cavities at the very start of the 25 ns MD on Thursday (~8:00, 30 min needed</a:t>
            </a:r>
            <a:r>
              <a:rPr lang="en-US" sz="2000" dirty="0" smtClean="0"/>
              <a:t>).</a:t>
            </a: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 Summary I (P. </a:t>
            </a:r>
            <a:r>
              <a:rPr lang="en-US" dirty="0" err="1" smtClean="0"/>
              <a:t>Baudrenghien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03-10-2011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400" y="692620"/>
            <a:ext cx="8641200" cy="5544770"/>
          </a:xfrm>
        </p:spPr>
        <p:txBody>
          <a:bodyPr/>
          <a:lstStyle/>
          <a:p>
            <a:r>
              <a:rPr lang="en-US" sz="2000" dirty="0" smtClean="0"/>
              <a:t>Next </a:t>
            </a:r>
            <a:r>
              <a:rPr lang="en-US" sz="2000" dirty="0" smtClean="0"/>
              <a:t>fill (physics) showed large </a:t>
            </a:r>
            <a:r>
              <a:rPr lang="en-US" sz="2000" dirty="0" err="1" smtClean="0"/>
              <a:t>debunching</a:t>
            </a:r>
            <a:r>
              <a:rPr lang="en-US" sz="2000" dirty="0" smtClean="0"/>
              <a:t>, beam 1,  ~ 1 hour after start physics, clearly due to RF noise. </a:t>
            </a:r>
            <a:endParaRPr lang="en-US" sz="2000" dirty="0" smtClean="0"/>
          </a:p>
          <a:p>
            <a:pPr lvl="1"/>
            <a:r>
              <a:rPr lang="en-US" sz="1600" dirty="0" smtClean="0"/>
              <a:t>John </a:t>
            </a:r>
            <a:r>
              <a:rPr lang="en-US" sz="1600" dirty="0" err="1" smtClean="0"/>
              <a:t>Molendijk</a:t>
            </a:r>
            <a:r>
              <a:rPr lang="en-US" sz="1600" dirty="0" smtClean="0"/>
              <a:t> and me came in ~ 23:00 and found noise on 1B1, </a:t>
            </a:r>
            <a:r>
              <a:rPr lang="en-US" sz="1600" b="1" dirty="0" smtClean="0">
                <a:solidFill>
                  <a:srgbClr val="FF0000"/>
                </a:solidFill>
              </a:rPr>
              <a:t>caused by a so-called Klystron Polar Loop that reduces the RF noise and gain/phase changes due to klystron HV ripples and droop</a:t>
            </a:r>
            <a:r>
              <a:rPr lang="en-US" sz="1600" dirty="0" smtClean="0"/>
              <a:t>. </a:t>
            </a:r>
            <a:endParaRPr lang="en-US" sz="1600" dirty="0" smtClean="0"/>
          </a:p>
          <a:p>
            <a:pPr lvl="1"/>
            <a:r>
              <a:rPr lang="en-US" sz="1600" dirty="0" smtClean="0"/>
              <a:t>We </a:t>
            </a:r>
            <a:r>
              <a:rPr lang="en-US" sz="1600" dirty="0" smtClean="0"/>
              <a:t>switched </a:t>
            </a:r>
            <a:r>
              <a:rPr lang="en-US" sz="1600" dirty="0" smtClean="0"/>
              <a:t>loop </a:t>
            </a:r>
            <a:r>
              <a:rPr lang="en-US" sz="1600" dirty="0" smtClean="0"/>
              <a:t>off and </a:t>
            </a:r>
            <a:r>
              <a:rPr lang="en-US" sz="1600" dirty="0" smtClean="0"/>
              <a:t>physics </a:t>
            </a:r>
            <a:r>
              <a:rPr lang="en-US" sz="1600" dirty="0" smtClean="0"/>
              <a:t>fill continued till 6:00 on Wednesday. We made a series of observations with beam but could not </a:t>
            </a:r>
            <a:r>
              <a:rPr lang="en-US" sz="1600" dirty="0" smtClean="0"/>
              <a:t>“</a:t>
            </a:r>
            <a:r>
              <a:rPr lang="en-US" sz="1600" dirty="0" smtClean="0"/>
              <a:t>touch” the </a:t>
            </a:r>
            <a:r>
              <a:rPr lang="en-US" sz="1600" dirty="0" err="1" smtClean="0"/>
              <a:t>hdw</a:t>
            </a:r>
            <a:r>
              <a:rPr lang="en-US" sz="1600" dirty="0" smtClean="0"/>
              <a:t> until the end of the fill. </a:t>
            </a:r>
            <a:endParaRPr lang="en-US" sz="1600" dirty="0" smtClean="0"/>
          </a:p>
          <a:p>
            <a:pPr lvl="1"/>
            <a:r>
              <a:rPr lang="en-US" sz="1600" dirty="0" smtClean="0"/>
              <a:t>On </a:t>
            </a:r>
            <a:r>
              <a:rPr lang="en-US" sz="1600" dirty="0" smtClean="0"/>
              <a:t>Wednesday morning </a:t>
            </a:r>
            <a:r>
              <a:rPr lang="en-US" sz="1600" dirty="0" smtClean="0"/>
              <a:t>we </a:t>
            </a:r>
            <a:r>
              <a:rPr lang="en-US" sz="1600" dirty="0" smtClean="0"/>
              <a:t>went in the cavern, replaced the VME modulator card and found one SMC connector loose. The klystron loop is back on now.</a:t>
            </a:r>
          </a:p>
          <a:p>
            <a:r>
              <a:rPr lang="en-US" sz="2000" dirty="0" smtClean="0"/>
              <a:t>Strong </a:t>
            </a:r>
            <a:r>
              <a:rPr lang="en-US" sz="2000" dirty="0" err="1" smtClean="0"/>
              <a:t>debunching</a:t>
            </a:r>
            <a:r>
              <a:rPr lang="en-US" sz="2000" dirty="0" smtClean="0"/>
              <a:t> beam 1 had already been observed for a short time on Sept 14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but not explained. It had disappeared since. </a:t>
            </a:r>
            <a:endParaRPr lang="en-US" sz="2000" dirty="0" smtClean="0"/>
          </a:p>
          <a:p>
            <a:r>
              <a:rPr lang="en-US" sz="2000" dirty="0" smtClean="0"/>
              <a:t>On </a:t>
            </a:r>
            <a:r>
              <a:rPr lang="en-US" sz="2000" dirty="0" smtClean="0"/>
              <a:t>Sept 20-21 we had another RF noise B1 episode that was traced to </a:t>
            </a:r>
            <a:r>
              <a:rPr lang="en-US" sz="2000" dirty="0" smtClean="0"/>
              <a:t>an intervention </a:t>
            </a:r>
            <a:r>
              <a:rPr lang="en-US" sz="2000" dirty="0" smtClean="0"/>
              <a:t>on 1B1 following </a:t>
            </a:r>
            <a:r>
              <a:rPr lang="en-US" sz="2000" dirty="0" smtClean="0"/>
              <a:t>change </a:t>
            </a:r>
            <a:r>
              <a:rPr lang="en-US" sz="2000" dirty="0" smtClean="0"/>
              <a:t>of a bad cable on Sept 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…. </a:t>
            </a:r>
          </a:p>
          <a:p>
            <a:r>
              <a:rPr lang="en-US" sz="2000" dirty="0" smtClean="0"/>
              <a:t>Cables and loose connectors are the weak points of the LHC RF</a:t>
            </a:r>
            <a:r>
              <a:rPr lang="en-US" sz="2000" dirty="0" smtClean="0"/>
              <a:t>….</a:t>
            </a:r>
          </a:p>
          <a:p>
            <a:pPr lvl="1"/>
            <a:r>
              <a:rPr lang="en-US" sz="1600" dirty="0" smtClean="0"/>
              <a:t>We </a:t>
            </a:r>
            <a:r>
              <a:rPr lang="en-US" sz="1600" dirty="0" smtClean="0"/>
              <a:t>will replace ALL SMC cables during shutdown 2011-2012. Our observations last night also suggest a potential problem with the loop in presence of strong power spikes (needed to compensate transient beam loading with high beam current). John will investigate off-line. All cavities are back, ready for beam</a:t>
            </a:r>
            <a:r>
              <a:rPr lang="en-US" sz="1600" dirty="0" smtClean="0"/>
              <a:t>.</a:t>
            </a:r>
            <a:endParaRPr lang="en-US" sz="2000" dirty="0" smtClean="0"/>
          </a:p>
          <a:p>
            <a:r>
              <a:rPr lang="en-US" sz="2000" dirty="0" smtClean="0"/>
              <a:t>The above two events (new tuner </a:t>
            </a:r>
            <a:r>
              <a:rPr lang="en-US" sz="2000" dirty="0" err="1" smtClean="0"/>
              <a:t>algo</a:t>
            </a:r>
            <a:r>
              <a:rPr lang="en-US" sz="2000" dirty="0" smtClean="0"/>
              <a:t> </a:t>
            </a:r>
            <a:r>
              <a:rPr lang="en-US" sz="2000" dirty="0" smtClean="0"/>
              <a:t>- RF </a:t>
            </a:r>
            <a:r>
              <a:rPr lang="en-US" sz="2000" dirty="0" smtClean="0"/>
              <a:t>noise 1B1) are unrelated.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 Summary II (P. </a:t>
            </a:r>
            <a:r>
              <a:rPr lang="en-US" dirty="0" err="1" smtClean="0"/>
              <a:t>Baudrenghien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03-10-2011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400" y="837600"/>
            <a:ext cx="8569190" cy="5111750"/>
          </a:xfrm>
        </p:spPr>
        <p:txBody>
          <a:bodyPr/>
          <a:lstStyle/>
          <a:p>
            <a:pPr lvl="0"/>
            <a:r>
              <a:rPr lang="en-US" dirty="0" smtClean="0"/>
              <a:t>18:09 </a:t>
            </a:r>
            <a:r>
              <a:rPr lang="en-US" dirty="0" smtClean="0"/>
              <a:t>Vacuum group identifies correct spare part. </a:t>
            </a:r>
            <a:endParaRPr lang="en-US" dirty="0" smtClean="0"/>
          </a:p>
          <a:p>
            <a:pPr lvl="1"/>
            <a:r>
              <a:rPr lang="en-US" dirty="0" smtClean="0"/>
              <a:t>Recovery </a:t>
            </a:r>
            <a:r>
              <a:rPr lang="en-US" dirty="0" smtClean="0"/>
              <a:t>time revised to Thursday morning. </a:t>
            </a:r>
            <a:endParaRPr lang="en-US" dirty="0" smtClean="0"/>
          </a:p>
          <a:p>
            <a:pPr lvl="1"/>
            <a:r>
              <a:rPr lang="en-US" dirty="0" smtClean="0"/>
              <a:t>TED </a:t>
            </a:r>
            <a:r>
              <a:rPr lang="en-US" dirty="0" smtClean="0"/>
              <a:t>repair starting. </a:t>
            </a:r>
            <a:endParaRPr lang="en-US" dirty="0" smtClean="0"/>
          </a:p>
          <a:p>
            <a:pPr lvl="1"/>
            <a:r>
              <a:rPr lang="en-US" dirty="0" smtClean="0"/>
              <a:t>Beam </a:t>
            </a:r>
            <a:r>
              <a:rPr lang="en-US" dirty="0" smtClean="0"/>
              <a:t>2 program for the night cancelled. Plan TI8 stability checks overnight (during pump down of TI2).</a:t>
            </a:r>
          </a:p>
          <a:p>
            <a:pPr lvl="0"/>
            <a:r>
              <a:rPr lang="en-US" dirty="0" smtClean="0"/>
              <a:t>18:32 Starting the PNO.a7 on RQ5.L8 and RQ6.L8.</a:t>
            </a:r>
          </a:p>
          <a:p>
            <a:pPr lvl="0"/>
            <a:r>
              <a:rPr lang="en-US" dirty="0" smtClean="0"/>
              <a:t>19:03 Going through access list to check who wants to go into LHC over night and during early morning.</a:t>
            </a:r>
          </a:p>
          <a:p>
            <a:r>
              <a:rPr lang="en-US" dirty="0" smtClean="0"/>
              <a:t>20:10 Access in P8 (</a:t>
            </a:r>
            <a:r>
              <a:rPr lang="en-US" dirty="0" err="1" smtClean="0"/>
              <a:t>vac</a:t>
            </a:r>
            <a:r>
              <a:rPr lang="en-US" dirty="0" smtClean="0"/>
              <a:t> expert + RP) for preventive check of the TED bellows in TI8.</a:t>
            </a: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Wednesday 5.10</a:t>
            </a:r>
            <a:r>
              <a:rPr lang="de-DE" dirty="0" smtClean="0"/>
              <a:t>.</a:t>
            </a:r>
            <a:endParaRPr lang="de-DE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03-10-2011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6206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764630"/>
            <a:ext cx="8229600" cy="5111750"/>
          </a:xfrm>
        </p:spPr>
        <p:txBody>
          <a:bodyPr/>
          <a:lstStyle/>
          <a:p>
            <a:r>
              <a:rPr lang="en-US" sz="1800" dirty="0" smtClean="0"/>
              <a:t>Access Requests</a:t>
            </a:r>
            <a:br>
              <a:rPr lang="en-US" sz="1800" dirty="0" smtClean="0"/>
            </a:br>
            <a:r>
              <a:rPr lang="en-US" sz="1800" dirty="0" smtClean="0"/>
              <a:t>===============</a:t>
            </a:r>
            <a:br>
              <a:rPr lang="en-US" sz="1800" dirty="0" smtClean="0"/>
            </a:br>
            <a:r>
              <a:rPr lang="en-US" sz="1800" dirty="0" smtClean="0"/>
              <a:t>we contacted most of the access request this is the summary:</a:t>
            </a:r>
            <a:br>
              <a:rPr lang="en-US" sz="1800" dirty="0" smtClean="0"/>
            </a:br>
            <a:r>
              <a:rPr lang="en-US" sz="1800" dirty="0" smtClean="0"/>
              <a:t>------------------------------------------------------------------------------</a:t>
            </a:r>
            <a:br>
              <a:rPr lang="en-US" sz="1800" dirty="0" smtClean="0"/>
            </a:br>
            <a:r>
              <a:rPr lang="en-US" sz="1800" dirty="0" smtClean="0"/>
              <a:t>Group: EL</a:t>
            </a:r>
            <a:br>
              <a:rPr lang="en-US" sz="1800" dirty="0" smtClean="0"/>
            </a:br>
            <a:r>
              <a:rPr lang="en-US" sz="1800" dirty="0" smtClean="0"/>
              <a:t>Location: Various points</a:t>
            </a:r>
            <a:br>
              <a:rPr lang="en-US" sz="1800" dirty="0" smtClean="0"/>
            </a:br>
            <a:r>
              <a:rPr lang="en-US" sz="1800" dirty="0" smtClean="0"/>
              <a:t>Duration: 2hrs per point during normal hrs</a:t>
            </a:r>
            <a:br>
              <a:rPr lang="en-US" sz="1800" dirty="0" smtClean="0"/>
            </a:br>
            <a:r>
              <a:rPr lang="en-US" sz="1800" dirty="0" smtClean="0"/>
              <a:t>Contact: D Ricci (16 5371)</a:t>
            </a:r>
            <a:br>
              <a:rPr lang="en-US" sz="1800" dirty="0" smtClean="0"/>
            </a:br>
            <a:r>
              <a:rPr lang="en-US" sz="1800" dirty="0" smtClean="0"/>
              <a:t>Reason: Optical </a:t>
            </a:r>
            <a:r>
              <a:rPr lang="en-US" sz="1800" dirty="0" err="1" smtClean="0"/>
              <a:t>fibres</a:t>
            </a:r>
            <a:r>
              <a:rPr lang="en-US" sz="1800" dirty="0" smtClean="0"/>
              <a:t>: measurement of attenuation factor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contacted no answer</a:t>
            </a:r>
            <a:br>
              <a:rPr lang="en-US" sz="1800" dirty="0" smtClean="0"/>
            </a:br>
            <a:r>
              <a:rPr lang="en-US" sz="1800" dirty="0" smtClean="0"/>
              <a:t>------------------------------------------------------------------------------</a:t>
            </a:r>
            <a:br>
              <a:rPr lang="en-US" sz="1800" dirty="0" smtClean="0"/>
            </a:br>
            <a:r>
              <a:rPr lang="en-US" sz="1800" dirty="0" smtClean="0"/>
              <a:t>Group: BI</a:t>
            </a:r>
            <a:br>
              <a:rPr lang="en-US" sz="1800" dirty="0" smtClean="0"/>
            </a:br>
            <a:r>
              <a:rPr lang="en-US" sz="1800" dirty="0" smtClean="0"/>
              <a:t>Location: RR47/43 </a:t>
            </a:r>
            <a:br>
              <a:rPr lang="en-US" sz="1800" dirty="0" smtClean="0"/>
            </a:br>
            <a:r>
              <a:rPr lang="en-US" sz="1800" dirty="0" smtClean="0"/>
              <a:t>Duration: 15 min/side</a:t>
            </a:r>
            <a:br>
              <a:rPr lang="en-US" sz="1800" dirty="0" smtClean="0"/>
            </a:br>
            <a:r>
              <a:rPr lang="en-US" sz="1800" dirty="0" smtClean="0"/>
              <a:t>Contact: M. </a:t>
            </a:r>
            <a:r>
              <a:rPr lang="en-US" sz="1800" dirty="0" err="1" smtClean="0"/>
              <a:t>Gasior</a:t>
            </a:r>
            <a:r>
              <a:rPr lang="en-US" sz="1800" dirty="0" smtClean="0"/>
              <a:t> 16 3104</a:t>
            </a:r>
            <a:br>
              <a:rPr lang="en-US" sz="1800" dirty="0" smtClean="0"/>
            </a:br>
            <a:r>
              <a:rPr lang="en-US" sz="1800" dirty="0" err="1" smtClean="0"/>
              <a:t>Reason:tune</a:t>
            </a:r>
            <a:r>
              <a:rPr lang="en-US" sz="1800" dirty="0" smtClean="0"/>
              <a:t> 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no answer</a:t>
            </a:r>
            <a:br>
              <a:rPr lang="en-US" sz="1800" dirty="0" smtClean="0"/>
            </a:br>
            <a:r>
              <a:rPr lang="en-US" sz="1800" dirty="0" smtClean="0"/>
              <a:t>------------------------------------------------------------------------------</a:t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List 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03-10-2011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764630"/>
            <a:ext cx="8229600" cy="5111750"/>
          </a:xfrm>
        </p:spPr>
        <p:txBody>
          <a:bodyPr/>
          <a:lstStyle/>
          <a:p>
            <a:pPr>
              <a:buNone/>
            </a:pPr>
            <a:r>
              <a:rPr lang="en-US" sz="1800" dirty="0" smtClean="0"/>
              <a:t>	------------------------------------------------------------------------------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Group: BLM</a:t>
            </a:r>
            <a:br>
              <a:rPr lang="en-US" sz="1800" dirty="0" smtClean="0"/>
            </a:br>
            <a:r>
              <a:rPr lang="en-US" sz="1800" dirty="0" smtClean="0"/>
              <a:t>Location: IP7/tunnel </a:t>
            </a:r>
            <a:br>
              <a:rPr lang="en-US" sz="1800" dirty="0" smtClean="0"/>
            </a:br>
            <a:r>
              <a:rPr lang="en-US" sz="1800" dirty="0" smtClean="0"/>
              <a:t>Duration: 2 hours</a:t>
            </a:r>
            <a:br>
              <a:rPr lang="en-US" sz="1800" dirty="0" smtClean="0"/>
            </a:br>
            <a:r>
              <a:rPr lang="en-US" sz="1800" dirty="0" smtClean="0"/>
              <a:t>Contact: E. </a:t>
            </a:r>
            <a:r>
              <a:rPr lang="en-US" sz="1800" dirty="0" err="1" smtClean="0"/>
              <a:t>Effinger</a:t>
            </a:r>
            <a:r>
              <a:rPr lang="en-US" sz="1800" dirty="0" smtClean="0"/>
              <a:t>, J. Emery, I. </a:t>
            </a:r>
            <a:r>
              <a:rPr lang="en-US" sz="1800" dirty="0" err="1" smtClean="0"/>
              <a:t>Savu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Reason: Replacement of BLM Diamond monitor</a:t>
            </a:r>
            <a:br>
              <a:rPr lang="en-US" sz="1800" dirty="0" smtClean="0"/>
            </a:br>
            <a:r>
              <a:rPr lang="en-US" sz="1800" dirty="0" smtClean="0"/>
              <a:t>Request date: </a:t>
            </a:r>
            <a:r>
              <a:rPr lang="en-US" sz="1800" dirty="0" smtClean="0"/>
              <a:t>29/09/2011</a:t>
            </a:r>
          </a:p>
          <a:p>
            <a:pPr>
              <a:buNone/>
            </a:pP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------------------------------------------------------------------------------</a:t>
            </a:r>
            <a:br>
              <a:rPr lang="en-US" sz="1800" dirty="0" smtClean="0"/>
            </a:br>
            <a:r>
              <a:rPr lang="en-US" sz="1800" dirty="0" smtClean="0"/>
              <a:t>Group: EN/EL</a:t>
            </a:r>
            <a:br>
              <a:rPr lang="en-US" sz="1800" dirty="0" smtClean="0"/>
            </a:br>
            <a:r>
              <a:rPr lang="en-US" sz="1800" dirty="0" smtClean="0"/>
              <a:t>Location: All REs (tunnel)</a:t>
            </a:r>
            <a:br>
              <a:rPr lang="en-US" sz="1800" dirty="0" smtClean="0"/>
            </a:br>
            <a:r>
              <a:rPr lang="en-US" sz="1800" dirty="0" smtClean="0"/>
              <a:t>Duration: 2hrs per point</a:t>
            </a:r>
            <a:br>
              <a:rPr lang="en-US" sz="1800" dirty="0" smtClean="0"/>
            </a:br>
            <a:r>
              <a:rPr lang="en-US" sz="1800" dirty="0" smtClean="0"/>
              <a:t>Contact: Antonio Gonzalez (160454)</a:t>
            </a:r>
            <a:br>
              <a:rPr lang="en-US" sz="1800" dirty="0" smtClean="0"/>
            </a:br>
            <a:r>
              <a:rPr lang="en-US" sz="1800" dirty="0" smtClean="0"/>
              <a:t>Reason: Optic fiber measurements</a:t>
            </a:r>
            <a:br>
              <a:rPr lang="en-US" sz="1800" dirty="0" smtClean="0"/>
            </a:br>
            <a:r>
              <a:rPr lang="en-US" sz="1800" dirty="0" smtClean="0"/>
              <a:t>Request date: 28/09/2011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contacted only available during working hrs</a:t>
            </a:r>
            <a:r>
              <a:rPr lang="en-US" sz="1800" dirty="0" smtClean="0"/>
              <a:t>.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---------------------------------------------------------------------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List II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03-10-2011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764630"/>
            <a:ext cx="8229600" cy="5111750"/>
          </a:xfrm>
        </p:spPr>
        <p:txBody>
          <a:bodyPr/>
          <a:lstStyle/>
          <a:p>
            <a:pPr>
              <a:buNone/>
            </a:pPr>
            <a:r>
              <a:rPr lang="en-US" sz="1800" dirty="0" smtClean="0"/>
              <a:t>	------------------------------------------------------------------------------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Group: ALICE</a:t>
            </a:r>
            <a:br>
              <a:rPr lang="en-US" sz="1800" dirty="0" smtClean="0"/>
            </a:br>
            <a:r>
              <a:rPr lang="en-US" sz="1800" dirty="0" smtClean="0"/>
              <a:t>Location: </a:t>
            </a:r>
            <a:br>
              <a:rPr lang="en-US" sz="1800" dirty="0" smtClean="0"/>
            </a:br>
            <a:r>
              <a:rPr lang="en-US" sz="1800" dirty="0" smtClean="0"/>
              <a:t>Duration: 2h + 1h notifications</a:t>
            </a:r>
            <a:br>
              <a:rPr lang="en-US" sz="1800" dirty="0" smtClean="0"/>
            </a:br>
            <a:r>
              <a:rPr lang="en-US" sz="1800" dirty="0" smtClean="0"/>
              <a:t>Contact: </a:t>
            </a:r>
            <a:br>
              <a:rPr lang="en-US" sz="1800" dirty="0" smtClean="0"/>
            </a:br>
            <a:r>
              <a:rPr lang="en-US" sz="1800" dirty="0" smtClean="0"/>
              <a:t>Reason: </a:t>
            </a:r>
            <a:br>
              <a:rPr lang="en-US" sz="1800" dirty="0" smtClean="0"/>
            </a:br>
            <a:r>
              <a:rPr lang="en-US" sz="1800" dirty="0" smtClean="0"/>
              <a:t>Request date: 4.10.2011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on access today</a:t>
            </a:r>
            <a:br>
              <a:rPr lang="en-US" sz="1800" dirty="0" smtClean="0"/>
            </a:br>
            <a:r>
              <a:rPr lang="en-US" sz="1800" dirty="0" smtClean="0"/>
              <a:t>-----------------------------------------------------------------------------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Group: CS/CV, RP needed</a:t>
            </a:r>
            <a:br>
              <a:rPr lang="en-US" sz="1800" dirty="0" smtClean="0"/>
            </a:br>
            <a:r>
              <a:rPr lang="en-US" sz="1800" dirty="0" smtClean="0"/>
              <a:t>Location: UJ32</a:t>
            </a:r>
            <a:br>
              <a:rPr lang="en-US" sz="1800" dirty="0" smtClean="0"/>
            </a:br>
            <a:r>
              <a:rPr lang="en-US" sz="1800" dirty="0" smtClean="0"/>
              <a:t>Duration: 1h30 (in the tunnel)</a:t>
            </a:r>
            <a:br>
              <a:rPr lang="en-US" sz="1800" dirty="0" smtClean="0"/>
            </a:br>
            <a:r>
              <a:rPr lang="en-US" sz="1800" dirty="0" smtClean="0"/>
              <a:t>Contact: Frederic </a:t>
            </a:r>
            <a:r>
              <a:rPr lang="en-US" sz="1800" dirty="0" err="1" smtClean="0"/>
              <a:t>Juban</a:t>
            </a:r>
            <a:r>
              <a:rPr lang="en-US" sz="1800" dirty="0" smtClean="0"/>
              <a:t> (165669)</a:t>
            </a:r>
            <a:br>
              <a:rPr lang="en-US" sz="1800" dirty="0" smtClean="0"/>
            </a:br>
            <a:r>
              <a:rPr lang="en-US" sz="1800" dirty="0" smtClean="0"/>
              <a:t>Reason: verification de drain - as soon as possible</a:t>
            </a:r>
            <a:br>
              <a:rPr lang="en-US" sz="1800" dirty="0" smtClean="0"/>
            </a:br>
            <a:r>
              <a:rPr lang="en-US" sz="1800" dirty="0" smtClean="0"/>
              <a:t>Request date: 4.10.2011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No answer</a:t>
            </a:r>
            <a:br>
              <a:rPr lang="en-US" sz="1800" dirty="0" smtClean="0"/>
            </a:br>
            <a:r>
              <a:rPr lang="en-US" sz="1800" dirty="0" smtClean="0"/>
              <a:t>------------------------------------------------------------------------------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List III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03-10-2011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764630"/>
            <a:ext cx="8229600" cy="5111750"/>
          </a:xfrm>
        </p:spPr>
        <p:txBody>
          <a:bodyPr/>
          <a:lstStyle/>
          <a:p>
            <a:pPr>
              <a:buNone/>
            </a:pPr>
            <a:r>
              <a:rPr lang="en-US" sz="1800" dirty="0" smtClean="0"/>
              <a:t>	------------------------------------------------------------------------------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Group: BT</a:t>
            </a:r>
            <a:br>
              <a:rPr lang="en-US" sz="1800" dirty="0" smtClean="0"/>
            </a:br>
            <a:r>
              <a:rPr lang="en-US" sz="1800" dirty="0" smtClean="0"/>
              <a:t>Location: UA87</a:t>
            </a:r>
            <a:br>
              <a:rPr lang="en-US" sz="1800" dirty="0" smtClean="0"/>
            </a:br>
            <a:r>
              <a:rPr lang="en-US" sz="1800" dirty="0" smtClean="0"/>
              <a:t>Duration: 2h (during normal working hours)</a:t>
            </a:r>
            <a:br>
              <a:rPr lang="en-US" sz="1800" dirty="0" smtClean="0"/>
            </a:br>
            <a:r>
              <a:rPr lang="en-US" sz="1800" dirty="0" smtClean="0"/>
              <a:t>Contact: Etienne </a:t>
            </a:r>
            <a:r>
              <a:rPr lang="en-US" sz="1800" dirty="0" err="1" smtClean="0"/>
              <a:t>Carlier</a:t>
            </a:r>
            <a:r>
              <a:rPr lang="en-US" sz="1800" dirty="0" smtClean="0"/>
              <a:t> (160093)</a:t>
            </a:r>
            <a:br>
              <a:rPr lang="en-US" sz="1800" dirty="0" smtClean="0"/>
            </a:br>
            <a:r>
              <a:rPr lang="en-US" sz="1800" dirty="0" smtClean="0"/>
              <a:t>Reason: measurement of "no trigger clock" of MKI-B2</a:t>
            </a:r>
            <a:br>
              <a:rPr lang="en-US" sz="1800" dirty="0" smtClean="0"/>
            </a:br>
            <a:r>
              <a:rPr lang="en-US" sz="1800" dirty="0" smtClean="0"/>
              <a:t>Request date: 4.10.2011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done today</a:t>
            </a:r>
            <a:br>
              <a:rPr lang="en-US" sz="1800" dirty="0" smtClean="0"/>
            </a:br>
            <a:r>
              <a:rPr lang="en-US" sz="1800" dirty="0" smtClean="0"/>
              <a:t>------------------------------------------------------------------------------</a:t>
            </a:r>
            <a:br>
              <a:rPr lang="en-US" sz="1800" dirty="0" smtClean="0"/>
            </a:br>
            <a:r>
              <a:rPr lang="en-US" sz="1800" dirty="0" smtClean="0"/>
              <a:t>Group: kicker</a:t>
            </a:r>
            <a:br>
              <a:rPr lang="en-US" sz="1800" dirty="0" smtClean="0"/>
            </a:br>
            <a:r>
              <a:rPr lang="en-US" sz="1800" dirty="0" smtClean="0"/>
              <a:t>Location: Pt4</a:t>
            </a:r>
            <a:br>
              <a:rPr lang="en-US" sz="1800" dirty="0" smtClean="0"/>
            </a:br>
            <a:r>
              <a:rPr lang="en-US" sz="1800" dirty="0" smtClean="0"/>
              <a:t>Duration 1H</a:t>
            </a:r>
            <a:br>
              <a:rPr lang="en-US" sz="1800" dirty="0" smtClean="0"/>
            </a:br>
            <a:r>
              <a:rPr lang="en-US" sz="1800" dirty="0" smtClean="0"/>
              <a:t>Contact: Barlow (164831)</a:t>
            </a:r>
            <a:br>
              <a:rPr lang="en-US" sz="1800" dirty="0" smtClean="0"/>
            </a:br>
            <a:r>
              <a:rPr lang="en-US" sz="1800" dirty="0" smtClean="0"/>
              <a:t>Reason Aperture kicker intervention</a:t>
            </a:r>
            <a:br>
              <a:rPr lang="en-US" sz="1800" dirty="0" smtClean="0"/>
            </a:br>
            <a:r>
              <a:rPr lang="en-US" sz="1800" dirty="0" smtClean="0"/>
              <a:t>Request Date: 5.10.2011--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no answer</a:t>
            </a:r>
            <a:br>
              <a:rPr lang="en-US" sz="1800" dirty="0" smtClean="0"/>
            </a:br>
            <a:r>
              <a:rPr lang="en-US" sz="1800" dirty="0" smtClean="0"/>
              <a:t>---------------------------------------------------------------------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List IV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03-10-2011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764630"/>
            <a:ext cx="8229600" cy="5111750"/>
          </a:xfrm>
        </p:spPr>
        <p:txBody>
          <a:bodyPr/>
          <a:lstStyle/>
          <a:p>
            <a:pPr>
              <a:buNone/>
            </a:pPr>
            <a:r>
              <a:rPr lang="en-US" sz="1800" dirty="0" smtClean="0"/>
              <a:t>	------------------------------------------------------------------------------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Group</a:t>
            </a:r>
            <a:r>
              <a:rPr lang="en-US" sz="1800" dirty="0" smtClean="0"/>
              <a:t>: EN/EL</a:t>
            </a:r>
            <a:br>
              <a:rPr lang="en-US" sz="1800" dirty="0" smtClean="0"/>
            </a:br>
            <a:r>
              <a:rPr lang="en-US" sz="1800" dirty="0" smtClean="0"/>
              <a:t>Location: US15 and UJ56</a:t>
            </a:r>
            <a:br>
              <a:rPr lang="en-US" sz="1800" dirty="0" smtClean="0"/>
            </a:br>
            <a:r>
              <a:rPr lang="en-US" sz="1800" dirty="0" smtClean="0"/>
              <a:t>Duration: 1hr</a:t>
            </a:r>
            <a:br>
              <a:rPr lang="en-US" sz="1800" dirty="0" smtClean="0"/>
            </a:br>
            <a:r>
              <a:rPr lang="en-US" sz="1800" dirty="0" smtClean="0"/>
              <a:t>Contact: Consuelo </a:t>
            </a:r>
            <a:r>
              <a:rPr lang="en-US" sz="1800" dirty="0" err="1" smtClean="0"/>
              <a:t>Goncalves</a:t>
            </a:r>
            <a:r>
              <a:rPr lang="en-US" sz="1800" dirty="0" smtClean="0"/>
              <a:t> (168896) or Jean-Claude Guillaume (163194)</a:t>
            </a:r>
            <a:br>
              <a:rPr lang="en-US" sz="1800" dirty="0" smtClean="0"/>
            </a:br>
            <a:r>
              <a:rPr lang="en-US" sz="1800" dirty="0" smtClean="0"/>
              <a:t>Reason: Inspection prior to technical stop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they will go IN tomorrow morning at 7:30</a:t>
            </a:r>
            <a:br>
              <a:rPr lang="en-US" sz="1800" dirty="0" smtClean="0"/>
            </a:br>
            <a:r>
              <a:rPr lang="en-US" sz="1800" dirty="0" smtClean="0"/>
              <a:t>------------------------------------------------------------------------------</a:t>
            </a:r>
            <a:br>
              <a:rPr lang="en-US" sz="1800" dirty="0" smtClean="0"/>
            </a:br>
            <a:r>
              <a:rPr lang="en-US" sz="1800" dirty="0" smtClean="0"/>
              <a:t>Group: Access</a:t>
            </a:r>
            <a:br>
              <a:rPr lang="en-US" sz="1800" dirty="0" smtClean="0"/>
            </a:br>
            <a:r>
              <a:rPr lang="en-US" sz="1800" dirty="0" smtClean="0"/>
              <a:t>Location: PM45</a:t>
            </a:r>
            <a:br>
              <a:rPr lang="en-US" sz="1800" dirty="0" smtClean="0"/>
            </a:br>
            <a:r>
              <a:rPr lang="en-US" sz="1800" dirty="0" smtClean="0"/>
              <a:t>Duration: 1hr</a:t>
            </a:r>
            <a:br>
              <a:rPr lang="en-US" sz="1800" dirty="0" smtClean="0"/>
            </a:br>
            <a:r>
              <a:rPr lang="en-US" sz="1800" dirty="0" smtClean="0"/>
              <a:t>Contact: Serge </a:t>
            </a:r>
            <a:r>
              <a:rPr lang="en-US" sz="1800" dirty="0" err="1" smtClean="0"/>
              <a:t>di</a:t>
            </a:r>
            <a:r>
              <a:rPr lang="en-US" sz="1800" dirty="0" smtClean="0"/>
              <a:t> Luca (164000)</a:t>
            </a:r>
            <a:br>
              <a:rPr lang="en-US" sz="1800" dirty="0" smtClean="0"/>
            </a:br>
            <a:r>
              <a:rPr lang="en-US" sz="1800" dirty="0" smtClean="0"/>
              <a:t>Reason: Door closer removal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done today</a:t>
            </a:r>
            <a:br>
              <a:rPr lang="en-US" sz="1800" dirty="0" smtClean="0"/>
            </a:br>
            <a:r>
              <a:rPr lang="en-US" sz="1800" dirty="0" smtClean="0"/>
              <a:t>---------------------------------------------------------------------</a:t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List 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03-10-2011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47990</TotalTime>
  <Words>579</Words>
  <Application>Microsoft Office PowerPoint</Application>
  <PresentationFormat>On-screen Show (4:3)</PresentationFormat>
  <Paragraphs>88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Pixel</vt:lpstr>
      <vt:lpstr>Wednesday 5.10.</vt:lpstr>
      <vt:lpstr>RF Summary I (P. Baudrenghien)</vt:lpstr>
      <vt:lpstr>RF Summary II (P. Baudrenghien)</vt:lpstr>
      <vt:lpstr>Wednesday 5.10.</vt:lpstr>
      <vt:lpstr>Access List I</vt:lpstr>
      <vt:lpstr>Access List II</vt:lpstr>
      <vt:lpstr>Access List III</vt:lpstr>
      <vt:lpstr>Access List IV</vt:lpstr>
      <vt:lpstr>Access List V</vt:lpstr>
      <vt:lpstr>Access List VI</vt:lpstr>
      <vt:lpstr>Access List VII</vt:lpstr>
      <vt:lpstr>Access List VIII</vt:lpstr>
      <vt:lpstr>Ahead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2041</cp:revision>
  <dcterms:created xsi:type="dcterms:W3CDTF">2010-10-13T07:44:28Z</dcterms:created>
  <dcterms:modified xsi:type="dcterms:W3CDTF">2011-10-05T19:50:28Z</dcterms:modified>
</cp:coreProperties>
</file>