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1" r:id="rId5"/>
    <p:sldId id="264" r:id="rId6"/>
    <p:sldId id="266" r:id="rId7"/>
    <p:sldId id="267" r:id="rId8"/>
    <p:sldId id="268" r:id="rId9"/>
    <p:sldId id="271" r:id="rId10"/>
    <p:sldId id="270" r:id="rId11"/>
    <p:sldId id="269" r:id="rId12"/>
    <p:sldId id="273" r:id="rId13"/>
    <p:sldId id="272" r:id="rId14"/>
    <p:sldId id="274" r:id="rId15"/>
    <p:sldId id="275" r:id="rId16"/>
    <p:sldId id="276" r:id="rId17"/>
    <p:sldId id="285" r:id="rId18"/>
    <p:sldId id="279" r:id="rId19"/>
    <p:sldId id="282" r:id="rId20"/>
    <p:sldId id="281" r:id="rId21"/>
    <p:sldId id="280" r:id="rId22"/>
    <p:sldId id="287" r:id="rId23"/>
    <p:sldId id="283" r:id="rId24"/>
    <p:sldId id="284" r:id="rId25"/>
    <p:sldId id="286" r:id="rId26"/>
    <p:sldId id="262" r:id="rId27"/>
    <p:sldId id="260" r:id="rId28"/>
    <p:sldId id="258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gi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423F5-12B0-4AD1-AE2D-1FE83633C632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F208E-E2D0-4D6A-B744-0EBF347433E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8/25/2011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MD#3 Progress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80772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Ralph Assmann, Giulia Papotti, Frank Zimmermann</a:t>
            </a:r>
          </a:p>
          <a:p>
            <a:endParaRPr lang="en-US" dirty="0"/>
          </a:p>
          <a:p>
            <a:r>
              <a:rPr lang="en-US" dirty="0" smtClean="0"/>
              <a:t>25 August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082416503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076325"/>
            <a:ext cx="8505825" cy="57816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95600" y="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Arial" charset="0"/>
              </a:rPr>
              <a:t>R. Tomas, R. Miyamoto. G. Vanbavinckhove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4572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" charset="0"/>
              </a:rPr>
              <a:t>beam-1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peak vertical dispersion beat of 20 cm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082417085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066800"/>
            <a:ext cx="8162925" cy="579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0"/>
            <a:ext cx="899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rial" charset="0"/>
              </a:rPr>
              <a:t>beam-1 chromatic beta-beat for </a:t>
            </a:r>
            <a:r>
              <a:rPr lang="en-US" sz="2800" dirty="0" smtClean="0">
                <a:latin typeface="Symbol" pitchFamily="18" charset="2"/>
              </a:rPr>
              <a:t>b</a:t>
            </a:r>
            <a:r>
              <a:rPr lang="en-US" sz="2800" dirty="0" smtClean="0">
                <a:latin typeface="Arial" charset="0"/>
              </a:rPr>
              <a:t>*=1 m </a:t>
            </a:r>
            <a:r>
              <a:rPr lang="en-US" sz="2800" dirty="0" smtClean="0">
                <a:latin typeface="Arial" charset="0"/>
              </a:rPr>
              <a:t>(</a:t>
            </a:r>
            <a:r>
              <a:rPr lang="en-US" sz="2800" dirty="0">
                <a:latin typeface="Arial" charset="0"/>
              </a:rPr>
              <a:t>Montague </a:t>
            </a:r>
            <a:r>
              <a:rPr lang="en-US" sz="2800" dirty="0" smtClean="0">
                <a:latin typeface="Arial" charset="0"/>
              </a:rPr>
              <a:t>function W): small discrepancy in y plane</a:t>
            </a:r>
            <a:endParaRPr lang="en-US" sz="2800" dirty="0"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600" y="7620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Arial" charset="0"/>
              </a:rPr>
              <a:t>R. Tomas, R. Miyamoto. G. Vanbavinckhove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08241704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809625"/>
            <a:ext cx="8153400" cy="60483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152400"/>
            <a:ext cx="899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rial" charset="0"/>
              </a:rPr>
              <a:t>beam-2 chromatic beta-beat for</a:t>
            </a:r>
            <a:r>
              <a:rPr lang="en-US" sz="2800" dirty="0" smtClean="0">
                <a:latin typeface="Symbol" pitchFamily="18" charset="2"/>
              </a:rPr>
              <a:t> b</a:t>
            </a:r>
            <a:r>
              <a:rPr lang="en-US" sz="2800" dirty="0" smtClean="0">
                <a:latin typeface="Arial" charset="0"/>
              </a:rPr>
              <a:t>*=1 m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>
                <a:latin typeface="Arial" charset="0"/>
              </a:rPr>
              <a:t>(Montague </a:t>
            </a:r>
            <a:r>
              <a:rPr lang="en-US" sz="2800" dirty="0" smtClean="0">
                <a:latin typeface="Arial" charset="0"/>
              </a:rPr>
              <a:t>function W): measurement </a:t>
            </a:r>
            <a:r>
              <a:rPr lang="en-US" sz="2800" dirty="0">
                <a:latin typeface="Arial" charset="0"/>
              </a:rPr>
              <a:t>and </a:t>
            </a:r>
            <a:r>
              <a:rPr lang="en-US" sz="2800" dirty="0" smtClean="0">
                <a:latin typeface="Arial" charset="0"/>
              </a:rPr>
              <a:t>model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smtClean="0">
                <a:latin typeface="Arial" charset="0"/>
              </a:rPr>
              <a:t>agree</a:t>
            </a:r>
            <a:endParaRPr lang="en-US" sz="2800" dirty="0"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600" y="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Arial" charset="0"/>
              </a:rPr>
              <a:t>R. Tomas, R. Miyamoto. G. Vanbavinckhove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08241738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085850"/>
            <a:ext cx="8096250" cy="5772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52400"/>
            <a:ext cx="937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" charset="0"/>
              </a:rPr>
              <a:t>Beam-1 local coupling </a:t>
            </a:r>
            <a:r>
              <a:rPr lang="en-US" sz="2400" dirty="0">
                <a:latin typeface="Arial" charset="0"/>
              </a:rPr>
              <a:t>for </a:t>
            </a:r>
            <a:r>
              <a:rPr lang="en-US" sz="2400" dirty="0" smtClean="0">
                <a:latin typeface="Symbol" pitchFamily="18" charset="2"/>
              </a:rPr>
              <a:t>b</a:t>
            </a:r>
            <a:r>
              <a:rPr lang="en-US" sz="2400" dirty="0" smtClean="0">
                <a:latin typeface="Arial" charset="0"/>
              </a:rPr>
              <a:t>*= </a:t>
            </a:r>
            <a:r>
              <a:rPr lang="en-US" sz="2400" dirty="0" smtClean="0">
                <a:latin typeface="Arial" charset="0"/>
              </a:rPr>
              <a:t>1 m &amp;1.5 m:  No clear jumps </a:t>
            </a:r>
            <a:r>
              <a:rPr lang="en-US" sz="2400" dirty="0">
                <a:latin typeface="Arial" charset="0"/>
              </a:rPr>
              <a:t>are observed </a:t>
            </a:r>
            <a:r>
              <a:rPr lang="en-US" sz="2400" dirty="0" smtClean="0">
                <a:latin typeface="Arial" charset="0"/>
              </a:rPr>
              <a:t>(to be confirmed with segment-by-segment technique) → local coupling knobs are performing well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895600" y="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Arial" charset="0"/>
              </a:rPr>
              <a:t>R. Tomas, R. Miyamoto. G. Vanbavinckhove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08241740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828675"/>
            <a:ext cx="8124825" cy="60293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52400"/>
            <a:ext cx="937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" charset="0"/>
              </a:rPr>
              <a:t>Beam-2 local coupling </a:t>
            </a:r>
            <a:r>
              <a:rPr lang="en-US" sz="2400" dirty="0">
                <a:latin typeface="Arial" charset="0"/>
              </a:rPr>
              <a:t>for </a:t>
            </a:r>
            <a:r>
              <a:rPr lang="en-US" sz="2400" dirty="0" smtClean="0">
                <a:latin typeface="Symbol" pitchFamily="18" charset="2"/>
              </a:rPr>
              <a:t>b</a:t>
            </a:r>
            <a:r>
              <a:rPr lang="en-US" sz="2400" dirty="0" smtClean="0">
                <a:latin typeface="Arial" charset="0"/>
              </a:rPr>
              <a:t>*= </a:t>
            </a:r>
            <a:r>
              <a:rPr lang="en-US" sz="2400" dirty="0" smtClean="0">
                <a:latin typeface="Arial" charset="0"/>
              </a:rPr>
              <a:t>1 m &amp;1.5 m:  No clear jumps </a:t>
            </a:r>
            <a:r>
              <a:rPr lang="en-US" sz="2400" dirty="0">
                <a:latin typeface="Arial" charset="0"/>
              </a:rPr>
              <a:t>are observed </a:t>
            </a:r>
            <a:r>
              <a:rPr lang="en-US" sz="2400" dirty="0" smtClean="0">
                <a:latin typeface="Arial" charset="0"/>
              </a:rPr>
              <a:t>(to be confirmed with segment-by-segment technique) → local coupling knobs are performing well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895600" y="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Arial" charset="0"/>
              </a:rPr>
              <a:t>R. Tomas, R. Miyamoto. G. Vanbavinckhove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79468"/>
            <a:ext cx="89154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smtClean="0">
                <a:latin typeface="Arial" charset="0"/>
              </a:rPr>
              <a:t>Corrections</a:t>
            </a:r>
            <a:r>
              <a:rPr lang="en-US" sz="2800" b="1" u="sng" dirty="0">
                <a:latin typeface="Arial" charset="0"/>
              </a:rPr>
              <a:t>:</a:t>
            </a:r>
            <a:r>
              <a:rPr lang="en-US" sz="2800" dirty="0">
                <a:latin typeface="Arial" charset="0"/>
              </a:rPr>
              <a:t/>
            </a:r>
            <a:br>
              <a:rPr lang="en-US" sz="2800" dirty="0">
                <a:latin typeface="Arial" charset="0"/>
              </a:rPr>
            </a:br>
            <a:r>
              <a:rPr lang="en-US" sz="2800" dirty="0">
                <a:solidFill>
                  <a:srgbClr val="0070C0"/>
                </a:solidFill>
                <a:latin typeface="Arial" charset="0"/>
              </a:rPr>
              <a:t>N</a:t>
            </a:r>
            <a:r>
              <a:rPr lang="en-US" sz="2800" dirty="0" smtClean="0">
                <a:solidFill>
                  <a:srgbClr val="0070C0"/>
                </a:solidFill>
                <a:latin typeface="Arial" charset="0"/>
              </a:rPr>
              <a:t>o </a:t>
            </a:r>
            <a:r>
              <a:rPr lang="en-US" sz="2800" dirty="0">
                <a:solidFill>
                  <a:srgbClr val="0070C0"/>
                </a:solidFill>
                <a:latin typeface="Arial" charset="0"/>
              </a:rPr>
              <a:t>extra </a:t>
            </a:r>
            <a:r>
              <a:rPr lang="en-US" sz="2800" dirty="0" smtClean="0">
                <a:solidFill>
                  <a:srgbClr val="0070C0"/>
                </a:solidFill>
                <a:latin typeface="Arial" charset="0"/>
              </a:rPr>
              <a:t>corrections</a:t>
            </a:r>
            <a:r>
              <a:rPr lang="en-US" sz="2800" dirty="0" smtClean="0">
                <a:latin typeface="Arial" charset="0"/>
              </a:rPr>
              <a:t>; the corrections </a:t>
            </a:r>
            <a:r>
              <a:rPr lang="en-US" sz="2800" dirty="0">
                <a:latin typeface="Arial" charset="0"/>
              </a:rPr>
              <a:t>implemented at 1.5 m were kept constant </a:t>
            </a:r>
            <a:r>
              <a:rPr lang="en-US" sz="2800" dirty="0" smtClean="0">
                <a:latin typeface="Arial" charset="0"/>
              </a:rPr>
              <a:t>(</a:t>
            </a:r>
            <a:r>
              <a:rPr lang="en-US" sz="2800" dirty="0">
                <a:latin typeface="Arial" charset="0"/>
              </a:rPr>
              <a:t>local and global corrections for beta-beat and coupling) until 1 m.</a:t>
            </a:r>
            <a:br>
              <a:rPr lang="en-US" sz="2800" dirty="0">
                <a:latin typeface="Arial" charset="0"/>
              </a:rPr>
            </a:br>
            <a:r>
              <a:rPr lang="en-US" sz="1050" dirty="0" smtClean="0">
                <a:latin typeface="Arial" charset="0"/>
              </a:rPr>
              <a:t>  </a:t>
            </a:r>
            <a:r>
              <a:rPr lang="en-US" sz="2800" dirty="0">
                <a:latin typeface="Arial" charset="0"/>
              </a:rPr>
              <a:t/>
            </a:r>
            <a:br>
              <a:rPr lang="en-US" sz="2800" dirty="0">
                <a:latin typeface="Arial" charset="0"/>
              </a:rPr>
            </a:br>
            <a:r>
              <a:rPr lang="en-US" sz="2800" b="1" u="sng" dirty="0">
                <a:latin typeface="Symbol" pitchFamily="18" charset="2"/>
              </a:rPr>
              <a:t>b</a:t>
            </a:r>
            <a:r>
              <a:rPr lang="en-US" sz="2800" b="1" u="sng" dirty="0" smtClean="0">
                <a:latin typeface="Arial" charset="0"/>
              </a:rPr>
              <a:t>* from K-modulation:</a:t>
            </a:r>
            <a:r>
              <a:rPr lang="en-US" sz="2800" dirty="0">
                <a:latin typeface="Arial" charset="0"/>
              </a:rPr>
              <a:t/>
            </a:r>
            <a:br>
              <a:rPr lang="en-US" sz="2800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>Preliminary analysis </a:t>
            </a:r>
            <a:r>
              <a:rPr lang="en-US" sz="2800" dirty="0" smtClean="0">
                <a:latin typeface="Arial" charset="0"/>
              </a:rPr>
              <a:t>indicated </a:t>
            </a:r>
            <a:r>
              <a:rPr lang="en-US" sz="2800" dirty="0">
                <a:latin typeface="Arial" charset="0"/>
              </a:rPr>
              <a:t>some important waist </a:t>
            </a:r>
            <a:r>
              <a:rPr lang="en-US" sz="2800" dirty="0" smtClean="0">
                <a:latin typeface="Arial" charset="0"/>
              </a:rPr>
              <a:t>shift (?!), but after error propagation results are OK, e.g.</a:t>
            </a:r>
            <a:endParaRPr lang="en-US" sz="2800" dirty="0">
              <a:latin typeface="Arial" charset="0"/>
            </a:endParaRPr>
          </a:p>
          <a:p>
            <a:r>
              <a:rPr lang="en-US" sz="2800" dirty="0"/>
              <a:t>IP1   beta*  err[m]</a:t>
            </a:r>
          </a:p>
          <a:p>
            <a:r>
              <a:rPr lang="en-US" sz="2800" dirty="0"/>
              <a:t>B1H  1.20   0.20</a:t>
            </a:r>
          </a:p>
          <a:p>
            <a:r>
              <a:rPr lang="en-US" sz="2800" dirty="0"/>
              <a:t>B1V  1.05   0.13</a:t>
            </a:r>
          </a:p>
          <a:p>
            <a:r>
              <a:rPr lang="en-US" sz="2800" dirty="0"/>
              <a:t>B2H  1.14   0.10</a:t>
            </a:r>
          </a:p>
          <a:p>
            <a:r>
              <a:rPr lang="en-US" sz="2800" dirty="0"/>
              <a:t>B2V  1.17   0.18</a:t>
            </a:r>
          </a:p>
        </p:txBody>
      </p:sp>
      <p:sp>
        <p:nvSpPr>
          <p:cNvPr id="3" name="Rectangle 2"/>
          <p:cNvSpPr/>
          <p:nvPr/>
        </p:nvSpPr>
        <p:spPr>
          <a:xfrm>
            <a:off x="2895600" y="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Arial" charset="0"/>
              </a:rPr>
              <a:t>R. Tomas, R. Miyamoto. G. </a:t>
            </a:r>
            <a:r>
              <a:rPr lang="en-US" dirty="0" smtClean="0">
                <a:latin typeface="Arial" charset="0"/>
              </a:rPr>
              <a:t>Vanbavinckhove, et al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81000" y="381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b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*=1 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“long bunch length”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39660" y="0"/>
            <a:ext cx="18043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Baudrenghien,</a:t>
            </a:r>
          </a:p>
          <a:p>
            <a:r>
              <a:rPr lang="en-US" dirty="0" smtClean="0"/>
              <a:t>E. </a:t>
            </a:r>
            <a:r>
              <a:rPr lang="en-US" dirty="0" err="1" smtClean="0"/>
              <a:t>Shaposhnikova</a:t>
            </a:r>
            <a:endParaRPr lang="en-US" dirty="0" smtClean="0"/>
          </a:p>
          <a:p>
            <a:r>
              <a:rPr lang="en-US" dirty="0" smtClean="0"/>
              <a:t>T. </a:t>
            </a:r>
            <a:r>
              <a:rPr lang="en-US" dirty="0" err="1" smtClean="0"/>
              <a:t>Mastoridis</a:t>
            </a:r>
            <a:r>
              <a:rPr lang="en-US" dirty="0" smtClean="0"/>
              <a:t>, </a:t>
            </a:r>
          </a:p>
          <a:p>
            <a:r>
              <a:rPr lang="en-US" dirty="0" smtClean="0"/>
              <a:t>L. Ponce, et al</a:t>
            </a:r>
            <a:endParaRPr lang="en-US" dirty="0"/>
          </a:p>
        </p:txBody>
      </p:sp>
      <p:pic>
        <p:nvPicPr>
          <p:cNvPr id="7" name="Picture 6" descr="2011082500524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143000"/>
            <a:ext cx="7962432" cy="541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4200" y="1143000"/>
            <a:ext cx="29804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filling pattern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108250234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830846"/>
            <a:ext cx="8686800" cy="6027154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“long bunch length”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89682" y="0"/>
            <a:ext cx="18918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Baudrenghien,</a:t>
            </a:r>
          </a:p>
          <a:p>
            <a:r>
              <a:rPr lang="en-US" dirty="0" smtClean="0"/>
              <a:t>E. </a:t>
            </a:r>
            <a:r>
              <a:rPr lang="en-US" dirty="0" err="1" smtClean="0"/>
              <a:t>Shaposhnikova</a:t>
            </a:r>
            <a:endParaRPr lang="en-US" dirty="0" smtClean="0"/>
          </a:p>
          <a:p>
            <a:r>
              <a:rPr lang="en-US" dirty="0" smtClean="0"/>
              <a:t>T. </a:t>
            </a:r>
            <a:r>
              <a:rPr lang="en-US" dirty="0" err="1" smtClean="0"/>
              <a:t>Mastoridis</a:t>
            </a:r>
            <a:r>
              <a:rPr lang="en-US" dirty="0" smtClean="0"/>
              <a:t>, et al</a:t>
            </a:r>
            <a:endParaRPr lang="en-US" dirty="0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838200" y="1600200"/>
            <a:ext cx="78341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after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Frev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-amplitude modulated excitation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at flat top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- 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ax. bunch length &gt;1.5 ns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082503125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066800"/>
            <a:ext cx="7924800" cy="54984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0" y="1600200"/>
            <a:ext cx="6934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individual bunch lengths since start of flat top</a:t>
            </a:r>
          </a:p>
          <a:p>
            <a:r>
              <a:rPr lang="en-US" sz="2800" dirty="0"/>
              <a:t>f</a:t>
            </a:r>
            <a:r>
              <a:rPr lang="en-US" sz="2800" dirty="0" smtClean="0"/>
              <a:t>rom 1.15 to 1.65 ns</a:t>
            </a:r>
            <a:endParaRPr lang="en-US" sz="28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“long bunch length”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89682" y="0"/>
            <a:ext cx="18918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Baudrenghien,</a:t>
            </a:r>
          </a:p>
          <a:p>
            <a:r>
              <a:rPr lang="en-US" dirty="0" smtClean="0"/>
              <a:t>E. </a:t>
            </a:r>
            <a:r>
              <a:rPr lang="en-US" dirty="0" err="1" smtClean="0"/>
              <a:t>Shaposhnikova</a:t>
            </a:r>
            <a:endParaRPr lang="en-US" dirty="0" smtClean="0"/>
          </a:p>
          <a:p>
            <a:r>
              <a:rPr lang="en-US" dirty="0" smtClean="0"/>
              <a:t>T. </a:t>
            </a:r>
            <a:r>
              <a:rPr lang="en-US" dirty="0" err="1" smtClean="0"/>
              <a:t>Mastoridis</a:t>
            </a:r>
            <a:r>
              <a:rPr lang="en-US" dirty="0" smtClean="0"/>
              <a:t>, et 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082503123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920252"/>
            <a:ext cx="8271350" cy="56200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" y="2286000"/>
            <a:ext cx="65303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integrated losses since start of flat top</a:t>
            </a:r>
            <a:endParaRPr lang="en-US" sz="3200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“long bunch length”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89682" y="0"/>
            <a:ext cx="18918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Baudrenghien,</a:t>
            </a:r>
          </a:p>
          <a:p>
            <a:r>
              <a:rPr lang="en-US" dirty="0" smtClean="0"/>
              <a:t>E. </a:t>
            </a:r>
            <a:r>
              <a:rPr lang="en-US" dirty="0" err="1" smtClean="0"/>
              <a:t>Shaposhnikova</a:t>
            </a:r>
            <a:endParaRPr lang="en-US" dirty="0" smtClean="0"/>
          </a:p>
          <a:p>
            <a:r>
              <a:rPr lang="en-US" dirty="0" smtClean="0"/>
              <a:t>T. </a:t>
            </a:r>
            <a:r>
              <a:rPr lang="en-US" dirty="0" err="1" smtClean="0"/>
              <a:t>Mastoridis</a:t>
            </a:r>
            <a:r>
              <a:rPr lang="en-US" dirty="0" smtClean="0"/>
              <a:t>, et 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924800" cy="792163"/>
          </a:xfrm>
        </p:spPr>
        <p:txBody>
          <a:bodyPr/>
          <a:lstStyle/>
          <a:p>
            <a:r>
              <a:rPr lang="en-US" dirty="0" smtClean="0"/>
              <a:t>MD Planning Wed – Thu (24. – 25.8.)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41737727"/>
              </p:ext>
            </p:extLst>
          </p:nvPr>
        </p:nvGraphicFramePr>
        <p:xfrm>
          <a:off x="467430" y="931259"/>
          <a:ext cx="8425170" cy="5206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80"/>
                <a:gridCol w="792110"/>
                <a:gridCol w="6422419"/>
                <a:gridCol w="634561"/>
              </a:tblGrid>
              <a:tr h="40417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Time</a:t>
                      </a:r>
                      <a:endParaRPr lang="en-US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MP</a:t>
                      </a:r>
                      <a:endParaRPr lang="en-US" sz="1600" dirty="0"/>
                    </a:p>
                  </a:txBody>
                  <a:tcPr/>
                </a:tc>
              </a:tr>
              <a:tr h="3128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Wed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04:00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Ramp down,</a:t>
                      </a:r>
                      <a:r>
                        <a:rPr lang="en-US" sz="1400" b="0" i="1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cycle</a:t>
                      </a:r>
                      <a:endParaRPr lang="en-US" sz="1400" b="0" i="1" u="none" strike="noStrike" noProof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1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426163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06:00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450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 3.5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TeV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: 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Head-on beam-beam + 1h data taking (stable beams)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1" u="none" dirty="0" smtClean="0">
                          <a:solidFill>
                            <a:srgbClr val="000000"/>
                          </a:solidFill>
                        </a:rPr>
                        <a:t>– </a:t>
                      </a:r>
                      <a:r>
                        <a:rPr kumimoji="0" lang="en-U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 highest pile-up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de-DE" sz="1400" i="0" dirty="0" smtClean="0"/>
                        <a:t>13:00</a:t>
                      </a:r>
                      <a:endParaRPr lang="de-DE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Ramp down,</a:t>
                      </a:r>
                      <a:r>
                        <a:rPr lang="en-US" sz="1400" b="0" i="1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cycle</a:t>
                      </a:r>
                      <a:endParaRPr lang="en-US" sz="1400" b="0" i="1" u="none" strike="noStrike" noProof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</a:tr>
              <a:tr h="524762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15:00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450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 </a:t>
                      </a:r>
                      <a:r>
                        <a:rPr lang="en-US" sz="1600" noProof="0" dirty="0" smtClean="0"/>
                        <a:t>3.5 </a:t>
                      </a:r>
                      <a:r>
                        <a:rPr lang="en-US" sz="1600" noProof="0" dirty="0" err="1" smtClean="0"/>
                        <a:t>TeV</a:t>
                      </a:r>
                      <a:r>
                        <a:rPr lang="en-US" sz="1600" noProof="0" dirty="0" smtClean="0"/>
                        <a:t>:  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</a:rPr>
                        <a:t>Optics setup for 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  <a:latin typeface="Symbol" pitchFamily="18" charset="2"/>
                        </a:rPr>
                        <a:t>b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</a:rPr>
                        <a:t>*=1m (1)</a:t>
                      </a:r>
                      <a:r>
                        <a:rPr lang="en-US" sz="1600" b="1" u="none" noProof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600" b="0" i="1" u="none" dirty="0" smtClean="0">
                          <a:solidFill>
                            <a:srgbClr val="000000"/>
                          </a:solidFill>
                        </a:rPr>
                        <a:t>– </a:t>
                      </a:r>
                      <a:r>
                        <a:rPr lang="en-US" sz="1600" i="1" dirty="0" smtClean="0"/>
                        <a:t>Pilots through squeeze, measure and correct Q, Q’, C, orbit,</a:t>
                      </a:r>
                      <a:r>
                        <a:rPr lang="en-US" sz="1600" i="1" baseline="0" dirty="0" smtClean="0"/>
                        <a:t> </a:t>
                      </a:r>
                      <a:r>
                        <a:rPr lang="en-US" sz="1600" i="1" dirty="0" smtClean="0"/>
                        <a:t>measure beating and local coupling</a:t>
                      </a:r>
                      <a:endParaRPr lang="en-US" sz="1600" i="1" noProof="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19:00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Ramp down,</a:t>
                      </a:r>
                      <a:r>
                        <a:rPr lang="en-US" sz="1400" b="0" i="1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cycle</a:t>
                      </a:r>
                      <a:endParaRPr lang="en-US" sz="1400" b="0" i="1" u="none" strike="noStrike" noProof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</a:tr>
              <a:tr h="75002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21:00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450 </a:t>
                      </a:r>
                      <a:r>
                        <a:rPr lang="en-US" sz="1600" noProof="0" dirty="0" err="1" smtClean="0"/>
                        <a:t>GeV</a:t>
                      </a:r>
                      <a:r>
                        <a:rPr lang="en-US" sz="1600" noProof="0" dirty="0" smtClean="0"/>
                        <a:t> </a:t>
                      </a:r>
                      <a:r>
                        <a:rPr lang="en-US" sz="1600" noProof="0" dirty="0" smtClean="0">
                          <a:sym typeface="Wingdings"/>
                        </a:rPr>
                        <a:t> </a:t>
                      </a:r>
                      <a:r>
                        <a:rPr lang="en-US" sz="1600" noProof="0" dirty="0" smtClean="0"/>
                        <a:t>3.5 </a:t>
                      </a:r>
                      <a:r>
                        <a:rPr lang="en-US" sz="1600" noProof="0" dirty="0" err="1" smtClean="0"/>
                        <a:t>TeV</a:t>
                      </a:r>
                      <a:r>
                        <a:rPr lang="en-US" sz="1600" noProof="0" dirty="0" smtClean="0"/>
                        <a:t>:  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</a:rPr>
                        <a:t>Long</a:t>
                      </a:r>
                      <a:r>
                        <a:rPr lang="en-US" sz="2000" b="1" u="sng" baseline="0" noProof="0" dirty="0" smtClean="0">
                          <a:solidFill>
                            <a:srgbClr val="0000FF"/>
                          </a:solidFill>
                        </a:rPr>
                        <a:t> bunch length</a:t>
                      </a:r>
                      <a:r>
                        <a:rPr lang="en-US" sz="1600" baseline="0" noProof="0" dirty="0" smtClean="0"/>
                        <a:t> – </a:t>
                      </a:r>
                      <a:r>
                        <a:rPr lang="en-US" sz="1600" i="1" baseline="0" noProof="0" dirty="0" smtClean="0"/>
                        <a:t>RF setup at injection, test ramp for losses in IR3, voltage change at flat top</a:t>
                      </a:r>
                      <a:endParaRPr lang="en-US" sz="1600" i="1" noProof="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u="none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Thu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03:00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noProof="0" dirty="0" smtClean="0"/>
                        <a:t>Ramp down,</a:t>
                      </a:r>
                      <a:r>
                        <a:rPr lang="en-US" sz="1400" i="1" baseline="0" noProof="0" dirty="0" smtClean="0"/>
                        <a:t> cycle</a:t>
                      </a:r>
                      <a:endParaRPr lang="en-US" sz="1400" i="1" noProof="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528575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05:00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450 </a:t>
                      </a:r>
                      <a:r>
                        <a:rPr lang="en-US" sz="1600" dirty="0" err="1" smtClean="0"/>
                        <a:t>GeV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ym typeface="Wingdings"/>
                        </a:rPr>
                        <a:t> 3.5 </a:t>
                      </a:r>
                      <a:r>
                        <a:rPr lang="en-US" sz="1600" dirty="0" err="1" smtClean="0">
                          <a:sym typeface="Wingdings"/>
                        </a:rPr>
                        <a:t>TeV</a:t>
                      </a:r>
                      <a:r>
                        <a:rPr lang="en-US" sz="1600" dirty="0" smtClean="0">
                          <a:sym typeface="Wingdings"/>
                        </a:rPr>
                        <a:t>: 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  <a:sym typeface="Wingdings"/>
                        </a:rPr>
                        <a:t>Beam Instrumentation</a:t>
                      </a:r>
                      <a:endParaRPr lang="en-US" sz="160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none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13:00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smtClean="0"/>
                        <a:t>Ramp down, cycle.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</a:tr>
              <a:tr h="56393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GB" sz="1400" i="0" dirty="0" smtClean="0"/>
                        <a:t>15:00</a:t>
                      </a:r>
                      <a:endParaRPr lang="en-GB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450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3.5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TeV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LR beam-beam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kumimoji="0" lang="en-U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batches, effect of number of LR interactions, effect of </a:t>
                      </a:r>
                      <a:r>
                        <a:rPr kumimoji="0" lang="en-US" sz="16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emittance</a:t>
                      </a:r>
                      <a:endPara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none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02450" y="6632575"/>
            <a:ext cx="2133600" cy="252413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 Planning 2011/12, MD#3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00007D"/>
                </a:solidFill>
              </a:rPr>
              <a:t>16/08/2011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5854" y="1447800"/>
            <a:ext cx="73789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Postponed to after TS</a:t>
            </a:r>
            <a:endParaRPr lang="en-US" sz="54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679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108250234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960566"/>
            <a:ext cx="8229600" cy="5897434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“long bunch length”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895600" y="3276600"/>
            <a:ext cx="27687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Arial" charset="0"/>
              </a:rPr>
              <a:t>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osses also in IR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08250326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62200"/>
            <a:ext cx="9144000" cy="3219179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“long bunch length”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6256" y="1609590"/>
            <a:ext cx="90877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atin typeface="Arial" charset="0"/>
              </a:rPr>
              <a:t>r</a:t>
            </a:r>
            <a:r>
              <a:rPr lang="en-US" sz="3200" dirty="0" smtClean="0">
                <a:latin typeface="Arial" charset="0"/>
              </a:rPr>
              <a:t>ecovery of beam lifetimes after stop of excitation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9682" y="0"/>
            <a:ext cx="18918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Baudrenghien,</a:t>
            </a:r>
          </a:p>
          <a:p>
            <a:r>
              <a:rPr lang="en-US" dirty="0" smtClean="0"/>
              <a:t>E. </a:t>
            </a:r>
            <a:r>
              <a:rPr lang="en-US" dirty="0" err="1" smtClean="0"/>
              <a:t>Shaposhnikova</a:t>
            </a:r>
            <a:endParaRPr lang="en-US" dirty="0" smtClean="0"/>
          </a:p>
          <a:p>
            <a:r>
              <a:rPr lang="en-US" dirty="0" smtClean="0"/>
              <a:t>T. </a:t>
            </a:r>
            <a:r>
              <a:rPr lang="en-US" dirty="0" err="1" smtClean="0"/>
              <a:t>Mastoridis</a:t>
            </a:r>
            <a:r>
              <a:rPr lang="en-US" dirty="0" smtClean="0"/>
              <a:t>, et 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1082503575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914400"/>
            <a:ext cx="8001000" cy="5551326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“long bunch length”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89682" y="0"/>
            <a:ext cx="18918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Baudrenghien,</a:t>
            </a:r>
          </a:p>
          <a:p>
            <a:r>
              <a:rPr lang="en-US" dirty="0" smtClean="0"/>
              <a:t>E. </a:t>
            </a:r>
            <a:r>
              <a:rPr lang="en-US" dirty="0" err="1" smtClean="0"/>
              <a:t>Shaposhnikova</a:t>
            </a:r>
            <a:endParaRPr lang="en-US" dirty="0" smtClean="0"/>
          </a:p>
          <a:p>
            <a:r>
              <a:rPr lang="en-US" dirty="0" smtClean="0"/>
              <a:t>T. </a:t>
            </a:r>
            <a:r>
              <a:rPr lang="en-US" dirty="0" err="1" smtClean="0"/>
              <a:t>Mastoridis</a:t>
            </a:r>
            <a:r>
              <a:rPr lang="en-US" dirty="0" smtClean="0"/>
              <a:t>, et al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76400" y="1295400"/>
            <a:ext cx="539699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bunch length after two steps of</a:t>
            </a:r>
          </a:p>
          <a:p>
            <a:r>
              <a:rPr lang="en-US" sz="3200" dirty="0" smtClean="0"/>
              <a:t>RF voltage reduction</a:t>
            </a:r>
            <a:endParaRPr lang="en-US" sz="3200" dirty="0"/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2895600" y="2590800"/>
            <a:ext cx="1143000" cy="6858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76600" y="2362200"/>
            <a:ext cx="838200" cy="6096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082503544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914400"/>
            <a:ext cx="8305800" cy="5643507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“long bunch length”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89682" y="0"/>
            <a:ext cx="18918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Baudrenghien,</a:t>
            </a:r>
          </a:p>
          <a:p>
            <a:r>
              <a:rPr lang="en-US" dirty="0" smtClean="0"/>
              <a:t>E. </a:t>
            </a:r>
            <a:r>
              <a:rPr lang="en-US" dirty="0" err="1" smtClean="0"/>
              <a:t>Shaposhnikova</a:t>
            </a:r>
            <a:endParaRPr lang="en-US" dirty="0" smtClean="0"/>
          </a:p>
          <a:p>
            <a:r>
              <a:rPr lang="en-US" dirty="0" smtClean="0"/>
              <a:t>T. </a:t>
            </a:r>
            <a:r>
              <a:rPr lang="en-US" dirty="0" err="1" smtClean="0"/>
              <a:t>Mastoridis</a:t>
            </a:r>
            <a:r>
              <a:rPr lang="en-US" dirty="0" smtClean="0"/>
              <a:t>, et al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1600200"/>
            <a:ext cx="602600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i</a:t>
            </a:r>
            <a:r>
              <a:rPr lang="en-US" sz="3200" dirty="0" smtClean="0"/>
              <a:t>ntegrated losses after two steps of</a:t>
            </a:r>
          </a:p>
          <a:p>
            <a:r>
              <a:rPr lang="en-US" sz="3200" dirty="0" smtClean="0"/>
              <a:t>RF voltage reduction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“beam instrumentation”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33400"/>
            <a:ext cx="6387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MD in progress – several studies in parallel</a:t>
            </a:r>
          </a:p>
          <a:p>
            <a:endParaRPr lang="en-US" sz="2800" dirty="0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914400"/>
            <a:ext cx="368940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irect Dump Calibration</a:t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1371600"/>
            <a:ext cx="1510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 Nebot, et al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295400"/>
            <a:ext cx="4244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shots on closed TCSG in IP 6</a:t>
            </a:r>
            <a:endParaRPr lang="en-US" sz="2800" dirty="0"/>
          </a:p>
        </p:txBody>
      </p:sp>
      <p:pic>
        <p:nvPicPr>
          <p:cNvPr id="8" name="Picture 7" descr="2011082506395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52600"/>
            <a:ext cx="9144000" cy="2844469"/>
          </a:xfrm>
          <a:prstGeom prst="rect">
            <a:avLst/>
          </a:prstGeom>
        </p:spPr>
      </p:pic>
      <p:pic>
        <p:nvPicPr>
          <p:cNvPr id="11" name="Picture 10" descr="201108250715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4412482"/>
            <a:ext cx="3962400" cy="24455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0600" y="5029200"/>
            <a:ext cx="18706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eam intensity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&amp; BLM readings</a:t>
            </a:r>
          </a:p>
          <a:p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or different shots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924800" cy="7921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MD Planning Wed – Thu (24. – 25.8.)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41737727"/>
              </p:ext>
            </p:extLst>
          </p:nvPr>
        </p:nvGraphicFramePr>
        <p:xfrm>
          <a:off x="467430" y="931259"/>
          <a:ext cx="8425170" cy="5206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80"/>
                <a:gridCol w="792110"/>
                <a:gridCol w="6422419"/>
                <a:gridCol w="634561"/>
              </a:tblGrid>
              <a:tr h="40417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Time</a:t>
                      </a:r>
                      <a:endParaRPr lang="en-US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MP</a:t>
                      </a:r>
                      <a:endParaRPr lang="en-US" sz="1600" dirty="0"/>
                    </a:p>
                  </a:txBody>
                  <a:tcPr/>
                </a:tc>
              </a:tr>
              <a:tr h="3128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Wed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04:00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Ramp down,</a:t>
                      </a:r>
                      <a:r>
                        <a:rPr lang="en-US" sz="1400" b="0" i="1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cycle</a:t>
                      </a:r>
                      <a:endParaRPr lang="en-US" sz="1400" b="0" i="1" u="none" strike="noStrike" noProof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1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426163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06:00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450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 3.5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TeV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: 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Head-on beam-beam + 1h data taking (stable beams)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1" u="none" dirty="0" smtClean="0">
                          <a:solidFill>
                            <a:srgbClr val="000000"/>
                          </a:solidFill>
                        </a:rPr>
                        <a:t>– </a:t>
                      </a:r>
                      <a:r>
                        <a:rPr kumimoji="0" lang="en-U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 highest pile-up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de-DE" sz="1400" i="0" dirty="0" smtClean="0"/>
                        <a:t>13:00</a:t>
                      </a:r>
                      <a:endParaRPr lang="de-DE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Ramp down,</a:t>
                      </a:r>
                      <a:r>
                        <a:rPr lang="en-US" sz="1400" b="0" i="1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cycle</a:t>
                      </a:r>
                      <a:endParaRPr lang="en-US" sz="1400" b="0" i="1" u="none" strike="noStrike" noProof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</a:tr>
              <a:tr h="524762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15:00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450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 </a:t>
                      </a:r>
                      <a:r>
                        <a:rPr lang="en-US" sz="1600" noProof="0" dirty="0" smtClean="0"/>
                        <a:t>3.5 </a:t>
                      </a:r>
                      <a:r>
                        <a:rPr lang="en-US" sz="1600" noProof="0" dirty="0" err="1" smtClean="0"/>
                        <a:t>TeV</a:t>
                      </a:r>
                      <a:r>
                        <a:rPr lang="en-US" sz="1600" noProof="0" dirty="0" smtClean="0"/>
                        <a:t>:  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</a:rPr>
                        <a:t>Optics setup for 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  <a:latin typeface="Symbol" pitchFamily="18" charset="2"/>
                        </a:rPr>
                        <a:t>b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</a:rPr>
                        <a:t>*=1m (1)</a:t>
                      </a:r>
                      <a:r>
                        <a:rPr lang="en-US" sz="1600" b="1" u="none" noProof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600" b="0" i="1" u="none" dirty="0" smtClean="0">
                          <a:solidFill>
                            <a:srgbClr val="000000"/>
                          </a:solidFill>
                        </a:rPr>
                        <a:t>– </a:t>
                      </a:r>
                      <a:r>
                        <a:rPr lang="en-US" sz="1600" i="1" dirty="0" smtClean="0"/>
                        <a:t>Pilots through squeeze, measure and correct Q, Q’, C, orbit,</a:t>
                      </a:r>
                      <a:r>
                        <a:rPr lang="en-US" sz="1600" i="1" baseline="0" dirty="0" smtClean="0"/>
                        <a:t> </a:t>
                      </a:r>
                      <a:r>
                        <a:rPr lang="en-US" sz="1600" i="1" dirty="0" smtClean="0"/>
                        <a:t>measure beating and local coupling</a:t>
                      </a:r>
                      <a:endParaRPr lang="en-US" sz="1600" i="1" noProof="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19:00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Ramp down,</a:t>
                      </a:r>
                      <a:r>
                        <a:rPr lang="en-US" sz="1400" b="0" i="1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cycle</a:t>
                      </a:r>
                      <a:endParaRPr lang="en-US" sz="1400" b="0" i="1" u="none" strike="noStrike" noProof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</a:tr>
              <a:tr h="75002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21:00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450 </a:t>
                      </a:r>
                      <a:r>
                        <a:rPr lang="en-US" sz="1600" noProof="0" dirty="0" err="1" smtClean="0"/>
                        <a:t>GeV</a:t>
                      </a:r>
                      <a:r>
                        <a:rPr lang="en-US" sz="1600" noProof="0" dirty="0" smtClean="0"/>
                        <a:t> </a:t>
                      </a:r>
                      <a:r>
                        <a:rPr lang="en-US" sz="1600" noProof="0" dirty="0" smtClean="0">
                          <a:sym typeface="Wingdings"/>
                        </a:rPr>
                        <a:t> </a:t>
                      </a:r>
                      <a:r>
                        <a:rPr lang="en-US" sz="1600" noProof="0" dirty="0" smtClean="0"/>
                        <a:t>3.5 </a:t>
                      </a:r>
                      <a:r>
                        <a:rPr lang="en-US" sz="1600" noProof="0" dirty="0" err="1" smtClean="0"/>
                        <a:t>TeV</a:t>
                      </a:r>
                      <a:r>
                        <a:rPr lang="en-US" sz="1600" noProof="0" dirty="0" smtClean="0"/>
                        <a:t>:  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</a:rPr>
                        <a:t>Long</a:t>
                      </a:r>
                      <a:r>
                        <a:rPr lang="en-US" sz="2000" b="1" u="sng" baseline="0" noProof="0" dirty="0" smtClean="0">
                          <a:solidFill>
                            <a:srgbClr val="0000FF"/>
                          </a:solidFill>
                        </a:rPr>
                        <a:t> bunch length</a:t>
                      </a:r>
                      <a:r>
                        <a:rPr lang="en-US" sz="1600" baseline="0" noProof="0" dirty="0" smtClean="0"/>
                        <a:t> – </a:t>
                      </a:r>
                      <a:r>
                        <a:rPr lang="en-US" sz="1600" i="1" baseline="0" noProof="0" dirty="0" smtClean="0"/>
                        <a:t>RF setup at injection, test ramp for losses in IR3, voltage change at flat top</a:t>
                      </a:r>
                      <a:endParaRPr lang="en-US" sz="1600" i="1" noProof="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u="none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Thu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03:00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noProof="0" dirty="0" smtClean="0"/>
                        <a:t>Ramp down,</a:t>
                      </a:r>
                      <a:r>
                        <a:rPr lang="en-US" sz="1400" i="1" baseline="0" noProof="0" dirty="0" smtClean="0"/>
                        <a:t> cycle</a:t>
                      </a:r>
                      <a:endParaRPr lang="en-US" sz="1400" i="1" noProof="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528575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05:00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450 </a:t>
                      </a:r>
                      <a:r>
                        <a:rPr lang="en-US" sz="1600" dirty="0" err="1" smtClean="0"/>
                        <a:t>GeV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ym typeface="Wingdings"/>
                        </a:rPr>
                        <a:t> 3.5 </a:t>
                      </a:r>
                      <a:r>
                        <a:rPr lang="en-US" sz="1600" dirty="0" err="1" smtClean="0">
                          <a:sym typeface="Wingdings"/>
                        </a:rPr>
                        <a:t>TeV</a:t>
                      </a:r>
                      <a:r>
                        <a:rPr lang="en-US" sz="1600" dirty="0" smtClean="0">
                          <a:sym typeface="Wingdings"/>
                        </a:rPr>
                        <a:t>: 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  <a:sym typeface="Wingdings"/>
                        </a:rPr>
                        <a:t>Beam Instrumentation</a:t>
                      </a:r>
                      <a:endParaRPr lang="en-US" sz="160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none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13:00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smtClean="0"/>
                        <a:t>Ramp down, cycle.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</a:tr>
              <a:tr h="56393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GB" sz="1400" i="0" dirty="0" smtClean="0"/>
                        <a:t>15:00</a:t>
                      </a:r>
                      <a:endParaRPr lang="en-GB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450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3.5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TeV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LR beam-beam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kumimoji="0" lang="en-U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batches, effect of number of LR interactions, effect of </a:t>
                      </a:r>
                      <a:r>
                        <a:rPr kumimoji="0" lang="en-US" sz="16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emittance</a:t>
                      </a:r>
                      <a:endPara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none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02450" y="6632575"/>
            <a:ext cx="2133600" cy="252413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 Planning 2011/12, MD#3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00007D"/>
                </a:solidFill>
              </a:rPr>
              <a:t>16/08/2011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5854" y="1447800"/>
            <a:ext cx="73789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Postponed to after TS</a:t>
            </a:r>
            <a:endParaRPr lang="en-US" sz="54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679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924800" cy="792163"/>
          </a:xfrm>
        </p:spPr>
        <p:txBody>
          <a:bodyPr/>
          <a:lstStyle/>
          <a:p>
            <a:r>
              <a:rPr lang="en-US" dirty="0" smtClean="0"/>
              <a:t>MD Planning Wed – Thu (24. – 25.8.)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41737727"/>
              </p:ext>
            </p:extLst>
          </p:nvPr>
        </p:nvGraphicFramePr>
        <p:xfrm>
          <a:off x="467430" y="931259"/>
          <a:ext cx="8425170" cy="5206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80"/>
                <a:gridCol w="792110"/>
                <a:gridCol w="6422419"/>
                <a:gridCol w="634561"/>
              </a:tblGrid>
              <a:tr h="40417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Time</a:t>
                      </a:r>
                      <a:endParaRPr lang="en-US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MP</a:t>
                      </a:r>
                      <a:endParaRPr lang="en-US" sz="1600" dirty="0"/>
                    </a:p>
                  </a:txBody>
                  <a:tcPr/>
                </a:tc>
              </a:tr>
              <a:tr h="3128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Wed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04:00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Ramp down,</a:t>
                      </a:r>
                      <a:r>
                        <a:rPr lang="en-US" sz="1400" b="0" i="1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cycle</a:t>
                      </a:r>
                      <a:endParaRPr lang="en-US" sz="1400" b="0" i="1" u="none" strike="noStrike" noProof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1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426163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06:00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450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 3.5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TeV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: 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Head-on beam-beam + 1h data taking (stable beams)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1" u="none" dirty="0" smtClean="0">
                          <a:solidFill>
                            <a:srgbClr val="000000"/>
                          </a:solidFill>
                        </a:rPr>
                        <a:t>– </a:t>
                      </a:r>
                      <a:r>
                        <a:rPr kumimoji="0" lang="en-U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 highest pile-up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de-DE" sz="1400" i="0" dirty="0" smtClean="0"/>
                        <a:t>13:00</a:t>
                      </a:r>
                      <a:endParaRPr lang="de-DE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Ramp down,</a:t>
                      </a:r>
                      <a:r>
                        <a:rPr lang="en-US" sz="1400" b="0" i="1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cycle</a:t>
                      </a:r>
                      <a:endParaRPr lang="en-US" sz="1400" b="0" i="1" u="none" strike="noStrike" noProof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</a:tr>
              <a:tr h="524762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15:00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450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 </a:t>
                      </a:r>
                      <a:r>
                        <a:rPr lang="en-US" sz="1600" noProof="0" dirty="0" smtClean="0"/>
                        <a:t>3.5 </a:t>
                      </a:r>
                      <a:r>
                        <a:rPr lang="en-US" sz="1600" noProof="0" dirty="0" err="1" smtClean="0"/>
                        <a:t>TeV</a:t>
                      </a:r>
                      <a:r>
                        <a:rPr lang="en-US" sz="1600" noProof="0" dirty="0" smtClean="0"/>
                        <a:t>:  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</a:rPr>
                        <a:t>Optics setup for 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  <a:latin typeface="Symbol" pitchFamily="18" charset="2"/>
                        </a:rPr>
                        <a:t>b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</a:rPr>
                        <a:t>*=1m (1)</a:t>
                      </a:r>
                      <a:r>
                        <a:rPr lang="en-US" sz="1600" b="1" u="none" noProof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600" b="0" i="1" u="none" dirty="0" smtClean="0">
                          <a:solidFill>
                            <a:srgbClr val="000000"/>
                          </a:solidFill>
                        </a:rPr>
                        <a:t>– </a:t>
                      </a:r>
                      <a:r>
                        <a:rPr lang="en-US" sz="1600" i="1" dirty="0" smtClean="0"/>
                        <a:t>Pilots through squeeze, measure and correct Q, Q’, C, orbit,</a:t>
                      </a:r>
                      <a:r>
                        <a:rPr lang="en-US" sz="1600" i="1" baseline="0" dirty="0" smtClean="0"/>
                        <a:t> </a:t>
                      </a:r>
                      <a:r>
                        <a:rPr lang="en-US" sz="1600" i="1" dirty="0" smtClean="0"/>
                        <a:t>measure beating and local coupling</a:t>
                      </a:r>
                      <a:endParaRPr lang="en-US" sz="1600" i="1" noProof="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19:00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Ramp down,</a:t>
                      </a:r>
                      <a:r>
                        <a:rPr lang="en-US" sz="1400" b="0" i="1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cycle</a:t>
                      </a:r>
                      <a:endParaRPr lang="en-US" sz="1400" b="0" i="1" u="none" strike="noStrike" noProof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</a:tr>
              <a:tr h="75002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21:00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450 </a:t>
                      </a:r>
                      <a:r>
                        <a:rPr lang="en-US" sz="1600" noProof="0" dirty="0" err="1" smtClean="0"/>
                        <a:t>GeV</a:t>
                      </a:r>
                      <a:r>
                        <a:rPr lang="en-US" sz="1600" noProof="0" dirty="0" smtClean="0"/>
                        <a:t> </a:t>
                      </a:r>
                      <a:r>
                        <a:rPr lang="en-US" sz="1600" noProof="0" dirty="0" smtClean="0">
                          <a:sym typeface="Wingdings"/>
                        </a:rPr>
                        <a:t> </a:t>
                      </a:r>
                      <a:r>
                        <a:rPr lang="en-US" sz="1600" noProof="0" dirty="0" smtClean="0"/>
                        <a:t>3.5 </a:t>
                      </a:r>
                      <a:r>
                        <a:rPr lang="en-US" sz="1600" noProof="0" dirty="0" err="1" smtClean="0"/>
                        <a:t>TeV</a:t>
                      </a:r>
                      <a:r>
                        <a:rPr lang="en-US" sz="1600" noProof="0" dirty="0" smtClean="0"/>
                        <a:t>:  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</a:rPr>
                        <a:t>Long</a:t>
                      </a:r>
                      <a:r>
                        <a:rPr lang="en-US" sz="2000" b="1" u="sng" baseline="0" noProof="0" dirty="0" smtClean="0">
                          <a:solidFill>
                            <a:srgbClr val="0000FF"/>
                          </a:solidFill>
                        </a:rPr>
                        <a:t> bunch length</a:t>
                      </a:r>
                      <a:r>
                        <a:rPr lang="en-US" sz="1600" baseline="0" noProof="0" dirty="0" smtClean="0"/>
                        <a:t> – </a:t>
                      </a:r>
                      <a:r>
                        <a:rPr lang="en-US" sz="1600" i="1" baseline="0" noProof="0" dirty="0" smtClean="0"/>
                        <a:t>RF setup at injection, test ramp for losses in IR3, voltage change at flat top</a:t>
                      </a:r>
                      <a:endParaRPr lang="en-US" sz="1600" i="1" noProof="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u="none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Thu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03:00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noProof="0" dirty="0" smtClean="0"/>
                        <a:t>Ramp down,</a:t>
                      </a:r>
                      <a:r>
                        <a:rPr lang="en-US" sz="1400" i="1" baseline="0" noProof="0" dirty="0" smtClean="0"/>
                        <a:t> cycle</a:t>
                      </a:r>
                      <a:endParaRPr lang="en-US" sz="1400" i="1" noProof="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528575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05:00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450 </a:t>
                      </a:r>
                      <a:r>
                        <a:rPr lang="en-US" sz="1600" dirty="0" err="1" smtClean="0"/>
                        <a:t>GeV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ym typeface="Wingdings"/>
                        </a:rPr>
                        <a:t> 3.5 </a:t>
                      </a:r>
                      <a:r>
                        <a:rPr lang="en-US" sz="1600" dirty="0" err="1" smtClean="0">
                          <a:sym typeface="Wingdings"/>
                        </a:rPr>
                        <a:t>TeV</a:t>
                      </a:r>
                      <a:r>
                        <a:rPr lang="en-US" sz="1600" dirty="0" smtClean="0">
                          <a:sym typeface="Wingdings"/>
                        </a:rPr>
                        <a:t>: 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  <a:sym typeface="Wingdings"/>
                        </a:rPr>
                        <a:t>Beam Instrumentation</a:t>
                      </a:r>
                      <a:endParaRPr lang="en-US" sz="160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none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13:00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smtClean="0"/>
                        <a:t>Ramp down, cycle.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</a:tr>
              <a:tr h="56393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GB" sz="1400" i="0" dirty="0" smtClean="0"/>
                        <a:t>15:00</a:t>
                      </a:r>
                      <a:endParaRPr lang="en-GB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450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3.5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TeV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LR beam-beam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kumimoji="0" lang="en-U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batches, effect of number of LR interactions, effect of </a:t>
                      </a:r>
                      <a:r>
                        <a:rPr kumimoji="0" lang="en-US" sz="16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emittance</a:t>
                      </a:r>
                      <a:endPara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none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02450" y="6632575"/>
            <a:ext cx="2133600" cy="252413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 Planning 2011/12, MD#3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00007D"/>
                </a:solidFill>
              </a:rPr>
              <a:t>16/08/2011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5854" y="1447800"/>
            <a:ext cx="73789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Postponed to after TS</a:t>
            </a:r>
            <a:endParaRPr lang="en-US" sz="54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679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001000" cy="792163"/>
          </a:xfrm>
        </p:spPr>
        <p:txBody>
          <a:bodyPr/>
          <a:lstStyle/>
          <a:p>
            <a:r>
              <a:rPr lang="en-US" dirty="0" smtClean="0"/>
              <a:t>Draft MD Planning Fri – Sat (26. – 27.8.)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68526498"/>
              </p:ext>
            </p:extLst>
          </p:nvPr>
        </p:nvGraphicFramePr>
        <p:xfrm>
          <a:off x="467430" y="944820"/>
          <a:ext cx="8353160" cy="5011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369"/>
                <a:gridCol w="696097"/>
                <a:gridCol w="6419557"/>
                <a:gridCol w="6291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MP</a:t>
                      </a:r>
                      <a:endParaRPr lang="en-US" sz="1400" dirty="0"/>
                    </a:p>
                  </a:txBody>
                  <a:tcPr/>
                </a:tc>
              </a:tr>
              <a:tr h="24284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23:00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smtClean="0"/>
                        <a:t>Ramp down, cycle.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1" dirty="0" smtClean="0"/>
                    </a:p>
                  </a:txBody>
                  <a:tcPr marL="12700" marR="12700" marT="12700" marB="0" anchor="ctr"/>
                </a:tc>
              </a:tr>
              <a:tr h="4851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Fri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GB" sz="1400" i="0" dirty="0" smtClean="0"/>
                        <a:t>01:00</a:t>
                      </a:r>
                      <a:endParaRPr lang="en-GB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450 </a:t>
                      </a:r>
                      <a:r>
                        <a:rPr lang="en-US" sz="1600" noProof="0" dirty="0" err="1" smtClean="0"/>
                        <a:t>GeV</a:t>
                      </a:r>
                      <a:r>
                        <a:rPr lang="en-US" sz="1600" noProof="0" dirty="0" smtClean="0"/>
                        <a:t>:  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</a:rPr>
                        <a:t>Transverse damper</a:t>
                      </a:r>
                      <a:r>
                        <a:rPr lang="en-US" sz="2000" noProof="0" dirty="0" smtClean="0"/>
                        <a:t> </a:t>
                      </a:r>
                      <a:r>
                        <a:rPr lang="en-US" sz="2000" b="0" noProof="0" dirty="0" smtClean="0"/>
                        <a:t> </a:t>
                      </a:r>
                      <a:r>
                        <a:rPr lang="en-US" sz="1600" b="0" i="0" u="none" dirty="0" smtClean="0">
                          <a:solidFill>
                            <a:srgbClr val="000000"/>
                          </a:solidFill>
                        </a:rPr>
                        <a:t>– </a:t>
                      </a:r>
                      <a:r>
                        <a:rPr lang="en-US" sz="1600" i="1" noProof="0" dirty="0" smtClean="0"/>
                        <a:t>beam blowup at injection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B/C</a:t>
                      </a:r>
                      <a:endParaRPr lang="en-US" sz="1600" b="1" dirty="0" smtClean="0"/>
                    </a:p>
                  </a:txBody>
                  <a:tcPr marL="12700" marR="12700" marT="12700" marB="0" anchor="ctr"/>
                </a:tc>
              </a:tr>
              <a:tr h="609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07:00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 smtClean="0"/>
                        <a:t>450 </a:t>
                      </a:r>
                      <a:r>
                        <a:rPr lang="en-US" sz="1600" b="0" i="0" dirty="0" err="1" smtClean="0"/>
                        <a:t>GeV</a:t>
                      </a:r>
                      <a:r>
                        <a:rPr lang="en-US" sz="1600" b="0" i="0" dirty="0" smtClean="0"/>
                        <a:t> </a:t>
                      </a:r>
                      <a:r>
                        <a:rPr lang="en-US" sz="1600" b="0" i="0" dirty="0" smtClean="0">
                          <a:sym typeface="Wingdings"/>
                        </a:rPr>
                        <a:t> </a:t>
                      </a:r>
                      <a:r>
                        <a:rPr lang="en-US" sz="1600" b="0" i="0" dirty="0" smtClean="0"/>
                        <a:t>3.5 </a:t>
                      </a:r>
                      <a:r>
                        <a:rPr lang="en-US" sz="1600" b="0" i="0" dirty="0" err="1" smtClean="0"/>
                        <a:t>TeV</a:t>
                      </a:r>
                      <a:r>
                        <a:rPr lang="en-US" sz="1600" b="0" i="0" dirty="0" smtClean="0"/>
                        <a:t>:  </a:t>
                      </a:r>
                      <a:r>
                        <a:rPr lang="en-US" sz="2000" b="1" i="0" u="sng" dirty="0" smtClean="0">
                          <a:solidFill>
                            <a:srgbClr val="0000FF"/>
                          </a:solidFill>
                        </a:rPr>
                        <a:t>Aperture</a:t>
                      </a:r>
                      <a:r>
                        <a:rPr lang="en-US" sz="2000" b="0" i="0" u="none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600" b="0" i="0" u="none" dirty="0" smtClean="0">
                          <a:solidFill>
                            <a:srgbClr val="000000"/>
                          </a:solidFill>
                        </a:rPr>
                        <a:t>– </a:t>
                      </a:r>
                      <a:r>
                        <a:rPr lang="en-US" sz="1600" b="0" i="1" u="none" dirty="0" smtClean="0">
                          <a:solidFill>
                            <a:schemeClr val="tx1"/>
                          </a:solidFill>
                        </a:rPr>
                        <a:t>scraping pilot beam tails in triplets, maybe test global aperture measurement with transverse damper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B</a:t>
                      </a:r>
                      <a:endParaRPr lang="en-US" sz="1600" b="1" dirty="0"/>
                    </a:p>
                  </a:txBody>
                  <a:tcPr marL="12700" marR="12700" marT="12700" marB="0" anchor="ctr"/>
                </a:tc>
              </a:tr>
              <a:tr h="2352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15:00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smtClean="0"/>
                        <a:t>Ramp down, cycle.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2700" marR="12700" marT="12700" marB="0" anchor="ctr"/>
                </a:tc>
              </a:tr>
              <a:tr h="2352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GB" sz="1400" i="0" dirty="0" smtClean="0"/>
                        <a:t>17:00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450 </a:t>
                      </a:r>
                      <a:r>
                        <a:rPr lang="en-US" sz="1600" dirty="0" err="1" smtClean="0"/>
                        <a:t>GeV</a:t>
                      </a:r>
                      <a:r>
                        <a:rPr lang="en-US" sz="1600" baseline="0" dirty="0" smtClean="0">
                          <a:sym typeface="Wingdings"/>
                        </a:rPr>
                        <a:t>:   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</a:rPr>
                        <a:t>25 ns studies</a:t>
                      </a:r>
                      <a:r>
                        <a:rPr lang="en-US" sz="2000" b="1" u="none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600" u="none" baseline="0" dirty="0" smtClean="0"/>
                        <a:t>– </a:t>
                      </a:r>
                      <a:r>
                        <a:rPr lang="en-US" sz="1600" i="1" u="none" baseline="0" dirty="0" smtClean="0"/>
                        <a:t>injection of up to 144b/288b, damper</a:t>
                      </a:r>
                      <a:endParaRPr lang="en-US" sz="1600" b="0" i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B</a:t>
                      </a:r>
                      <a:endParaRPr lang="en-US" sz="1600" b="1" dirty="0"/>
                    </a:p>
                  </a:txBody>
                  <a:tcPr marL="12700" marR="12700" marT="12700" marB="0" anchor="ctr"/>
                </a:tc>
              </a:tr>
              <a:tr h="2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Sat</a:t>
                      </a:r>
                      <a:endParaRPr lang="en-US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GB" sz="1400" i="0" dirty="0" smtClean="0"/>
                        <a:t>00:00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450 </a:t>
                      </a:r>
                      <a:r>
                        <a:rPr lang="en-US" sz="1600" dirty="0" err="1" smtClean="0"/>
                        <a:t>GeV</a:t>
                      </a:r>
                      <a:r>
                        <a:rPr lang="en-US" sz="1600" baseline="0" dirty="0" smtClean="0">
                          <a:sym typeface="Wingdings"/>
                        </a:rPr>
                        <a:t>:   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</a:rPr>
                        <a:t>25 ns studies</a:t>
                      </a:r>
                      <a:r>
                        <a:rPr lang="en-US" sz="2000" b="1" u="none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600" u="none" baseline="0" dirty="0" smtClean="0"/>
                        <a:t>– </a:t>
                      </a:r>
                      <a:r>
                        <a:rPr lang="en-US" sz="1600" i="1" u="none" baseline="0" dirty="0" smtClean="0"/>
                        <a:t>vacuum, </a:t>
                      </a:r>
                      <a:r>
                        <a:rPr lang="en-US" sz="1600" i="1" u="none" baseline="0" dirty="0" err="1" smtClean="0"/>
                        <a:t>ecloud</a:t>
                      </a:r>
                      <a:r>
                        <a:rPr lang="en-US" sz="1600" i="1" u="none" baseline="0" dirty="0" smtClean="0"/>
                        <a:t>, RF</a:t>
                      </a:r>
                      <a:endParaRPr lang="en-US" sz="1600" b="0" i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B</a:t>
                      </a:r>
                      <a:endParaRPr lang="en-US" sz="1600" b="1" dirty="0"/>
                    </a:p>
                  </a:txBody>
                  <a:tcPr marL="12700" marR="12700" marT="12700" marB="0" anchor="ctr"/>
                </a:tc>
              </a:tr>
              <a:tr h="2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07:00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450 </a:t>
                      </a:r>
                      <a:r>
                        <a:rPr lang="en-US" sz="1600" dirty="0" err="1" smtClean="0"/>
                        <a:t>GeV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smtClean="0">
                          <a:sym typeface="Wingdings"/>
                        </a:rPr>
                        <a:t> 3.5 </a:t>
                      </a:r>
                      <a:r>
                        <a:rPr lang="en-US" sz="1600" baseline="0" dirty="0" err="1" smtClean="0">
                          <a:sym typeface="Wingdings"/>
                        </a:rPr>
                        <a:t>TeV</a:t>
                      </a:r>
                      <a:r>
                        <a:rPr lang="en-US" sz="1600" dirty="0" smtClean="0"/>
                        <a:t>: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</a:rPr>
                        <a:t>Optics setup for 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  <a:latin typeface="Symbol" pitchFamily="18" charset="2"/>
                        </a:rPr>
                        <a:t>b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</a:rPr>
                        <a:t>*=1m (2)</a:t>
                      </a:r>
                      <a:r>
                        <a:rPr lang="en-US" sz="1600" i="1" baseline="0" dirty="0" smtClean="0"/>
                        <a:t>– </a:t>
                      </a:r>
                      <a:r>
                        <a:rPr lang="en-US" sz="1600" i="1" dirty="0" smtClean="0"/>
                        <a:t>apply proposed beating and local coupling corrections; at</a:t>
                      </a:r>
                      <a:r>
                        <a:rPr lang="en-US" sz="1600" i="1" baseline="0" dirty="0" smtClean="0"/>
                        <a:t> 1m: </a:t>
                      </a:r>
                      <a:r>
                        <a:rPr lang="en-US" sz="1600" i="1" dirty="0" smtClean="0"/>
                        <a:t>measure beating and coupling, verify corrections, test collision beam </a:t>
                      </a:r>
                      <a:r>
                        <a:rPr lang="en-US" sz="1600" i="1" dirty="0" smtClean="0"/>
                        <a:t>process; check LR beam-beam with new </a:t>
                      </a:r>
                      <a:r>
                        <a:rPr lang="en-US" sz="1600" i="1" dirty="0" smtClean="0">
                          <a:latin typeface="Symbol" pitchFamily="18" charset="2"/>
                        </a:rPr>
                        <a:t>b</a:t>
                      </a:r>
                      <a:r>
                        <a:rPr lang="en-US" sz="1600" i="1" dirty="0" smtClean="0"/>
                        <a:t>* &amp; reduced crossing angle</a:t>
                      </a:r>
                      <a:endParaRPr lang="en-US" sz="1600" i="1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</a:t>
                      </a:r>
                      <a:endParaRPr lang="en-US" sz="1600" b="1" dirty="0"/>
                    </a:p>
                  </a:txBody>
                  <a:tcPr marL="12700" marR="12700" marT="12700" marB="0" anchor="ctr"/>
                </a:tc>
              </a:tr>
              <a:tr h="2352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15:00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Ramp down, cycle.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2700" marR="12700" marT="12700" marB="0" anchor="ctr"/>
                </a:tc>
              </a:tr>
              <a:tr h="720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17:00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450 </a:t>
                      </a:r>
                      <a:r>
                        <a:rPr lang="en-US" sz="1600" dirty="0" err="1" smtClean="0"/>
                        <a:t>GeV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smtClean="0">
                          <a:sym typeface="Wingdings"/>
                        </a:rPr>
                        <a:t> 3.5 </a:t>
                      </a:r>
                      <a:r>
                        <a:rPr lang="en-US" sz="1600" baseline="0" dirty="0" err="1" smtClean="0">
                          <a:sym typeface="Wingdings"/>
                        </a:rPr>
                        <a:t>TeV</a:t>
                      </a:r>
                      <a:r>
                        <a:rPr lang="en-US" sz="1600" dirty="0" smtClean="0"/>
                        <a:t>:</a:t>
                      </a:r>
                      <a:r>
                        <a:rPr lang="en-US" sz="1600" baseline="0" dirty="0" smtClean="0"/>
                        <a:t>  </a:t>
                      </a:r>
                      <a:r>
                        <a:rPr lang="en-US" sz="2000" b="1" u="sng" baseline="0" dirty="0" smtClean="0">
                          <a:solidFill>
                            <a:srgbClr val="0000FF"/>
                          </a:solidFill>
                        </a:rPr>
                        <a:t>Collimator setup for </a:t>
                      </a:r>
                      <a:r>
                        <a:rPr lang="en-US" sz="2000" b="1" u="sng" baseline="0" dirty="0" smtClean="0">
                          <a:solidFill>
                            <a:srgbClr val="0000FF"/>
                          </a:solidFill>
                          <a:latin typeface="Symbol" pitchFamily="18" charset="2"/>
                        </a:rPr>
                        <a:t>b</a:t>
                      </a:r>
                      <a:r>
                        <a:rPr lang="en-US" sz="2000" b="1" u="sng" baseline="0" dirty="0" smtClean="0">
                          <a:solidFill>
                            <a:srgbClr val="0000FF"/>
                          </a:solidFill>
                        </a:rPr>
                        <a:t>*=1m</a:t>
                      </a:r>
                      <a:r>
                        <a:rPr lang="en-US" sz="1600" i="1" baseline="0" dirty="0" smtClean="0"/>
                        <a:t>– tight collimation settings, set up TCT’s in IR, loss maps. Asynchronous dump, if time left.</a:t>
                      </a:r>
                      <a:endParaRPr lang="en-US" sz="1600" i="1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B</a:t>
                      </a:r>
                      <a:endParaRPr lang="en-US" sz="1600" b="1" dirty="0" smtClean="0"/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02450" y="6632575"/>
            <a:ext cx="2133600" cy="252413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 Planning 2011/12, MD#3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00007D"/>
                </a:solidFill>
              </a:rPr>
              <a:t>25/08/2011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48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924800" cy="792163"/>
          </a:xfrm>
        </p:spPr>
        <p:txBody>
          <a:bodyPr/>
          <a:lstStyle/>
          <a:p>
            <a:r>
              <a:rPr lang="en-US" dirty="0"/>
              <a:t>Draft MD Planning </a:t>
            </a:r>
            <a:r>
              <a:rPr lang="en-US" dirty="0" smtClean="0"/>
              <a:t>Sun – Mon (28. – 29.8.)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13645363"/>
              </p:ext>
            </p:extLst>
          </p:nvPr>
        </p:nvGraphicFramePr>
        <p:xfrm>
          <a:off x="467430" y="908650"/>
          <a:ext cx="8295570" cy="4103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370"/>
                <a:gridCol w="609600"/>
                <a:gridCol w="6553200"/>
                <a:gridCol w="533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Day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Time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MD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MP</a:t>
                      </a:r>
                      <a:endParaRPr lang="en-US" sz="1400" dirty="0"/>
                    </a:p>
                  </a:txBody>
                  <a:tcPr anchor="ctr"/>
                </a:tc>
              </a:tr>
              <a:tr h="3207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01:00</a:t>
                      </a:r>
                      <a:endParaRPr lang="en-US" sz="140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smtClean="0"/>
                        <a:t>Ramp down,</a:t>
                      </a:r>
                      <a:r>
                        <a:rPr lang="en-US" sz="1400" b="0" i="1" baseline="0" dirty="0" smtClean="0"/>
                        <a:t> cycle.</a:t>
                      </a:r>
                      <a:endParaRPr lang="en-US" sz="1400" i="1" u="none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B</a:t>
                      </a:r>
                      <a:endParaRPr lang="en-US" sz="1600" b="1" dirty="0"/>
                    </a:p>
                  </a:txBody>
                  <a:tcPr marL="12700" marR="12700" marT="12700" marB="0" anchor="ctr"/>
                </a:tc>
              </a:tr>
              <a:tr h="288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/>
                        <a:t>03:00</a:t>
                      </a:r>
                      <a:endParaRPr lang="en-US" sz="1400" b="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dirty="0" smtClean="0"/>
                        <a:t>450 </a:t>
                      </a:r>
                      <a:r>
                        <a:rPr lang="en-US" sz="1600" u="none" dirty="0" err="1" smtClean="0"/>
                        <a:t>GeV</a:t>
                      </a:r>
                      <a:r>
                        <a:rPr lang="en-US" sz="1600" u="none" baseline="0" dirty="0" smtClean="0"/>
                        <a:t> </a:t>
                      </a:r>
                      <a:r>
                        <a:rPr lang="en-US" sz="1600" u="none" baseline="0" dirty="0" err="1" smtClean="0">
                          <a:sym typeface="Wingdings"/>
                        </a:rPr>
                        <a:t></a:t>
                      </a:r>
                      <a:r>
                        <a:rPr lang="en-US" sz="1600" u="none" baseline="0" dirty="0" smtClean="0">
                          <a:sym typeface="Wingdings"/>
                        </a:rPr>
                        <a:t> 3.5 </a:t>
                      </a:r>
                      <a:r>
                        <a:rPr lang="en-US" sz="1600" u="none" baseline="0" dirty="0" err="1" smtClean="0">
                          <a:sym typeface="Wingdings"/>
                        </a:rPr>
                        <a:t>TeV</a:t>
                      </a:r>
                      <a:r>
                        <a:rPr lang="en-US" sz="1600" u="none" dirty="0" smtClean="0"/>
                        <a:t>: </a:t>
                      </a:r>
                      <a:r>
                        <a:rPr lang="en-US" sz="2000" b="1" u="sng" dirty="0" err="1" smtClean="0">
                          <a:solidFill>
                            <a:srgbClr val="0000FF"/>
                          </a:solidFill>
                        </a:rPr>
                        <a:t>p-p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2000" b="1" u="sng" dirty="0" err="1" smtClean="0">
                          <a:solidFill>
                            <a:srgbClr val="0000FF"/>
                          </a:solidFill>
                        </a:rPr>
                        <a:t>rephasing</a:t>
                      </a:r>
                      <a:r>
                        <a:rPr lang="en-US" sz="2000" b="1" u="none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600" u="none" baseline="0" dirty="0" smtClean="0"/>
                        <a:t>– </a:t>
                      </a:r>
                      <a:r>
                        <a:rPr lang="en-US" sz="1600" i="1" u="none" baseline="0" dirty="0" err="1" smtClean="0"/>
                        <a:t>debunching</a:t>
                      </a:r>
                      <a:r>
                        <a:rPr lang="en-US" sz="1600" i="1" u="none" baseline="0" dirty="0" smtClean="0"/>
                        <a:t> during ring </a:t>
                      </a:r>
                      <a:r>
                        <a:rPr lang="en-US" sz="1600" i="1" u="none" baseline="0" dirty="0" err="1" smtClean="0"/>
                        <a:t>rephasing</a:t>
                      </a:r>
                      <a:r>
                        <a:rPr lang="en-US" sz="1600" i="1" u="none" baseline="0" dirty="0" smtClean="0"/>
                        <a:t> with nominal </a:t>
                      </a:r>
                      <a:r>
                        <a:rPr lang="en-US" sz="1600" i="1" u="none" baseline="0" dirty="0" err="1" smtClean="0"/>
                        <a:t>emittances</a:t>
                      </a:r>
                      <a:endParaRPr lang="en-US" sz="1400" b="0" i="1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</a:txBody>
                  <a:tcPr marL="12700" marR="12700" marT="12700" marB="0" anchor="ctr"/>
                </a:tc>
              </a:tr>
              <a:tr h="288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/>
                        <a:t>09:00</a:t>
                      </a:r>
                      <a:endParaRPr lang="en-US" sz="1400" b="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smtClean="0"/>
                        <a:t>Ramp down,</a:t>
                      </a:r>
                      <a:r>
                        <a:rPr lang="en-US" sz="1400" b="0" i="1" baseline="0" dirty="0" smtClean="0"/>
                        <a:t> cycle.</a:t>
                      </a:r>
                      <a:endParaRPr lang="en-US" sz="1400" i="1" u="none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</a:txBody>
                  <a:tcPr marL="12700" marR="12700" marT="12700" marB="0" anchor="ctr"/>
                </a:tc>
              </a:tr>
              <a:tr h="698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11:00</a:t>
                      </a:r>
                      <a:endParaRPr lang="de-DE" sz="140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baseline="0" dirty="0" smtClean="0"/>
                        <a:t>450 </a:t>
                      </a:r>
                      <a:r>
                        <a:rPr lang="en-US" sz="1600" b="0" i="0" baseline="0" dirty="0" err="1" smtClean="0"/>
                        <a:t>GeV</a:t>
                      </a:r>
                      <a:r>
                        <a:rPr lang="en-US" sz="1600" b="0" i="0" baseline="0" dirty="0" smtClean="0"/>
                        <a:t>:   </a:t>
                      </a:r>
                      <a:r>
                        <a:rPr lang="en-US" sz="2000" b="1" i="0" u="sng" baseline="0" dirty="0" smtClean="0">
                          <a:solidFill>
                            <a:srgbClr val="0000FF"/>
                          </a:solidFill>
                        </a:rPr>
                        <a:t>UFO studies</a:t>
                      </a:r>
                      <a:r>
                        <a:rPr lang="en-US" sz="2000" b="1" i="0" u="none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600" b="0" i="0" baseline="0" dirty="0" smtClean="0"/>
                        <a:t>– </a:t>
                      </a:r>
                      <a:r>
                        <a:rPr lang="en-US" sz="1600" b="0" i="1" baseline="0" dirty="0" smtClean="0"/>
                        <a:t>generation mechanism at </a:t>
                      </a:r>
                      <a:r>
                        <a:rPr lang="en-US" sz="1600" b="0" i="1" baseline="0" dirty="0" err="1" smtClean="0"/>
                        <a:t>MKI’s</a:t>
                      </a:r>
                      <a:r>
                        <a:rPr lang="en-US" sz="1600" b="0" i="1" baseline="0" dirty="0" smtClean="0"/>
                        <a:t>, statistics, MKQA tests (</a:t>
                      </a:r>
                      <a:r>
                        <a:rPr lang="en-US" sz="1600" b="0" i="1" baseline="0" dirty="0" err="1" smtClean="0"/>
                        <a:t>p-Pb</a:t>
                      </a:r>
                      <a:r>
                        <a:rPr lang="en-US" sz="1600" b="0" i="1" baseline="0" dirty="0" smtClean="0"/>
                        <a:t> interlock test in the shadow)</a:t>
                      </a:r>
                      <a:endParaRPr lang="en-US" sz="1600" b="0" i="1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C</a:t>
                      </a:r>
                      <a:endParaRPr lang="en-US" sz="1600" b="1" dirty="0" smtClean="0"/>
                    </a:p>
                  </a:txBody>
                  <a:tcPr marL="12700" marR="12700" marT="12700" marB="0" anchor="ctr"/>
                </a:tc>
              </a:tr>
              <a:tr h="529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19:00</a:t>
                      </a:r>
                      <a:endParaRPr lang="de-DE" sz="140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450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Quench margin at injection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observation with special QPS instrumentation, losses from TCLIB collimator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C</a:t>
                      </a:r>
                      <a:endParaRPr lang="en-US" sz="1600" b="1" dirty="0" smtClean="0"/>
                    </a:p>
                  </a:txBody>
                  <a:tcPr marL="12700" marR="12700" marT="12700" marB="0" anchor="ctr"/>
                </a:tc>
              </a:tr>
              <a:tr h="741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22:00</a:t>
                      </a:r>
                      <a:endParaRPr lang="en-US" sz="140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dirty="0" smtClean="0"/>
                        <a:t>450 </a:t>
                      </a:r>
                      <a:r>
                        <a:rPr lang="en-US" sz="1600" u="none" dirty="0" err="1" smtClean="0"/>
                        <a:t>GeV</a:t>
                      </a:r>
                      <a:r>
                        <a:rPr lang="en-US" sz="1600" u="none" baseline="0" dirty="0" smtClean="0"/>
                        <a:t> </a:t>
                      </a:r>
                      <a:r>
                        <a:rPr lang="en-US" sz="1600" u="none" baseline="0" dirty="0" smtClean="0">
                          <a:sym typeface="Wingdings"/>
                        </a:rPr>
                        <a:t> 3.5 </a:t>
                      </a:r>
                      <a:r>
                        <a:rPr lang="en-US" sz="1600" u="none" baseline="0" dirty="0" err="1" smtClean="0">
                          <a:sym typeface="Wingdings"/>
                        </a:rPr>
                        <a:t>TeV</a:t>
                      </a:r>
                      <a:r>
                        <a:rPr lang="en-US" sz="1600" u="none" dirty="0" smtClean="0"/>
                        <a:t>: 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</a:rPr>
                        <a:t>Quench test at 3.5 </a:t>
                      </a:r>
                      <a:r>
                        <a:rPr lang="en-US" sz="2000" b="1" u="sng" dirty="0" err="1" smtClean="0">
                          <a:solidFill>
                            <a:srgbClr val="0000FF"/>
                          </a:solidFill>
                        </a:rPr>
                        <a:t>TeV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1600" i="1" dirty="0" smtClean="0"/>
                        <a:t>– test losses in other dispersion-suppressors – </a:t>
                      </a:r>
                      <a:r>
                        <a:rPr lang="en-US" sz="1600" i="0" u="none" dirty="0" smtClean="0">
                          <a:solidFill>
                            <a:srgbClr val="FF0000"/>
                          </a:solidFill>
                        </a:rPr>
                        <a:t>dropped</a:t>
                      </a:r>
                      <a:r>
                        <a:rPr lang="en-US" sz="1600" i="0" u="none" baseline="0" dirty="0" smtClean="0">
                          <a:solidFill>
                            <a:srgbClr val="FF0000"/>
                          </a:solidFill>
                        </a:rPr>
                        <a:t> if extra time needed for </a:t>
                      </a:r>
                      <a:r>
                        <a:rPr lang="en-US" sz="1600" b="1" i="0" u="none" noProof="0" dirty="0" smtClean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b</a:t>
                      </a:r>
                      <a:r>
                        <a:rPr lang="en-US" sz="1600" b="1" i="0" u="none" noProof="0" dirty="0" smtClean="0">
                          <a:solidFill>
                            <a:srgbClr val="FF0000"/>
                          </a:solidFill>
                        </a:rPr>
                        <a:t>*=1m</a:t>
                      </a:r>
                      <a:endParaRPr lang="en-US" sz="1600" b="0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50407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Mon</a:t>
                      </a:r>
                      <a:endParaRPr lang="en-US" sz="1800" b="1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06:00</a:t>
                      </a:r>
                      <a:endParaRPr lang="en-US" sz="1800" b="1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Technical Stop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02450" y="6632575"/>
            <a:ext cx="2133600" cy="252413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 Planning 2011/12, MD#3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00007D"/>
                </a:solidFill>
              </a:rPr>
              <a:t>25/08/2011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590" y="5109627"/>
            <a:ext cx="61928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u="sng" dirty="0">
                <a:solidFill>
                  <a:srgbClr val="00007D"/>
                </a:solidFill>
                <a:latin typeface="Arial" charset="0"/>
              </a:rPr>
              <a:t>Needs from experiments</a:t>
            </a:r>
            <a:r>
              <a:rPr lang="en-US" sz="1600" dirty="0">
                <a:solidFill>
                  <a:srgbClr val="00007D"/>
                </a:solidFill>
                <a:latin typeface="Arial" charset="0"/>
              </a:rPr>
              <a:t>: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7D"/>
                </a:solidFill>
                <a:latin typeface="Arial" charset="0"/>
              </a:rPr>
              <a:t>-</a:t>
            </a:r>
            <a:r>
              <a:rPr lang="en-US" sz="1600" dirty="0" err="1">
                <a:solidFill>
                  <a:srgbClr val="00007D"/>
                </a:solidFill>
                <a:latin typeface="Arial" charset="0"/>
              </a:rPr>
              <a:t>Luminometers</a:t>
            </a:r>
            <a:r>
              <a:rPr lang="en-US" sz="1600" dirty="0">
                <a:solidFill>
                  <a:srgbClr val="00007D"/>
                </a:solidFill>
                <a:latin typeface="Arial" charset="0"/>
              </a:rPr>
              <a:t> on during beam-beam </a:t>
            </a:r>
            <a:r>
              <a:rPr lang="en-US" sz="1600" dirty="0">
                <a:solidFill>
                  <a:srgbClr val="00007D"/>
                </a:solidFill>
                <a:latin typeface="Arial" charset="0"/>
              </a:rPr>
              <a:t>MDs and in the second slot of </a:t>
            </a:r>
            <a:r>
              <a:rPr lang="en-US" sz="1600" dirty="0">
                <a:solidFill>
                  <a:srgbClr val="00007D"/>
                </a:solidFill>
                <a:latin typeface="Symbol" pitchFamily="18" charset="2"/>
              </a:rPr>
              <a:t>b</a:t>
            </a:r>
            <a:r>
              <a:rPr lang="en-US" sz="1600" dirty="0">
                <a:solidFill>
                  <a:srgbClr val="00007D"/>
                </a:solidFill>
                <a:latin typeface="Arial" charset="0"/>
              </a:rPr>
              <a:t>*=1 m</a:t>
            </a:r>
            <a:endParaRPr lang="en-US" sz="1600" dirty="0">
              <a:solidFill>
                <a:srgbClr val="00007D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712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*=1 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295400"/>
            <a:ext cx="674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“Squeeze to 1m beta star without problems.”</a:t>
            </a:r>
            <a:endParaRPr lang="en-US" sz="2800" dirty="0"/>
          </a:p>
        </p:txBody>
      </p:sp>
      <p:pic>
        <p:nvPicPr>
          <p:cNvPr id="7" name="Picture 6" descr="201108240918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828800"/>
            <a:ext cx="5905500" cy="4794564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-1371600" y="432503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3200" y="5562600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charset="0"/>
              </a:rPr>
              <a:t>calibration for </a:t>
            </a:r>
            <a:r>
              <a:rPr lang="en-US" dirty="0" smtClean="0">
                <a:latin typeface="Arial" charset="0"/>
              </a:rPr>
              <a:t>beta</a:t>
            </a:r>
            <a:r>
              <a:rPr lang="en-US" dirty="0">
                <a:latin typeface="Arial" charset="0"/>
              </a:rPr>
              <a:t>* curves </a:t>
            </a:r>
            <a:r>
              <a:rPr lang="en-US" dirty="0" smtClean="0">
                <a:latin typeface="Arial" charset="0"/>
              </a:rPr>
              <a:t>not </a:t>
            </a:r>
            <a:r>
              <a:rPr lang="en-US" dirty="0">
                <a:latin typeface="Arial" charset="0"/>
              </a:rPr>
              <a:t>yet </a:t>
            </a:r>
            <a:r>
              <a:rPr lang="en-US" dirty="0" smtClean="0">
                <a:latin typeface="Arial" charset="0"/>
              </a:rPr>
              <a:t>final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1828800"/>
            <a:ext cx="1764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S. Redaelli et 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108241152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57912"/>
            <a:ext cx="4572000" cy="3823688"/>
          </a:xfrm>
          <a:prstGeom prst="rect">
            <a:avLst/>
          </a:prstGeom>
        </p:spPr>
      </p:pic>
      <p:pic>
        <p:nvPicPr>
          <p:cNvPr id="4" name="Picture 3" descr="2011082411523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9425" y="1295400"/>
            <a:ext cx="4694575" cy="3926202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b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*=1 m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762000"/>
            <a:ext cx="2648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</a:t>
            </a:r>
            <a:r>
              <a:rPr lang="en-US" sz="2800" dirty="0" smtClean="0"/>
              <a:t>unes &amp; coupling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638800"/>
            <a:ext cx="823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later coupling corrected to below 0.002 for both beams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082415272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085850"/>
            <a:ext cx="8096250" cy="5772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228600"/>
            <a:ext cx="82157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charset="0"/>
              </a:rPr>
              <a:t>b</a:t>
            </a:r>
            <a:r>
              <a:rPr lang="en-US" sz="2800" dirty="0" smtClean="0">
                <a:latin typeface="Arial" charset="0"/>
              </a:rPr>
              <a:t>eam-1 beta beating at </a:t>
            </a:r>
            <a:r>
              <a:rPr lang="en-US" sz="2800" dirty="0" smtClean="0">
                <a:latin typeface="Symbol" pitchFamily="18" charset="2"/>
              </a:rPr>
              <a:t>b</a:t>
            </a:r>
            <a:r>
              <a:rPr lang="en-US" sz="2800" dirty="0" smtClean="0">
                <a:latin typeface="Arial" charset="0"/>
              </a:rPr>
              <a:t>*=1 m similar to </a:t>
            </a:r>
            <a:r>
              <a:rPr lang="en-US" sz="2800" dirty="0" smtClean="0">
                <a:latin typeface="Symbol" pitchFamily="18" charset="2"/>
              </a:rPr>
              <a:t>b</a:t>
            </a:r>
            <a:r>
              <a:rPr lang="en-US" sz="2800" dirty="0" smtClean="0">
                <a:latin typeface="Arial" charset="0"/>
              </a:rPr>
              <a:t>*=1.5 m</a:t>
            </a:r>
          </a:p>
          <a:p>
            <a:r>
              <a:rPr lang="en-US" sz="2800" dirty="0">
                <a:latin typeface="Arial" charset="0"/>
              </a:rPr>
              <a:t>p</a:t>
            </a:r>
            <a:r>
              <a:rPr lang="en-US" sz="2800" dirty="0" smtClean="0">
                <a:latin typeface="Arial" charset="0"/>
              </a:rPr>
              <a:t>eak </a:t>
            </a:r>
            <a:r>
              <a:rPr lang="en-US" sz="2800" dirty="0">
                <a:latin typeface="Arial" charset="0"/>
              </a:rPr>
              <a:t>beta-beat of around 10%-15%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895600" y="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Arial" charset="0"/>
              </a:rPr>
              <a:t>R. Tomas, R. Miyamoto. G. Vanbavinckhove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08241527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095375"/>
            <a:ext cx="8096250" cy="57626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228600"/>
            <a:ext cx="82157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charset="0"/>
              </a:rPr>
              <a:t>beam-2 beta beating at </a:t>
            </a:r>
            <a:r>
              <a:rPr lang="en-US" sz="2800" dirty="0" smtClean="0">
                <a:latin typeface="Symbol" pitchFamily="18" charset="2"/>
              </a:rPr>
              <a:t>b</a:t>
            </a:r>
            <a:r>
              <a:rPr lang="en-US" sz="2800" dirty="0" smtClean="0">
                <a:latin typeface="Arial" charset="0"/>
              </a:rPr>
              <a:t>*=1 m similar to </a:t>
            </a:r>
            <a:r>
              <a:rPr lang="en-US" sz="2800" dirty="0" smtClean="0">
                <a:latin typeface="Symbol" pitchFamily="18" charset="2"/>
              </a:rPr>
              <a:t>b</a:t>
            </a:r>
            <a:r>
              <a:rPr lang="en-US" sz="2800" dirty="0" smtClean="0">
                <a:latin typeface="Arial" charset="0"/>
              </a:rPr>
              <a:t>*=1.5 m</a:t>
            </a:r>
          </a:p>
          <a:p>
            <a:r>
              <a:rPr lang="en-US" sz="2800" dirty="0">
                <a:latin typeface="Arial" charset="0"/>
              </a:rPr>
              <a:t>p</a:t>
            </a:r>
            <a:r>
              <a:rPr lang="en-US" sz="2800" dirty="0" smtClean="0">
                <a:latin typeface="Arial" charset="0"/>
              </a:rPr>
              <a:t>eak </a:t>
            </a:r>
            <a:r>
              <a:rPr lang="en-US" sz="2800" dirty="0">
                <a:latin typeface="Arial" charset="0"/>
              </a:rPr>
              <a:t>beta-beat of around 10%-15%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895600" y="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Arial" charset="0"/>
              </a:rPr>
              <a:t>R. Tomas, R. Miyamoto. G. Vanbavinckhove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08241650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114425"/>
            <a:ext cx="8505825" cy="57435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95600" y="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Arial" charset="0"/>
              </a:rPr>
              <a:t>R. Tomas, R. Miyamoto. G. Vanbavinckhove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048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charset="0"/>
              </a:rPr>
              <a:t>b</a:t>
            </a:r>
            <a:r>
              <a:rPr lang="en-US" sz="2400" dirty="0" smtClean="0">
                <a:latin typeface="Arial" charset="0"/>
              </a:rPr>
              <a:t>eam-1 normalized </a:t>
            </a:r>
            <a:r>
              <a:rPr lang="en-US" sz="2400" dirty="0">
                <a:latin typeface="Arial" charset="0"/>
              </a:rPr>
              <a:t>dispersion </a:t>
            </a:r>
            <a:r>
              <a:rPr lang="en-US" sz="2400" dirty="0" smtClean="0">
                <a:latin typeface="Arial" charset="0"/>
              </a:rPr>
              <a:t>for </a:t>
            </a:r>
            <a:r>
              <a:rPr lang="en-US" sz="2400" dirty="0" smtClean="0">
                <a:latin typeface="Symbol" pitchFamily="18" charset="2"/>
              </a:rPr>
              <a:t>b</a:t>
            </a:r>
            <a:r>
              <a:rPr lang="en-US" sz="2400" dirty="0" smtClean="0">
                <a:latin typeface="Arial" charset="0"/>
              </a:rPr>
              <a:t>*= </a:t>
            </a:r>
            <a:r>
              <a:rPr lang="en-US" sz="2400" dirty="0" smtClean="0">
                <a:latin typeface="Arial" charset="0"/>
              </a:rPr>
              <a:t>1.5 m &amp; 1 m comparable;</a:t>
            </a:r>
            <a:endParaRPr lang="en-US" sz="2400" dirty="0"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" charset="0"/>
              </a:rPr>
              <a:t>peak </a:t>
            </a:r>
            <a:r>
              <a:rPr lang="en-US" sz="2400" dirty="0">
                <a:latin typeface="Arial" charset="0"/>
              </a:rPr>
              <a:t>normalized dispersion beat of 0.04 m^(1/2</a:t>
            </a:r>
            <a:r>
              <a:rPr lang="en-US" sz="2400" dirty="0" smtClean="0">
                <a:latin typeface="Arial" charset="0"/>
              </a:rPr>
              <a:t>); jump </a:t>
            </a:r>
            <a:r>
              <a:rPr lang="en-US" sz="2400" dirty="0">
                <a:latin typeface="Arial" charset="0"/>
              </a:rPr>
              <a:t>at IP5</a:t>
            </a:r>
            <a:br>
              <a:rPr lang="en-US" sz="2400" dirty="0">
                <a:latin typeface="Arial" charset="0"/>
              </a:rPr>
            </a:b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5600" y="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Arial" charset="0"/>
              </a:rPr>
              <a:t>R. Tomas, R. Miyamoto. G. Vanbavinckhove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" charset="0"/>
              </a:rPr>
              <a:t>beam-2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peak normalized dispersion</a:t>
            </a:r>
            <a:r>
              <a:rPr lang="en-US" sz="2400" dirty="0" smtClean="0">
                <a:latin typeface="Arial" charset="0"/>
              </a:rPr>
              <a:t> for </a:t>
            </a:r>
            <a:r>
              <a:rPr lang="en-US" sz="2400" dirty="0" smtClean="0">
                <a:latin typeface="Symbol" pitchFamily="18" charset="2"/>
              </a:rPr>
              <a:t>b</a:t>
            </a:r>
            <a:r>
              <a:rPr lang="en-US" sz="2400" dirty="0" smtClean="0">
                <a:latin typeface="Arial" charset="0"/>
              </a:rPr>
              <a:t>*= 1.5 m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" charset="0"/>
              </a:rPr>
              <a:t>peak normalized dispersion beat of 0.04 m^(1/2); </a:t>
            </a:r>
            <a:endParaRPr lang="en-US" sz="2400" dirty="0"/>
          </a:p>
        </p:txBody>
      </p:sp>
      <p:pic>
        <p:nvPicPr>
          <p:cNvPr id="6" name="Picture 5" descr="2011082416564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047750"/>
            <a:ext cx="8515350" cy="581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5600" y="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Arial" charset="0"/>
              </a:rPr>
              <a:t>R. Tomas, R. Miyamoto. G. Vanbavinckhove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048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" charset="0"/>
              </a:rPr>
              <a:t>beam-2 vertical dispersion for </a:t>
            </a:r>
            <a:r>
              <a:rPr lang="en-US" sz="2400" dirty="0" smtClean="0">
                <a:latin typeface="Symbol" pitchFamily="18" charset="2"/>
              </a:rPr>
              <a:t>b</a:t>
            </a:r>
            <a:r>
              <a:rPr lang="en-US" sz="2400" dirty="0" smtClean="0">
                <a:latin typeface="Arial" charset="0"/>
              </a:rPr>
              <a:t>*= </a:t>
            </a:r>
            <a:r>
              <a:rPr lang="en-US" sz="2400" dirty="0" smtClean="0">
                <a:latin typeface="Arial" charset="0"/>
              </a:rPr>
              <a:t>1.5 m &amp; 1 m comparable;</a:t>
            </a:r>
            <a:endParaRPr lang="en-US" sz="2400" dirty="0"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" charset="0"/>
              </a:rPr>
              <a:t>peak vertical </a:t>
            </a:r>
            <a:r>
              <a:rPr lang="en-US" sz="2400" dirty="0">
                <a:latin typeface="Arial" charset="0"/>
              </a:rPr>
              <a:t>dispersion beat of </a:t>
            </a:r>
            <a:r>
              <a:rPr lang="en-US" sz="2400" dirty="0" smtClean="0">
                <a:latin typeface="Arial" charset="0"/>
              </a:rPr>
              <a:t>20 cm; slightly larger at 1.5 m</a:t>
            </a:r>
            <a:endParaRPr lang="en-US" sz="2400" dirty="0"/>
          </a:p>
        </p:txBody>
      </p:sp>
      <p:pic>
        <p:nvPicPr>
          <p:cNvPr id="5" name="Picture 4" descr="201108241656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076325"/>
            <a:ext cx="8505825" cy="5781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1521</Words>
  <Application>Microsoft Office PowerPoint</Application>
  <PresentationFormat>On-screen Show (4:3)</PresentationFormat>
  <Paragraphs>262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LHCpresentations</vt:lpstr>
      <vt:lpstr>MD#3 Progress</vt:lpstr>
      <vt:lpstr>MD Planning Wed – Thu (24. – 25.8.)</vt:lpstr>
      <vt:lpstr>b*=1 m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MD Planning Wed – Thu (24. – 25.8.)</vt:lpstr>
      <vt:lpstr>MD Planning Wed – Thu (24. – 25.8.)</vt:lpstr>
      <vt:lpstr>Draft MD Planning Fri – Sat (26. – 27.8.)</vt:lpstr>
      <vt:lpstr>Draft MD Planning Sun – Mon (28. – 29.8.)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MD#3 Progress</dc:title>
  <dc:creator>frankz</dc:creator>
  <cp:lastModifiedBy>frankz</cp:lastModifiedBy>
  <cp:revision>14</cp:revision>
  <dcterms:created xsi:type="dcterms:W3CDTF">2011-08-25T03:19:40Z</dcterms:created>
  <dcterms:modified xsi:type="dcterms:W3CDTF">2011-08-25T08:36:42Z</dcterms:modified>
</cp:coreProperties>
</file>