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2"/>
  </p:notesMasterIdLst>
  <p:handoutMasterIdLst>
    <p:handoutMasterId r:id="rId13"/>
  </p:handoutMasterIdLst>
  <p:sldIdLst>
    <p:sldId id="1093" r:id="rId2"/>
    <p:sldId id="1120" r:id="rId3"/>
    <p:sldId id="1122" r:id="rId4"/>
    <p:sldId id="1121" r:id="rId5"/>
    <p:sldId id="1125" r:id="rId6"/>
    <p:sldId id="1123" r:id="rId7"/>
    <p:sldId id="1119" r:id="rId8"/>
    <p:sldId id="1126" r:id="rId9"/>
    <p:sldId id="1124" r:id="rId10"/>
    <p:sldId id="1117" r:id="rId11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00"/>
    <a:srgbClr val="CC0066"/>
    <a:srgbClr val="008000"/>
    <a:srgbClr val="0000FF"/>
    <a:srgbClr val="FFCC99"/>
    <a:srgbClr val="99FF99"/>
    <a:srgbClr val="FFCCCC"/>
    <a:srgbClr val="9FCAFF"/>
    <a:srgbClr val="DDDDD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5" d="100"/>
          <a:sy n="75" d="100"/>
        </p:scale>
        <p:origin x="-1176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8/13/2011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8/13/2011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8/13/2011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8/13/2011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8/13/2011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8/13/2011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8/13/2011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8/13/2011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8/13/2011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8/13/2011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8/13/2011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8/13/2011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8/13/2011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8/13/2011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8/13/2011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8/13/2011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425170" cy="5040700"/>
          </a:xfrm>
        </p:spPr>
        <p:txBody>
          <a:bodyPr/>
          <a:lstStyle/>
          <a:p>
            <a:r>
              <a:rPr lang="en-US" dirty="0" smtClean="0"/>
              <a:t>Fill 2022 – very high losses on TCTVB.4R8 – up to 60% of threshold.</a:t>
            </a:r>
          </a:p>
          <a:p>
            <a:pPr lvl="1"/>
            <a:r>
              <a:rPr lang="en-US" dirty="0" smtClean="0"/>
              <a:t>Correlated with rising vacuum 4R8, few E-8.</a:t>
            </a:r>
          </a:p>
          <a:p>
            <a:r>
              <a:rPr lang="en-US" dirty="0" smtClean="0"/>
              <a:t>10:40 Dump – SUE on RCBXV2.R1.</a:t>
            </a:r>
          </a:p>
          <a:p>
            <a:r>
              <a:rPr lang="en-US" dirty="0" smtClean="0"/>
              <a:t>Prepare for loss maps at 3.5 </a:t>
            </a:r>
            <a:r>
              <a:rPr lang="en-US" dirty="0" err="1" smtClean="0"/>
              <a:t>TeV</a:t>
            </a:r>
            <a:r>
              <a:rPr lang="en-US" dirty="0" smtClean="0"/>
              <a:t>.</a:t>
            </a:r>
          </a:p>
          <a:p>
            <a:r>
              <a:rPr lang="en-US" dirty="0" smtClean="0"/>
              <a:t>14:00-15:00 Loss maps with TOTEM &amp; ALFA.</a:t>
            </a:r>
          </a:p>
          <a:p>
            <a:pPr lvl="1"/>
            <a:r>
              <a:rPr lang="en-US" dirty="0" smtClean="0"/>
              <a:t>Small losses at TOTEM RPs.</a:t>
            </a:r>
          </a:p>
          <a:p>
            <a:pPr lvl="1"/>
            <a:r>
              <a:rPr lang="en-US" dirty="0" smtClean="0"/>
              <a:t>Looking good – waiting for </a:t>
            </a:r>
            <a:r>
              <a:rPr lang="en-US" smtClean="0"/>
              <a:t>final cleaning figures </a:t>
            </a:r>
            <a:r>
              <a:rPr lang="en-US" dirty="0" smtClean="0"/>
              <a:t>from collimation team.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8/13/2011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Overview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9390" y="998632"/>
          <a:ext cx="8736009" cy="2115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589"/>
                <a:gridCol w="986269"/>
                <a:gridCol w="1397215"/>
                <a:gridCol w="821891"/>
                <a:gridCol w="821891"/>
                <a:gridCol w="3998154"/>
              </a:tblGrid>
              <a:tr h="4464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Fill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Phase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Peak L </a:t>
                      </a:r>
                    </a:p>
                    <a:p>
                      <a:pPr algn="ctr"/>
                      <a:r>
                        <a:rPr lang="en-US" sz="1400" dirty="0" smtClean="0"/>
                        <a:t>[10</a:t>
                      </a:r>
                      <a:r>
                        <a:rPr lang="en-US" sz="1400" baseline="30000" dirty="0" smtClean="0"/>
                        <a:t>33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cm</a:t>
                      </a:r>
                      <a:r>
                        <a:rPr lang="en-US" sz="1400" baseline="30000" dirty="0" smtClean="0"/>
                        <a:t>-2</a:t>
                      </a:r>
                      <a:r>
                        <a:rPr lang="en-US" sz="1400" dirty="0" smtClean="0"/>
                        <a:t>s</a:t>
                      </a:r>
                      <a:r>
                        <a:rPr lang="en-US" sz="1400" baseline="30000" dirty="0" smtClean="0"/>
                        <a:t>-1</a:t>
                      </a:r>
                      <a:r>
                        <a:rPr lang="en-US" sz="1400" baseline="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Length [h]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Int. L [pb</a:t>
                      </a:r>
                      <a:r>
                        <a:rPr lang="en-US" sz="1400" baseline="30000" dirty="0" smtClean="0"/>
                        <a:t>-1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Dump cause</a:t>
                      </a:r>
                      <a:endParaRPr lang="en-US" sz="1400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15.3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Sector</a:t>
                      </a:r>
                      <a:r>
                        <a:rPr lang="en-US" sz="1400" baseline="0" dirty="0" smtClean="0"/>
                        <a:t> 81 trip (QPS </a:t>
                      </a:r>
                      <a:r>
                        <a:rPr lang="en-US" sz="1400" baseline="0" dirty="0" err="1" smtClean="0"/>
                        <a:t>quadrupoles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 smtClean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18.8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RQT12.R7B1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(QPS-SEU?)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8.5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SIS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interlock (comm. To  RF FEC)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1.95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SUE on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RCBXV2.R1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8.5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Cold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compressor Pt8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Vacuum, </a:t>
            </a:r>
            <a:r>
              <a:rPr lang="en-US" dirty="0" err="1" smtClean="0"/>
              <a:t>Lumi</a:t>
            </a:r>
            <a:r>
              <a:rPr lang="en-US" dirty="0" smtClean="0"/>
              <a:t> and losses TCTVB.4R8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8/13/2011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530" y="1052670"/>
            <a:ext cx="6882329" cy="5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 flipH="1">
            <a:off x="3249529" y="3821000"/>
            <a:ext cx="1034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TCTVB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5076070" y="4077090"/>
            <a:ext cx="1296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Vacuum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2843760" y="2636890"/>
            <a:ext cx="1656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99"/>
                </a:solidFill>
              </a:rPr>
              <a:t>Lumi</a:t>
            </a:r>
            <a:r>
              <a:rPr lang="en-US" dirty="0" smtClean="0">
                <a:solidFill>
                  <a:srgbClr val="FFFF99"/>
                </a:solidFill>
              </a:rPr>
              <a:t> </a:t>
            </a:r>
            <a:r>
              <a:rPr lang="en-US" dirty="0" err="1" smtClean="0">
                <a:solidFill>
                  <a:srgbClr val="FFFF99"/>
                </a:solidFill>
              </a:rPr>
              <a:t>LHCb</a:t>
            </a:r>
            <a:endParaRPr lang="en-US" dirty="0">
              <a:solidFill>
                <a:srgbClr val="FFFF9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630"/>
            <a:ext cx="8229600" cy="1511925"/>
          </a:xfrm>
        </p:spPr>
        <p:txBody>
          <a:bodyPr/>
          <a:lstStyle/>
          <a:p>
            <a:r>
              <a:rPr lang="en-US" dirty="0" err="1" smtClean="0"/>
              <a:t>Emittance</a:t>
            </a:r>
            <a:r>
              <a:rPr lang="en-US" dirty="0" smtClean="0"/>
              <a:t> in fill 2022 larger than usual – explains lower L. No bunch-by-bunch effect.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8/13/2011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0115" y="1765195"/>
            <a:ext cx="7610475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593725" y="3501010"/>
            <a:ext cx="684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51474" y="3429000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B2V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beam2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1584220"/>
          </a:xfrm>
        </p:spPr>
        <p:txBody>
          <a:bodyPr/>
          <a:lstStyle/>
          <a:p>
            <a:r>
              <a:rPr lang="en-US" dirty="0" smtClean="0"/>
              <a:t>Strong modulation (~ 1 mm) of the injection oscillations along the batch in H plane for fills 2011 and 2022.</a:t>
            </a:r>
          </a:p>
          <a:p>
            <a:pPr lvl="1"/>
            <a:r>
              <a:rPr lang="en-US" dirty="0" smtClean="0"/>
              <a:t>Not present on B1 </a:t>
            </a:r>
            <a:r>
              <a:rPr lang="en-US" dirty="0" smtClean="0">
                <a:sym typeface="Wingdings" pitchFamily="2" charset="2"/>
              </a:rPr>
              <a:t> not beam instability in SPS.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Some change with time. Present since??</a:t>
            </a:r>
            <a:endParaRPr lang="en-US" dirty="0" smtClean="0"/>
          </a:p>
          <a:p>
            <a:pPr lvl="1"/>
            <a:r>
              <a:rPr lang="en-US" dirty="0" smtClean="0"/>
              <a:t>SPS MKE4 kicker checked – apparently no change.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8/13/2011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660" y="4814295"/>
            <a:ext cx="6912960" cy="185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410" y="2824477"/>
            <a:ext cx="7178258" cy="1900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beam2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660"/>
            <a:ext cx="8229600" cy="863835"/>
          </a:xfrm>
        </p:spPr>
        <p:txBody>
          <a:bodyPr/>
          <a:lstStyle/>
          <a:p>
            <a:r>
              <a:rPr lang="en-US" dirty="0" smtClean="0"/>
              <a:t>… modulation of oscillations along batch disappeared in fill 2025 ??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8/13/2011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410" y="2204830"/>
            <a:ext cx="8532550" cy="1892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764630"/>
            <a:ext cx="8229600" cy="792110"/>
          </a:xfrm>
        </p:spPr>
        <p:txBody>
          <a:bodyPr/>
          <a:lstStyle/>
          <a:p>
            <a:r>
              <a:rPr lang="en-US" dirty="0" smtClean="0"/>
              <a:t>Clean loss map – B1V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8/13/2011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580" y="1340710"/>
            <a:ext cx="6336880" cy="5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afternoon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836640"/>
            <a:ext cx="8229600" cy="792110"/>
          </a:xfrm>
        </p:spPr>
        <p:txBody>
          <a:bodyPr/>
          <a:lstStyle/>
          <a:p>
            <a:r>
              <a:rPr lang="en-US" dirty="0" smtClean="0"/>
              <a:t>Refilling and checking steering in lines.</a:t>
            </a:r>
          </a:p>
          <a:p>
            <a:pPr lvl="1"/>
            <a:r>
              <a:rPr lang="en-US" dirty="0" smtClean="0"/>
              <a:t>Structure along batch on B2 in H has disappeared…</a:t>
            </a:r>
          </a:p>
          <a:p>
            <a:r>
              <a:rPr lang="en-US" dirty="0" smtClean="0"/>
              <a:t>Fill </a:t>
            </a:r>
            <a:r>
              <a:rPr lang="en-US" dirty="0" smtClean="0"/>
              <a:t>2025</a:t>
            </a:r>
            <a:r>
              <a:rPr lang="en-US" dirty="0" smtClean="0"/>
              <a:t>, 1.35E11/b, 104 MJ.</a:t>
            </a:r>
          </a:p>
          <a:p>
            <a:pPr lvl="1"/>
            <a:r>
              <a:rPr lang="en-US" dirty="0" smtClean="0"/>
              <a:t>Nice </a:t>
            </a:r>
            <a:r>
              <a:rPr lang="en-US" dirty="0" err="1" smtClean="0"/>
              <a:t>lumis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Problems with DIP data on page1.</a:t>
            </a:r>
          </a:p>
          <a:p>
            <a:r>
              <a:rPr lang="en-US" dirty="0" smtClean="0"/>
              <a:t>03:30 EOF – cold compressor Pt8 trip.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8/13/2011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20" y="3395275"/>
            <a:ext cx="8244510" cy="226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5111750"/>
          </a:xfrm>
        </p:spPr>
        <p:txBody>
          <a:bodyPr/>
          <a:lstStyle/>
          <a:p>
            <a:r>
              <a:rPr lang="en-US" dirty="0" smtClean="0"/>
              <a:t>04:30 Access for </a:t>
            </a:r>
            <a:r>
              <a:rPr lang="en-US" dirty="0" err="1" smtClean="0"/>
              <a:t>cryo</a:t>
            </a:r>
            <a:r>
              <a:rPr lang="en-US" dirty="0" smtClean="0"/>
              <a:t> in Pt8.</a:t>
            </a:r>
          </a:p>
          <a:p>
            <a:r>
              <a:rPr lang="en-US" dirty="0" smtClean="0"/>
              <a:t>Problem to restart the compressor. Interlock on the </a:t>
            </a:r>
            <a:r>
              <a:rPr lang="en-US" dirty="0" smtClean="0"/>
              <a:t>speed. They are trying a crate reset now.</a:t>
            </a:r>
            <a:endParaRPr lang="en-US" dirty="0" smtClean="0"/>
          </a:p>
          <a:p>
            <a:r>
              <a:rPr lang="en-US" dirty="0" err="1" smtClean="0"/>
              <a:t>Cryo</a:t>
            </a:r>
            <a:r>
              <a:rPr lang="en-US" dirty="0" smtClean="0"/>
              <a:t> recovery </a:t>
            </a:r>
            <a:r>
              <a:rPr lang="en-US" dirty="0" smtClean="0"/>
              <a:t>estimate: &gt; </a:t>
            </a:r>
            <a:r>
              <a:rPr lang="en-US" dirty="0" smtClean="0"/>
              <a:t>24h.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8/13/2011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908650"/>
            <a:ext cx="8229600" cy="1368190"/>
          </a:xfrm>
        </p:spPr>
        <p:txBody>
          <a:bodyPr/>
          <a:lstStyle/>
          <a:p>
            <a:r>
              <a:rPr lang="en-US" dirty="0" err="1" smtClean="0"/>
              <a:t>LHCb</a:t>
            </a:r>
            <a:r>
              <a:rPr lang="en-US" dirty="0" smtClean="0"/>
              <a:t> polarity</a:t>
            </a:r>
          </a:p>
          <a:p>
            <a:r>
              <a:rPr lang="en-US" dirty="0" smtClean="0"/>
              <a:t>Tight collimator settings at EOF.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8/13/2011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43477</TotalTime>
  <Words>362</Words>
  <Application>Microsoft Office PowerPoint</Application>
  <PresentationFormat>On-screen Show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Pixel</vt:lpstr>
      <vt:lpstr>Friday</vt:lpstr>
      <vt:lpstr>Vacuum, Lumi and losses TCTVB.4R8</vt:lpstr>
      <vt:lpstr>Slide 3</vt:lpstr>
      <vt:lpstr>Injection beam2</vt:lpstr>
      <vt:lpstr>Injection beam2</vt:lpstr>
      <vt:lpstr>Slide 6</vt:lpstr>
      <vt:lpstr>Friday afternoon</vt:lpstr>
      <vt:lpstr>Slide 8</vt:lpstr>
      <vt:lpstr>To do</vt:lpstr>
      <vt:lpstr>Fill Overview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2771</cp:revision>
  <dcterms:created xsi:type="dcterms:W3CDTF">2010-07-26T05:43:59Z</dcterms:created>
  <dcterms:modified xsi:type="dcterms:W3CDTF">2011-08-13T07:27:15Z</dcterms:modified>
</cp:coreProperties>
</file>