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9"/>
  </p:notesMasterIdLst>
  <p:handoutMasterIdLst>
    <p:handoutMasterId r:id="rId20"/>
  </p:handoutMasterIdLst>
  <p:sldIdLst>
    <p:sldId id="1093" r:id="rId2"/>
    <p:sldId id="1116" r:id="rId3"/>
    <p:sldId id="1118" r:id="rId4"/>
    <p:sldId id="1117" r:id="rId5"/>
    <p:sldId id="1119" r:id="rId6"/>
    <p:sldId id="1120" r:id="rId7"/>
    <p:sldId id="1122" r:id="rId8"/>
    <p:sldId id="1124" r:id="rId9"/>
    <p:sldId id="1127" r:id="rId10"/>
    <p:sldId id="1125" r:id="rId11"/>
    <p:sldId id="1123" r:id="rId12"/>
    <p:sldId id="1126" r:id="rId13"/>
    <p:sldId id="1128" r:id="rId14"/>
    <p:sldId id="1121" r:id="rId15"/>
    <p:sldId id="1129" r:id="rId16"/>
    <p:sldId id="1130" r:id="rId17"/>
    <p:sldId id="1115" r:id="rId1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8000"/>
    <a:srgbClr val="0000FF"/>
    <a:srgbClr val="FFCC99"/>
    <a:srgbClr val="FF0000"/>
    <a:srgbClr val="FFFF99"/>
    <a:srgbClr val="99FF99"/>
    <a:srgbClr val="FFCCCC"/>
    <a:srgbClr val="9FCAFF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5" d="100"/>
          <a:sy n="75" d="100"/>
        </p:scale>
        <p:origin x="-1176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7/29/2011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7/29/2011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7/29/2011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7/29/2011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7/29/2011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7/29/2011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7/29/2011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7/29/2011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7/29/2011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7/29/2011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7/29/2011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7/29/2011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7/29/2011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7/29/2011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425170" cy="1728240"/>
          </a:xfrm>
        </p:spPr>
        <p:txBody>
          <a:bodyPr/>
          <a:lstStyle/>
          <a:p>
            <a:r>
              <a:rPr lang="en-US" dirty="0" smtClean="0"/>
              <a:t>10:00 Fill 1986 in stable beams.</a:t>
            </a:r>
          </a:p>
          <a:p>
            <a:pPr lvl="1"/>
            <a:r>
              <a:rPr lang="en-US" dirty="0" smtClean="0"/>
              <a:t>Blow-up switched OFF in the SPS.</a:t>
            </a:r>
          </a:p>
          <a:p>
            <a:pPr lvl="1"/>
            <a:r>
              <a:rPr lang="en-US" dirty="0" err="1" smtClean="0"/>
              <a:t>Emittance</a:t>
            </a:r>
            <a:r>
              <a:rPr lang="en-US" dirty="0" smtClean="0"/>
              <a:t> in collision ~2 um, a bit less beam than in previous fills.</a:t>
            </a:r>
          </a:p>
          <a:p>
            <a:pPr lvl="1"/>
            <a:r>
              <a:rPr lang="en-US" dirty="0" smtClean="0"/>
              <a:t>Very smooth.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E23FD8-B8E5-4E73-98A1-6DE515C2F537}" type="datetime1">
              <a:rPr lang="en-US" smtClean="0"/>
              <a:pPr/>
              <a:t>7/29/2011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540" y="2564880"/>
            <a:ext cx="6408890" cy="574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425170" cy="720100"/>
          </a:xfrm>
        </p:spPr>
        <p:txBody>
          <a:bodyPr/>
          <a:lstStyle/>
          <a:p>
            <a:r>
              <a:rPr lang="en-US" dirty="0" smtClean="0"/>
              <a:t>BLMs: important leakage to S23 (but no quench) and IR7.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1484730"/>
            <a:ext cx="8320883" cy="628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836640"/>
            <a:ext cx="7180413" cy="574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 bwMode="auto">
          <a:xfrm>
            <a:off x="4788030" y="404580"/>
            <a:ext cx="576080" cy="93613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2 – SPS extraction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425170" cy="2736380"/>
          </a:xfrm>
        </p:spPr>
        <p:txBody>
          <a:bodyPr/>
          <a:lstStyle/>
          <a:p>
            <a:r>
              <a:rPr lang="en-US" dirty="0" smtClean="0"/>
              <a:t>SPS LSS6 extraction interlock signals:</a:t>
            </a:r>
          </a:p>
          <a:p>
            <a:pPr lvl="1"/>
            <a:r>
              <a:rPr lang="en-US" dirty="0" smtClean="0"/>
              <a:t>BPF of LHC to FALSE ~2 ms before extraction time.</a:t>
            </a:r>
          </a:p>
          <a:p>
            <a:pPr lvl="1"/>
            <a:r>
              <a:rPr lang="en-US" dirty="0" smtClean="0"/>
              <a:t>MKE6 inhibited ~2 ms before extraction.</a:t>
            </a:r>
          </a:p>
          <a:p>
            <a:r>
              <a:rPr lang="en-US" dirty="0" smtClean="0"/>
              <a:t>Extraction conclusion: </a:t>
            </a:r>
          </a:p>
          <a:p>
            <a:pPr lvl="1"/>
            <a:r>
              <a:rPr lang="en-US" dirty="0" smtClean="0"/>
              <a:t>Event occurred </a:t>
            </a:r>
            <a:r>
              <a:rPr lang="en-US" dirty="0" smtClean="0">
                <a:solidFill>
                  <a:srgbClr val="FF0000"/>
                </a:solidFill>
              </a:rPr>
              <a:t>~2 ms before extraction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144b were not extracted from the SPS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the losses are coming from badly kicked circulating LHC beam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Also confirmed by TI2 BCTs and BPMs – saw no beam.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585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" y="6545182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10" y="4049996"/>
            <a:ext cx="3919745" cy="289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30" y="3977986"/>
            <a:ext cx="3919745" cy="289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2200" y="5144540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LHC BPF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7524410" y="4117550"/>
            <a:ext cx="288040" cy="469761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350" y="3717040"/>
            <a:ext cx="121058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Extraction</a:t>
            </a:r>
            <a:endParaRPr lang="en-US" sz="1800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678900" y="4276230"/>
            <a:ext cx="288040" cy="469761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30" y="3717040"/>
            <a:ext cx="121058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Extraction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490" y="4746676"/>
            <a:ext cx="1725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C0066"/>
                </a:solidFill>
              </a:rPr>
              <a:t>Extraction permit</a:t>
            </a:r>
            <a:endParaRPr lang="en-US" sz="1600" dirty="0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520" y="3717040"/>
            <a:ext cx="136577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MKE6 PFN charging</a:t>
            </a:r>
            <a:endParaRPr lang="en-US" sz="1600" dirty="0"/>
          </a:p>
        </p:txBody>
      </p:sp>
      <p:sp>
        <p:nvSpPr>
          <p:cNvPr id="15" name="Down Arrow 14"/>
          <p:cNvSpPr/>
          <p:nvPr/>
        </p:nvSpPr>
        <p:spPr bwMode="auto">
          <a:xfrm>
            <a:off x="3018150" y="4038470"/>
            <a:ext cx="288040" cy="469761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2 – dumped 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1052670"/>
            <a:ext cx="7107476" cy="539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86412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BTVDD and dump line BCTs indicate that ~ 200 bunches of the circulating were not dumped </a:t>
            </a:r>
            <a:r>
              <a:rPr lang="en-US" dirty="0" smtClean="0">
                <a:sym typeface="Wingdings" pitchFamily="2" charset="2"/>
              </a:rPr>
              <a:t> to TDI.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2123660" y="4509150"/>
            <a:ext cx="504070" cy="50407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H="1">
            <a:off x="2627730" y="4005080"/>
            <a:ext cx="504070" cy="50407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600" y="1700760"/>
            <a:ext cx="5040700" cy="356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7740440" y="2564880"/>
            <a:ext cx="432060" cy="2016280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70" y="4869200"/>
            <a:ext cx="24162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 kicked to TDI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MKI2 event no. 2 – beam observation 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980660"/>
            <a:ext cx="8229600" cy="2664370"/>
          </a:xfrm>
        </p:spPr>
        <p:txBody>
          <a:bodyPr/>
          <a:lstStyle/>
          <a:p>
            <a:r>
              <a:rPr lang="en-US" dirty="0" smtClean="0"/>
              <a:t>Erratic on MKI2 ~ 2 ms before extraction from SPS.</a:t>
            </a:r>
          </a:p>
          <a:p>
            <a:r>
              <a:rPr lang="en-US" dirty="0" smtClean="0"/>
              <a:t>SPS beam was not extracted (</a:t>
            </a:r>
            <a:r>
              <a:rPr lang="en-US" dirty="0" err="1" smtClean="0"/>
              <a:t>ouf</a:t>
            </a:r>
            <a:r>
              <a:rPr lang="en-US" dirty="0" smtClean="0"/>
              <a:t> !).</a:t>
            </a:r>
          </a:p>
          <a:p>
            <a:r>
              <a:rPr lang="en-US" dirty="0" smtClean="0"/>
              <a:t>~200 circulating bunches were kicked towards the TDI.</a:t>
            </a:r>
          </a:p>
          <a:p>
            <a:r>
              <a:rPr lang="en-US" dirty="0" smtClean="0"/>
              <a:t>Bunches grazing on TDI quenched D1.L2, triplet L2 and D2.R2 and hit ALICE.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3024420"/>
          </a:xfrm>
        </p:spPr>
        <p:txBody>
          <a:bodyPr/>
          <a:lstStyle/>
          <a:p>
            <a:r>
              <a:rPr lang="en-US" dirty="0" smtClean="0"/>
              <a:t>22:00 Start inject and dump mode with probes for B1.</a:t>
            </a:r>
          </a:p>
          <a:p>
            <a:pPr lvl="1"/>
            <a:r>
              <a:rPr lang="en-US" dirty="0" smtClean="0"/>
              <a:t>80 injections – no problems.</a:t>
            </a:r>
          </a:p>
          <a:p>
            <a:r>
              <a:rPr lang="en-US" dirty="0" smtClean="0"/>
              <a:t>23:00 Injected probe, corrected circulating beam.</a:t>
            </a:r>
          </a:p>
          <a:p>
            <a:r>
              <a:rPr lang="en-US" dirty="0" smtClean="0"/>
              <a:t>Injection line steering with 12b injections.</a:t>
            </a:r>
          </a:p>
          <a:p>
            <a:r>
              <a:rPr lang="en-US" dirty="0" smtClean="0"/>
              <a:t>24:00 Filling for physics again.</a:t>
            </a:r>
          </a:p>
          <a:p>
            <a:r>
              <a:rPr lang="en-US" dirty="0" smtClean="0"/>
              <a:t>01:00 Stable beams #1990, 1.9E33 cm-2s-1.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3205630"/>
            <a:ext cx="7128990" cy="605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007855"/>
          </a:xfrm>
        </p:spPr>
        <p:txBody>
          <a:bodyPr/>
          <a:lstStyle/>
          <a:p>
            <a:r>
              <a:rPr lang="en-US" dirty="0" smtClean="0"/>
              <a:t>Again very nice lifetimes.</a:t>
            </a:r>
          </a:p>
          <a:p>
            <a:r>
              <a:rPr lang="en-US" smtClean="0"/>
              <a:t>Bbb</a:t>
            </a:r>
            <a:r>
              <a:rPr lang="en-US" dirty="0" smtClean="0"/>
              <a:t> </a:t>
            </a:r>
            <a:r>
              <a:rPr lang="en-US" dirty="0" err="1" smtClean="0"/>
              <a:t>Shottky</a:t>
            </a:r>
            <a:r>
              <a:rPr lang="en-US" dirty="0" smtClean="0"/>
              <a:t> Q measurements.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2276840"/>
            <a:ext cx="9433310" cy="32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391" y="1124680"/>
          <a:ext cx="8785219" cy="344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932"/>
                <a:gridCol w="1056428"/>
                <a:gridCol w="1187191"/>
                <a:gridCol w="1424630"/>
                <a:gridCol w="1739327"/>
                <a:gridCol w="2613711"/>
              </a:tblGrid>
              <a:tr h="446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Termination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Peak L </a:t>
                      </a:r>
                    </a:p>
                    <a:p>
                      <a:pPr algn="ctr"/>
                      <a:r>
                        <a:rPr lang="en-US" sz="1400" dirty="0" smtClean="0"/>
                        <a:t>(cm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Length (h)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Int. L (pb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Dump cause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1.6E33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Cryo</a:t>
                      </a:r>
                      <a:r>
                        <a:rPr lang="en-US" sz="1400" dirty="0" smtClean="0"/>
                        <a:t> valve PROFIBUS (SEU?)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ADJUST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1.6E33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BLM TCSG.L7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SQUEEZE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RF Module trip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1.3E33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QPS RCO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RAMP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QPS RQTL7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1.75E33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El.</a:t>
                      </a:r>
                      <a:r>
                        <a:rPr lang="en-US" sz="1400" baseline="0" dirty="0" smtClean="0"/>
                        <a:t> net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1.85E33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RF</a:t>
                      </a:r>
                      <a:r>
                        <a:rPr lang="en-US" sz="1400" baseline="0" dirty="0" smtClean="0"/>
                        <a:t> klystron </a:t>
                      </a:r>
                      <a:r>
                        <a:rPr lang="en-US" sz="1400" baseline="0" dirty="0" err="1" smtClean="0"/>
                        <a:t>vac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1.85E33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PC trip RCBXV3.R1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1080150"/>
          </a:xfrm>
        </p:spPr>
        <p:txBody>
          <a:bodyPr/>
          <a:lstStyle/>
          <a:p>
            <a:r>
              <a:rPr lang="en-US" dirty="0" smtClean="0"/>
              <a:t>Lifetime dip only to ~10-20 hours, similar for both beams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660" y="1556740"/>
            <a:ext cx="5539706" cy="472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575795"/>
          </a:xfrm>
        </p:spPr>
        <p:txBody>
          <a:bodyPr/>
          <a:lstStyle/>
          <a:p>
            <a:r>
              <a:rPr lang="en-US" dirty="0" smtClean="0"/>
              <a:t>Some vacuum spikes in L8.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1196690"/>
            <a:ext cx="6915738" cy="535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80660"/>
            <a:ext cx="8229600" cy="2736380"/>
          </a:xfrm>
        </p:spPr>
        <p:txBody>
          <a:bodyPr/>
          <a:lstStyle/>
          <a:p>
            <a:r>
              <a:rPr lang="en-US" dirty="0" smtClean="0"/>
              <a:t>12:30 Dump due to vacuum spike on klystron of B2. Integrated 14 pb-1.</a:t>
            </a:r>
          </a:p>
          <a:p>
            <a:r>
              <a:rPr lang="en-US" dirty="0" smtClean="0"/>
              <a:t>Injection delayed due to beam steering problems between PSB and PS.</a:t>
            </a:r>
          </a:p>
          <a:p>
            <a:endParaRPr lang="en-US" dirty="0" smtClean="0"/>
          </a:p>
          <a:p>
            <a:r>
              <a:rPr lang="en-US" dirty="0" smtClean="0"/>
              <a:t>And then came the kickers…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3096430"/>
          </a:xfrm>
        </p:spPr>
        <p:txBody>
          <a:bodyPr/>
          <a:lstStyle/>
          <a:p>
            <a:r>
              <a:rPr lang="en-US" dirty="0" smtClean="0"/>
              <a:t>16:30 Injected beam of 144b dumped on TDI in IR2.</a:t>
            </a:r>
          </a:p>
          <a:p>
            <a:pPr lvl="1"/>
            <a:r>
              <a:rPr lang="en-US" dirty="0" smtClean="0"/>
              <a:t>Main switch erratic on PFN C.</a:t>
            </a:r>
          </a:p>
          <a:p>
            <a:pPr lvl="1"/>
            <a:r>
              <a:rPr lang="en-US" dirty="0" smtClean="0"/>
              <a:t>Injected beam was not kicked, erratic was too late to prevent the extraction.</a:t>
            </a:r>
          </a:p>
          <a:p>
            <a:pPr lvl="1"/>
            <a:r>
              <a:rPr lang="en-US" dirty="0" smtClean="0"/>
              <a:t>Circulating beam was not hit.</a:t>
            </a:r>
          </a:p>
          <a:p>
            <a:pPr lvl="1"/>
            <a:r>
              <a:rPr lang="en-US" dirty="0" smtClean="0"/>
              <a:t>Heavy losses in IR2, but NO quench.</a:t>
            </a:r>
          </a:p>
          <a:p>
            <a:pPr lvl="1"/>
            <a:r>
              <a:rPr lang="en-US" dirty="0" smtClean="0"/>
              <a:t>Vacuum spike, valves closed.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864120"/>
          </a:xfrm>
        </p:spPr>
        <p:txBody>
          <a:bodyPr/>
          <a:lstStyle/>
          <a:p>
            <a:r>
              <a:rPr lang="en-US" dirty="0" smtClean="0"/>
              <a:t>BLMs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1412720"/>
            <a:ext cx="7777080" cy="587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836640"/>
            <a:ext cx="7180413" cy="574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 bwMode="auto">
          <a:xfrm>
            <a:off x="1979640" y="1124680"/>
            <a:ext cx="576080" cy="93613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425170" cy="2952410"/>
          </a:xfrm>
        </p:spPr>
        <p:txBody>
          <a:bodyPr/>
          <a:lstStyle/>
          <a:p>
            <a:r>
              <a:rPr lang="en-US" dirty="0" smtClean="0"/>
              <a:t>17:00 Following investigations by ABT expert, OP got green light to resume injection. </a:t>
            </a:r>
          </a:p>
          <a:p>
            <a:pPr lvl="1"/>
            <a:r>
              <a:rPr lang="en-US" dirty="0" smtClean="0"/>
              <a:t>Valves re-opened, vacuum pressure back to ‘normal’.</a:t>
            </a:r>
          </a:p>
          <a:p>
            <a:r>
              <a:rPr lang="en-US" dirty="0" smtClean="0"/>
              <a:t>17:30 Resuming filling for physics.</a:t>
            </a:r>
          </a:p>
          <a:p>
            <a:r>
              <a:rPr lang="en-US" dirty="0" smtClean="0"/>
              <a:t>18:02 Requesting 4</a:t>
            </a:r>
            <a:r>
              <a:rPr lang="en-US" baseline="30000" dirty="0" smtClean="0"/>
              <a:t>th</a:t>
            </a:r>
            <a:r>
              <a:rPr lang="en-US" dirty="0" smtClean="0"/>
              <a:t> injection from 36b SPS cycle : 144b.</a:t>
            </a:r>
          </a:p>
          <a:p>
            <a:pPr lvl="1"/>
            <a:r>
              <a:rPr lang="en-US" dirty="0" smtClean="0"/>
              <a:t>Circulating B1: 12+2x144+72+144 ~500b, 6E13 p.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670" y="3212970"/>
            <a:ext cx="4752660" cy="33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event no.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425170" cy="2952410"/>
          </a:xfrm>
        </p:spPr>
        <p:txBody>
          <a:bodyPr/>
          <a:lstStyle/>
          <a:p>
            <a:r>
              <a:rPr lang="en-US" dirty="0" smtClean="0"/>
              <a:t>18:03 Massive beam loss during injection process. </a:t>
            </a:r>
          </a:p>
          <a:p>
            <a:pPr lvl="1"/>
            <a:r>
              <a:rPr lang="en-US" dirty="0" smtClean="0"/>
              <a:t>Main switch erratic again.</a:t>
            </a:r>
          </a:p>
          <a:p>
            <a:pPr lvl="1"/>
            <a:r>
              <a:rPr lang="en-US" dirty="0" smtClean="0"/>
              <a:t>D1.L2, triplet L2, D2.R2 quenched.</a:t>
            </a:r>
          </a:p>
          <a:p>
            <a:pPr lvl="1"/>
            <a:r>
              <a:rPr lang="en-US" dirty="0" smtClean="0"/>
              <a:t>Massive losses in IR2.</a:t>
            </a:r>
          </a:p>
          <a:p>
            <a:pPr lvl="1"/>
            <a:r>
              <a:rPr lang="en-US" dirty="0" smtClean="0"/>
              <a:t>Vacuum spike and valves closed again.</a:t>
            </a:r>
          </a:p>
          <a:p>
            <a:pPr lvl="1"/>
            <a:r>
              <a:rPr lang="en-US" dirty="0" smtClean="0"/>
              <a:t>ALICE hit (again).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7/29/2011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43024</TotalTime>
  <Words>661</Words>
  <Application>Microsoft Office PowerPoint</Application>
  <PresentationFormat>On-screen Show (4:3)</PresentationFormat>
  <Paragraphs>157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Pixel</vt:lpstr>
      <vt:lpstr>Thursday</vt:lpstr>
      <vt:lpstr>Slide 2</vt:lpstr>
      <vt:lpstr>Slide 3</vt:lpstr>
      <vt:lpstr>Slide 4</vt:lpstr>
      <vt:lpstr>MKI2 event no. 1</vt:lpstr>
      <vt:lpstr>MKI2 event no. 1</vt:lpstr>
      <vt:lpstr>MKI2 event no. 1</vt:lpstr>
      <vt:lpstr>MKI2 event no. 2</vt:lpstr>
      <vt:lpstr>MKI2 event no. 2</vt:lpstr>
      <vt:lpstr>MKI2 event no. 2</vt:lpstr>
      <vt:lpstr>MKI2 event no. 2</vt:lpstr>
      <vt:lpstr>MKI2 event no. 2 – SPS extraction analysis</vt:lpstr>
      <vt:lpstr>MKI2 event no. 2 – dumped beam</vt:lpstr>
      <vt:lpstr>MKI2 event no. 2 – beam observation summary</vt:lpstr>
      <vt:lpstr>Recovery</vt:lpstr>
      <vt:lpstr>Slide 16</vt:lpstr>
      <vt:lpstr>Fill list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2647</cp:revision>
  <dcterms:created xsi:type="dcterms:W3CDTF">2010-07-26T05:43:59Z</dcterms:created>
  <dcterms:modified xsi:type="dcterms:W3CDTF">2011-07-29T07:25:46Z</dcterms:modified>
</cp:coreProperties>
</file>