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3"/>
  </p:notesMasterIdLst>
  <p:handoutMasterIdLst>
    <p:handoutMasterId r:id="rId34"/>
  </p:handoutMasterIdLst>
  <p:sldIdLst>
    <p:sldId id="908" r:id="rId2"/>
    <p:sldId id="914" r:id="rId3"/>
    <p:sldId id="894" r:id="rId4"/>
    <p:sldId id="895" r:id="rId5"/>
    <p:sldId id="896" r:id="rId6"/>
    <p:sldId id="897" r:id="rId7"/>
    <p:sldId id="921" r:id="rId8"/>
    <p:sldId id="923" r:id="rId9"/>
    <p:sldId id="916" r:id="rId10"/>
    <p:sldId id="927" r:id="rId11"/>
    <p:sldId id="922" r:id="rId12"/>
    <p:sldId id="909" r:id="rId13"/>
    <p:sldId id="919" r:id="rId14"/>
    <p:sldId id="917" r:id="rId15"/>
    <p:sldId id="899" r:id="rId16"/>
    <p:sldId id="900" r:id="rId17"/>
    <p:sldId id="902" r:id="rId18"/>
    <p:sldId id="911" r:id="rId19"/>
    <p:sldId id="913" r:id="rId20"/>
    <p:sldId id="929" r:id="rId21"/>
    <p:sldId id="928" r:id="rId22"/>
    <p:sldId id="904" r:id="rId23"/>
    <p:sldId id="898" r:id="rId24"/>
    <p:sldId id="918" r:id="rId25"/>
    <p:sldId id="924" r:id="rId26"/>
    <p:sldId id="926" r:id="rId27"/>
    <p:sldId id="925" r:id="rId28"/>
    <p:sldId id="905" r:id="rId29"/>
    <p:sldId id="907" r:id="rId30"/>
    <p:sldId id="906" r:id="rId31"/>
    <p:sldId id="915" r:id="rId32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8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238" autoAdjust="0"/>
  </p:normalViewPr>
  <p:slideViewPr>
    <p:cSldViewPr>
      <p:cViewPr varScale="1">
        <p:scale>
          <a:sx n="99" d="100"/>
          <a:sy n="99" d="100"/>
        </p:scale>
        <p:origin x="-198" y="-114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7/25/2011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4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580" y="69262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87780" y="908650"/>
            <a:ext cx="4506683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ROCKY 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XXIX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410" y="5877340"/>
            <a:ext cx="842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Coordinators week 29: </a:t>
            </a:r>
            <a:br>
              <a:rPr lang="en-GB" dirty="0" smtClean="0"/>
            </a:br>
            <a:r>
              <a:rPr lang="en-GB" dirty="0" smtClean="0"/>
              <a:t>Eva Barbara Holzer, Ralph Assmann, Mike Lamont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Emittances from BRAN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764630"/>
            <a:ext cx="7993110" cy="577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1.3e11 vacuum kicked off spectacularly around the ring</a:t>
            </a:r>
          </a:p>
          <a:p>
            <a:r>
              <a:rPr lang="en-US" dirty="0" smtClean="0"/>
              <a:t>1.25e11 bunch gave 1.8e33</a:t>
            </a:r>
          </a:p>
          <a:p>
            <a:pPr lvl="1"/>
            <a:r>
              <a:rPr lang="en-US" dirty="0" smtClean="0"/>
              <a:t>Lost in ADJUST to vacuum spike 4L8</a:t>
            </a:r>
          </a:p>
          <a:p>
            <a:pPr lvl="1"/>
            <a:endParaRPr lang="en-US" dirty="0"/>
          </a:p>
          <a:p>
            <a:r>
              <a:rPr lang="en-US" dirty="0" smtClean="0"/>
              <a:t>Emittance from SPS ~2 microns as measured by SPS </a:t>
            </a:r>
            <a:r>
              <a:rPr lang="en-US" dirty="0" smtClean="0"/>
              <a:t>wire scanners</a:t>
            </a:r>
          </a:p>
          <a:p>
            <a:r>
              <a:rPr lang="en-US" dirty="0" smtClean="0"/>
              <a:t>Similar values in LHC wire scanning first 144 bunch (some scatter)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Getting between 2.2 – 2.5 microns into collisions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327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Emittance </a:t>
            </a:r>
            <a:r>
              <a:rPr lang="en-GB" dirty="0" smtClean="0"/>
              <a:t>increase?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764630"/>
            <a:ext cx="8177589" cy="475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450" y="5733320"/>
            <a:ext cx="756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See blow-up between SPS and collisions – difficult to ascertain where in cycle emittance increase is taking </a:t>
            </a:r>
            <a:r>
              <a:rPr lang="en-US" dirty="0" smtClean="0"/>
              <a:t>place. Beam 1 worse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Ditto – BSRT plots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781" y="1340710"/>
            <a:ext cx="4645219" cy="177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219" y="3861060"/>
            <a:ext cx="4654781" cy="17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20"/>
            <a:ext cx="4318425" cy="165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60"/>
            <a:ext cx="4355970" cy="17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31550" y="1052670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1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1619590" y="3429000"/>
            <a:ext cx="7201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724160" y="98066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2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>
            <a:off x="6517064" y="3428206"/>
            <a:ext cx="7201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23774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289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-5554" b="-5554"/>
          <a:stretch>
            <a:fillRect/>
          </a:stretch>
        </p:blipFill>
        <p:spPr>
          <a:xfrm>
            <a:off x="500034" y="692620"/>
            <a:ext cx="8229600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</a:t>
            </a:r>
            <a:r>
              <a:rPr lang="de-DE" dirty="0" err="1" smtClean="0"/>
              <a:t>intensity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vacuum</a:t>
            </a:r>
            <a:r>
              <a:rPr lang="de-DE" dirty="0" smtClean="0"/>
              <a:t> (4L8)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43760" y="5733320"/>
            <a:ext cx="424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Already kicked off on </a:t>
            </a:r>
            <a:r>
              <a:rPr lang="en-GB" dirty="0" smtClean="0"/>
              <a:t>Wednesday (injection</a:t>
            </a:r>
            <a:r>
              <a:rPr lang="en-GB" dirty="0"/>
              <a:t>, </a:t>
            </a:r>
            <a:r>
              <a:rPr lang="en-GB" dirty="0" smtClean="0"/>
              <a:t>ramp)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3850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9" r="18155"/>
          <a:stretch/>
        </p:blipFill>
        <p:spPr>
          <a:xfrm>
            <a:off x="1545" y="-1"/>
            <a:ext cx="7018795" cy="684899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0339" y="313440"/>
            <a:ext cx="2123661" cy="3187570"/>
          </a:xfrm>
        </p:spPr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vacuum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- </a:t>
            </a:r>
            <a:r>
              <a:rPr lang="de-DE" dirty="0" err="1" smtClean="0"/>
              <a:t>Tues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Weds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266" y="188550"/>
            <a:ext cx="978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Dump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450 </a:t>
            </a:r>
            <a:r>
              <a:rPr lang="de-DE" dirty="0" err="1" smtClean="0"/>
              <a:t>GeV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5879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5654" r="-1565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Mores </a:t>
            </a:r>
            <a:r>
              <a:rPr lang="de-DE" dirty="0" err="1" smtClean="0"/>
              <a:t>spikes</a:t>
            </a:r>
            <a:r>
              <a:rPr lang="de-DE" dirty="0" smtClean="0"/>
              <a:t> in </a:t>
            </a:r>
            <a:r>
              <a:rPr lang="de-DE" dirty="0" err="1" smtClean="0"/>
              <a:t>ramp</a:t>
            </a:r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807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spikes – Saturday - Sunday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908650"/>
            <a:ext cx="8779577" cy="52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spikes - zoom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660"/>
            <a:ext cx="9067611" cy="554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&amp; Weekend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5" y="83664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1092b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590" y="836640"/>
            <a:ext cx="7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Cryo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7930" y="692620"/>
            <a:ext cx="144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SPS</a:t>
            </a:r>
            <a:br>
              <a:rPr lang="en-US" sz="1600" dirty="0" smtClean="0"/>
            </a:br>
            <a:r>
              <a:rPr lang="en-US" sz="1600" dirty="0" smtClean="0"/>
              <a:t>MKD</a:t>
            </a:r>
            <a:endParaRPr lang="en-US" sz="1600" dirty="0"/>
          </a:p>
        </p:txBody>
      </p:sp>
      <p:pic>
        <p:nvPicPr>
          <p:cNvPr id="9" name="Picture 8" descr="Screen shot 2011-07-25 at 6.38.21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1110"/>
            <a:ext cx="9144000" cy="1994281"/>
          </a:xfrm>
          <a:prstGeom prst="rect">
            <a:avLst/>
          </a:prstGeom>
        </p:spPr>
      </p:pic>
      <p:pic>
        <p:nvPicPr>
          <p:cNvPr id="10" name="Picture 9" descr="Screen shot 2011-07-25 at 6.37.4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40" y="1268700"/>
            <a:ext cx="9144000" cy="216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6170" y="3861060"/>
            <a:ext cx="72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2236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TS 10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8964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1200" dirty="0" smtClean="0"/>
              <a:t>  </a:t>
            </a:r>
            <a:r>
              <a:rPr lang="en-GB" sz="1600" dirty="0" smtClean="0"/>
              <a:t>During the “distillation process”, most of the </a:t>
            </a:r>
            <a:r>
              <a:rPr lang="en-GB" sz="1600" dirty="0" smtClean="0">
                <a:solidFill>
                  <a:srgbClr val="FF0000"/>
                </a:solidFill>
              </a:rPr>
              <a:t>gas desorbed during the scrubbing run was either pumped out or flushed to the cold bore </a:t>
            </a:r>
            <a:r>
              <a:rPr lang="en-GB" sz="1600" dirty="0" smtClean="0"/>
              <a:t>:</a:t>
            </a:r>
          </a:p>
          <a:p>
            <a:pPr lvl="1" algn="just"/>
            <a:r>
              <a:rPr lang="en-GB" sz="1600" dirty="0" smtClean="0"/>
              <a:t>Hydrogen, methane and carbon monoxide were pumped out</a:t>
            </a:r>
          </a:p>
          <a:p>
            <a:pPr lvl="1" algn="just"/>
            <a:r>
              <a:rPr lang="en-GB" sz="1600" dirty="0" smtClean="0"/>
              <a:t>Carbon </a:t>
            </a:r>
            <a:r>
              <a:rPr lang="en-GB" sz="1600" dirty="0" err="1" smtClean="0"/>
              <a:t>dioxyde</a:t>
            </a:r>
            <a:r>
              <a:rPr lang="en-GB" sz="1600" dirty="0" smtClean="0"/>
              <a:t> was flushed to the cold bore</a:t>
            </a:r>
          </a:p>
          <a:p>
            <a:pPr lvl="1" algn="just"/>
            <a:r>
              <a:rPr lang="en-GB" sz="1600" dirty="0" smtClean="0"/>
              <a:t>Water remained at its original </a:t>
            </a:r>
            <a:r>
              <a:rPr lang="en-GB" sz="1600" dirty="0" smtClean="0"/>
              <a:t>location</a:t>
            </a:r>
            <a:endParaRPr lang="en-GB" sz="16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/>
              <a:t> Of course, during this process, gas was redistributed in all the vacuum sector</a:t>
            </a:r>
          </a:p>
          <a:p>
            <a:pPr algn="just">
              <a:buFont typeface="Arial" pitchFamily="34" charset="0"/>
              <a:buChar char="•"/>
            </a:pPr>
            <a:endParaRPr lang="en-GB" sz="16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/>
              <a:t> So, we could expect some </a:t>
            </a:r>
            <a:r>
              <a:rPr lang="en-GB" sz="1600" dirty="0" smtClean="0">
                <a:solidFill>
                  <a:srgbClr val="FF0066"/>
                </a:solidFill>
              </a:rPr>
              <a:t>minor reconditioning </a:t>
            </a:r>
            <a:r>
              <a:rPr lang="en-GB" sz="1600" dirty="0" smtClean="0"/>
              <a:t>….</a:t>
            </a:r>
            <a:endParaRPr lang="en-GB" sz="16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/>
              <a:t> Moreover, in order to gain time, we decided not to bake the turbo molecular pump</a:t>
            </a:r>
          </a:p>
          <a:p>
            <a:pPr algn="just">
              <a:buFont typeface="Arial" pitchFamily="34" charset="0"/>
              <a:buChar char="•"/>
            </a:pPr>
            <a:endParaRPr lang="en-GB" sz="1600" dirty="0" smtClean="0"/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/>
              <a:t> Therefore some back streaming of water towards the vacuum sector (at the position of the gauge) cannot be excluded … requiring also conditioning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80" y="5589300"/>
            <a:ext cx="2376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Vincent Baglin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73736"/>
          <a:ext cx="317869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348"/>
                <a:gridCol w="15893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 marL="256368" marR="25636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increased by [mbar]</a:t>
                      </a:r>
                      <a:endParaRPr lang="en-US" dirty="0"/>
                    </a:p>
                  </a:txBody>
                  <a:tcPr marL="256368" marR="2563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D1L8</a:t>
                      </a:r>
                      <a:endParaRPr lang="en-US" dirty="0"/>
                    </a:p>
                  </a:txBody>
                  <a:tcPr marL="256368" marR="2563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1E-10</a:t>
                      </a:r>
                      <a:endParaRPr lang="en-US" dirty="0"/>
                    </a:p>
                  </a:txBody>
                  <a:tcPr marL="256368" marR="2563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Q3L1</a:t>
                      </a:r>
                      <a:endParaRPr lang="en-US" dirty="0"/>
                    </a:p>
                  </a:txBody>
                  <a:tcPr marL="256368" marR="2563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4E-9</a:t>
                      </a:r>
                      <a:endParaRPr lang="en-US" dirty="0"/>
                    </a:p>
                  </a:txBody>
                  <a:tcPr marL="256368" marR="2563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Q3R1</a:t>
                      </a:r>
                      <a:endParaRPr lang="en-US" dirty="0"/>
                    </a:p>
                  </a:txBody>
                  <a:tcPr marL="256368" marR="2563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6E-9</a:t>
                      </a:r>
                      <a:endParaRPr lang="en-US" dirty="0"/>
                    </a:p>
                  </a:txBody>
                  <a:tcPr marL="256368" marR="2563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D1L2</a:t>
                      </a:r>
                      <a:endParaRPr lang="en-US" dirty="0"/>
                    </a:p>
                  </a:txBody>
                  <a:tcPr marL="256368" marR="2563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9E-9</a:t>
                      </a:r>
                      <a:endParaRPr lang="en-US" dirty="0"/>
                    </a:p>
                  </a:txBody>
                  <a:tcPr marL="256368" marR="2563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D1R2</a:t>
                      </a:r>
                      <a:endParaRPr lang="en-US" dirty="0"/>
                    </a:p>
                  </a:txBody>
                  <a:tcPr marL="256368" marR="2563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2E-9</a:t>
                      </a:r>
                      <a:endParaRPr lang="en-US" dirty="0"/>
                    </a:p>
                  </a:txBody>
                  <a:tcPr marL="256368" marR="2563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D1R8</a:t>
                      </a:r>
                      <a:endParaRPr lang="en-US" dirty="0"/>
                    </a:p>
                  </a:txBody>
                  <a:tcPr marL="256368" marR="2563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13E-9</a:t>
                      </a:r>
                      <a:endParaRPr lang="en-US" dirty="0"/>
                    </a:p>
                  </a:txBody>
                  <a:tcPr marL="256368" marR="256368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e-cloud solenoids off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887497"/>
            <a:ext cx="4320480" cy="549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785813"/>
            <a:ext cx="3178696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leaving them off for cleaning (V. Baglin)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1.3e11 per bunch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745" t="37040" r="1679" b="42224"/>
          <a:stretch>
            <a:fillRect/>
          </a:stretch>
        </p:blipFill>
        <p:spPr bwMode="auto">
          <a:xfrm>
            <a:off x="179390" y="1844780"/>
            <a:ext cx="875821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670" y="5517290"/>
            <a:ext cx="403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Things really kick off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569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Losses going into collision</a:t>
            </a:r>
          </a:p>
          <a:p>
            <a:pPr lvl="1"/>
            <a:r>
              <a:rPr lang="en-GB" dirty="0"/>
              <a:t>1 &amp; </a:t>
            </a:r>
            <a:r>
              <a:rPr lang="en-GB" dirty="0" smtClean="0"/>
              <a:t>5 – pushing above warning on </a:t>
            </a:r>
            <a:r>
              <a:rPr lang="en-GB" dirty="0" err="1" smtClean="0"/>
              <a:t>secondaries</a:t>
            </a:r>
            <a:r>
              <a:rPr lang="en-GB" dirty="0" smtClean="0"/>
              <a:t> in IR7 (long running sum) during optimization</a:t>
            </a:r>
          </a:p>
          <a:p>
            <a:pPr lvl="2"/>
            <a:r>
              <a:rPr lang="en-GB" dirty="0" smtClean="0"/>
              <a:t>now doing points one at a time</a:t>
            </a:r>
            <a:endParaRPr lang="en-GB" dirty="0"/>
          </a:p>
          <a:p>
            <a:pPr lvl="1"/>
            <a:r>
              <a:rPr lang="en-GB" dirty="0"/>
              <a:t>LHCb </a:t>
            </a:r>
            <a:r>
              <a:rPr lang="en-GB" dirty="0" smtClean="0"/>
              <a:t>optimization can provoke additional lifetime dip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Levelling now performed very carefully</a:t>
            </a:r>
            <a:endParaRPr lang="en-GB" dirty="0"/>
          </a:p>
          <a:p>
            <a:pPr lvl="1"/>
            <a:r>
              <a:rPr lang="en-GB" dirty="0" smtClean="0"/>
              <a:t>Beam one lifetime down to around</a:t>
            </a:r>
            <a:r>
              <a:rPr lang="en-GB" dirty="0" smtClean="0"/>
              <a:t> </a:t>
            </a:r>
            <a:r>
              <a:rPr lang="en-GB" dirty="0"/>
              <a:t>~5 hours versus </a:t>
            </a:r>
            <a:r>
              <a:rPr lang="en-GB" dirty="0" smtClean="0"/>
              <a:t>~</a:t>
            </a:r>
            <a:r>
              <a:rPr lang="en-GB" dirty="0" smtClean="0"/>
              <a:t>30 </a:t>
            </a:r>
            <a:r>
              <a:rPr lang="en-GB" dirty="0"/>
              <a:t>hours </a:t>
            </a:r>
            <a:r>
              <a:rPr lang="en-GB" dirty="0" smtClean="0"/>
              <a:t>for</a:t>
            </a:r>
            <a:r>
              <a:rPr lang="en-GB" dirty="0" smtClean="0"/>
              <a:t> </a:t>
            </a:r>
            <a:r>
              <a:rPr lang="en-GB" dirty="0"/>
              <a:t>beam 2</a:t>
            </a:r>
          </a:p>
          <a:p>
            <a:pPr lvl="1"/>
            <a:r>
              <a:rPr lang="en-GB" dirty="0" smtClean="0"/>
              <a:t>Also v</a:t>
            </a:r>
            <a:r>
              <a:rPr lang="en-GB" dirty="0" smtClean="0"/>
              <a:t>isible in </a:t>
            </a:r>
            <a:r>
              <a:rPr lang="en-GB" dirty="0"/>
              <a:t>cleaning asymmetry – </a:t>
            </a:r>
            <a:r>
              <a:rPr lang="en-GB" dirty="0" smtClean="0"/>
              <a:t>IR7</a:t>
            </a:r>
          </a:p>
          <a:p>
            <a:pPr lvl="1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474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losses in IP7 when bringing </a:t>
            </a:r>
            <a:r>
              <a:rPr lang="en-US" sz="2800" dirty="0" err="1" smtClean="0"/>
              <a:t>LHCb</a:t>
            </a:r>
            <a:r>
              <a:rPr lang="en-US" sz="2800" dirty="0" smtClean="0"/>
              <a:t> into collisions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998" y="764704"/>
            <a:ext cx="7179394" cy="571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night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10" y="764630"/>
            <a:ext cx="7633060" cy="553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on RQTFs during squeeze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692620"/>
            <a:ext cx="7005186" cy="436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410" y="5157240"/>
            <a:ext cx="8209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Beams dump twice in last two weeks QPS/tune feedback interplay</a:t>
            </a:r>
          </a:p>
          <a:p>
            <a:pPr algn="l"/>
            <a:r>
              <a:rPr lang="en-US" dirty="0" smtClean="0"/>
              <a:t>Feedback jumping between 50 Hz harmonics and </a:t>
            </a:r>
            <a:r>
              <a:rPr lang="en-US" dirty="0" smtClean="0"/>
              <a:t>tune and sidebands, </a:t>
            </a:r>
            <a:r>
              <a:rPr lang="en-US" dirty="0" smtClean="0"/>
              <a:t>QTF/QTD bouncing around… potential solution – change threshold change current of QPS (move tune, get rid of 50 Hz, check Q’…)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 communication with ventilation doors</a:t>
            </a:r>
          </a:p>
          <a:p>
            <a:r>
              <a:rPr lang="en-GB" dirty="0" smtClean="0"/>
              <a:t>BLM </a:t>
            </a:r>
            <a:r>
              <a:rPr lang="en-GB" dirty="0"/>
              <a:t>monitoring factor increased for the TCTVB.4L8 by a factor 2 </a:t>
            </a:r>
            <a:r>
              <a:rPr lang="en-GB" dirty="0" smtClean="0"/>
              <a:t> (</a:t>
            </a:r>
            <a:r>
              <a:rPr lang="en-GB" dirty="0"/>
              <a:t>BLM monitor factor application released)</a:t>
            </a:r>
            <a:r>
              <a:rPr lang="en-GB" dirty="0" smtClean="0"/>
              <a:t>;</a:t>
            </a:r>
          </a:p>
          <a:p>
            <a:r>
              <a:rPr lang="en-GB" dirty="0" smtClean="0"/>
              <a:t>D</a:t>
            </a:r>
            <a:r>
              <a:rPr lang="en-GB" dirty="0"/>
              <a:t>. Valuch working on the ADT in SR4 while there is no beam, functions loaded in the correct beam process for the ADT blow up, to be tested some day</a:t>
            </a:r>
            <a:r>
              <a:rPr lang="en-GB" dirty="0" smtClean="0"/>
              <a:t>;</a:t>
            </a:r>
            <a:endParaRPr lang="en-GB" dirty="0" smtClean="0"/>
          </a:p>
          <a:p>
            <a:r>
              <a:rPr lang="en-GB" dirty="0" smtClean="0"/>
              <a:t>QPS communication fault yesterday?</a:t>
            </a:r>
          </a:p>
          <a:p>
            <a:pPr lvl="1"/>
            <a:r>
              <a:rPr lang="en-US" dirty="0" smtClean="0"/>
              <a:t>- CMW lost for the QPS controller of several circuits (see picture from PIC); </a:t>
            </a:r>
            <a:endParaRPr lang="en-US" dirty="0" smtClean="0"/>
          </a:p>
          <a:p>
            <a:pPr lvl="1"/>
            <a:r>
              <a:rPr lang="en-US" dirty="0" smtClean="0"/>
              <a:t>QPS </a:t>
            </a:r>
            <a:r>
              <a:rPr lang="en-US" dirty="0" smtClean="0"/>
              <a:t>trip for the RCO.A56B1; RCD.A56B1 tripped consequently (see picture from PM); no data coming from QPS due to the communication problem; </a:t>
            </a:r>
            <a:endParaRPr lang="en-US" dirty="0" smtClean="0"/>
          </a:p>
          <a:p>
            <a:pPr lvl="1"/>
            <a:r>
              <a:rPr lang="en-US" dirty="0" smtClean="0"/>
              <a:t>6 </a:t>
            </a:r>
            <a:r>
              <a:rPr lang="en-US" dirty="0" smtClean="0"/>
              <a:t>min later CMW lost on the RCSs (see PIC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trip of the QPS - no data available from QPS due to </a:t>
            </a:r>
            <a:r>
              <a:rPr lang="en-US" dirty="0" err="1" smtClean="0"/>
              <a:t>comm</a:t>
            </a:r>
            <a:r>
              <a:rPr lang="en-US" dirty="0" smtClean="0"/>
              <a:t> fault.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Fills above 450 GeV 1/2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0193418"/>
              </p:ext>
            </p:extLst>
          </p:nvPr>
        </p:nvGraphicFramePr>
        <p:xfrm>
          <a:off x="0" y="764630"/>
          <a:ext cx="9143999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914"/>
                <a:gridCol w="1528417"/>
                <a:gridCol w="642900"/>
                <a:gridCol w="703385"/>
                <a:gridCol w="937846"/>
                <a:gridCol w="382953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SB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pb</a:t>
                      </a:r>
                      <a:r>
                        <a:rPr lang="en-GB" sz="1800" baseline="30000" dirty="0" smtClean="0"/>
                        <a:t>-1</a:t>
                      </a:r>
                      <a:endParaRPr lang="en-GB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Cause of dump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MON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6h8m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QPS trigger, trip of RQTL7.L7B1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MON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STABLE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Cryo</a:t>
                      </a:r>
                      <a:r>
                        <a:rPr lang="en-US" sz="1600" dirty="0" smtClean="0"/>
                        <a:t> lost S56,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SEU</a:t>
                      </a:r>
                      <a:r>
                        <a:rPr lang="en-US" sz="1600" dirty="0" smtClean="0"/>
                        <a:t> on a thermometer at a current lead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MON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ADJUST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Dumped by SW interlock on BLM HV channel  (1.3e11/bunch)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MON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18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STABLE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Loss of cryogenic conditions in Sector 34</a:t>
                      </a:r>
                      <a:r>
                        <a:rPr lang="en-US" sz="1600" baseline="0" dirty="0" smtClean="0"/>
                        <a:t> – PLC crash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WEDS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STABLE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1h9m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Problem on valve on DFB in arc 8.1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Possible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SEU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WEDS 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STABLE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2h7m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QPS -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blown fuse in </a:t>
                      </a:r>
                      <a:r>
                        <a:rPr lang="en-US" sz="1600" dirty="0" err="1" smtClean="0"/>
                        <a:t>WorldFIP</a:t>
                      </a:r>
                      <a:r>
                        <a:rPr lang="en-US" sz="1600" dirty="0" smtClean="0"/>
                        <a:t> repeater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THURS 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STABLE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15h26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CMS BCM2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FRI 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SQUEEZE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QTF trip: QFB versus QPS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FRI 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RAMP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RCBXH.R1 tripped, PC changed 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FRI 22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CMS BCM2</a:t>
                      </a:r>
                      <a:endParaRPr lang="en-GB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SAT 23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41.7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Valve</a:t>
                      </a:r>
                      <a:r>
                        <a:rPr lang="en-GB" sz="1600" baseline="0" dirty="0" smtClean="0"/>
                        <a:t> controller IT.R1 –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possible SEU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UFOs down</a:t>
            </a:r>
          </a:p>
          <a:p>
            <a:pPr lvl="1"/>
            <a:r>
              <a:rPr lang="en-GB" dirty="0"/>
              <a:t>rate up with bunch </a:t>
            </a:r>
            <a:r>
              <a:rPr lang="en-GB" dirty="0" smtClean="0"/>
              <a:t>intensity but lower </a:t>
            </a:r>
            <a:r>
              <a:rPr lang="en-GB" dirty="0" err="1" smtClean="0"/>
              <a:t>magnitudesthese</a:t>
            </a:r>
            <a:r>
              <a:rPr lang="en-GB" dirty="0" smtClean="0"/>
              <a:t> </a:t>
            </a:r>
            <a:r>
              <a:rPr lang="en-GB" dirty="0" smtClean="0"/>
              <a:t>days</a:t>
            </a:r>
          </a:p>
          <a:p>
            <a:r>
              <a:rPr lang="en-GB" dirty="0" err="1" smtClean="0"/>
              <a:t>Cryo</a:t>
            </a:r>
            <a:r>
              <a:rPr lang="en-GB" dirty="0" smtClean="0"/>
              <a:t> related SEUs up</a:t>
            </a:r>
          </a:p>
          <a:p>
            <a:r>
              <a:rPr lang="en-GB" dirty="0" smtClean="0"/>
              <a:t>Vacuum </a:t>
            </a:r>
            <a:r>
              <a:rPr lang="en-GB" dirty="0" smtClean="0"/>
              <a:t>spiking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Emittances down</a:t>
            </a:r>
          </a:p>
          <a:p>
            <a:r>
              <a:rPr lang="en-GB" dirty="0" smtClean="0"/>
              <a:t>Bunch intensity</a:t>
            </a:r>
          </a:p>
          <a:p>
            <a:pPr lvl="1"/>
            <a:r>
              <a:rPr lang="en-GB" dirty="0" smtClean="0"/>
              <a:t>Up to 1.2e11 OK</a:t>
            </a:r>
          </a:p>
          <a:p>
            <a:pPr lvl="1"/>
            <a:r>
              <a:rPr lang="en-GB" dirty="0" smtClean="0"/>
              <a:t>Above kicking off vacuum – particularly WC transition </a:t>
            </a:r>
            <a:r>
              <a:rPr lang="en-GB" dirty="0" smtClean="0"/>
              <a:t>4L8</a:t>
            </a:r>
            <a:endParaRPr lang="en-GB" dirty="0" smtClean="0"/>
          </a:p>
          <a:p>
            <a:pPr lvl="1"/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1850" y="6021360"/>
            <a:ext cx="5400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Coordinators W30: Gianluigi &amp; Jorg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stuff this weekend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80" y="692620"/>
            <a:ext cx="4076878" cy="37615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350" y="692620"/>
            <a:ext cx="4680650" cy="3168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890" y="4005080"/>
            <a:ext cx="3929970" cy="271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8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Fills </a:t>
            </a:r>
            <a:r>
              <a:rPr lang="en-GB" dirty="0"/>
              <a:t>above 450 GeV </a:t>
            </a:r>
            <a:r>
              <a:rPr lang="en-GB" dirty="0" smtClean="0"/>
              <a:t>2/</a:t>
            </a:r>
            <a:r>
              <a:rPr lang="en-GB" dirty="0"/>
              <a:t>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5318104"/>
              </p:ext>
            </p:extLst>
          </p:nvPr>
        </p:nvGraphicFramePr>
        <p:xfrm>
          <a:off x="323412" y="1397000"/>
          <a:ext cx="8497177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48"/>
                <a:gridCol w="1778470"/>
                <a:gridCol w="917905"/>
                <a:gridCol w="1022809"/>
                <a:gridCol w="1022809"/>
                <a:gridCol w="26750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pb</a:t>
                      </a:r>
                      <a:r>
                        <a:rPr lang="en-GB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Cause of dump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Sat</a:t>
                      </a:r>
                      <a:r>
                        <a:rPr lang="en-GB" sz="1800" baseline="0" dirty="0" smtClean="0"/>
                        <a:t> 23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STABLE</a:t>
                      </a:r>
                      <a:r>
                        <a:rPr lang="en-GB" sz="1600" baseline="0" dirty="0" smtClean="0"/>
                        <a:t> BEAMS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1968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46m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4.0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Electrical network glitch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Sat</a:t>
                      </a:r>
                      <a:r>
                        <a:rPr lang="en-GB" sz="1800" baseline="0" dirty="0" smtClean="0"/>
                        <a:t> 23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ADJUST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1969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1.8e33!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Vacuum spike 4L8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Sun 24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STABLE</a:t>
                      </a:r>
                      <a:r>
                        <a:rPr lang="en-GB" sz="1600" baseline="0" dirty="0" smtClean="0"/>
                        <a:t> BEAMS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1970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1h37m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9.5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Vacuum spike 4L8</a:t>
                      </a:r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Sun 24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STABLE</a:t>
                      </a:r>
                      <a:r>
                        <a:rPr lang="en-GB" sz="1600" baseline="0" dirty="0" smtClean="0"/>
                        <a:t> BEAMS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1971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1h8m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6.2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Controller IT5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Possible SEU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Sun 24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STABLE</a:t>
                      </a:r>
                      <a:r>
                        <a:rPr lang="en-GB" sz="1600" baseline="0" dirty="0" smtClean="0"/>
                        <a:t> BEAMS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1972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46m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4.4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Cryo</a:t>
                      </a:r>
                      <a:r>
                        <a:rPr lang="en-GB" sz="1800" dirty="0" smtClean="0"/>
                        <a:t> – R1 24V supply</a:t>
                      </a:r>
                    </a:p>
                    <a:p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Possible SEU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Sun 24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FLAT TOP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QPS communication problem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Sun 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STABLE</a:t>
                      </a:r>
                      <a:r>
                        <a:rPr lang="en-GB" sz="1600" baseline="0" dirty="0" smtClean="0"/>
                        <a:t> BEAMS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5h15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Electrical network glitch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22:40 Monday lost cryogenics S34 – PLC crash point 4</a:t>
            </a:r>
          </a:p>
          <a:p>
            <a:pPr lvl="1"/>
            <a:r>
              <a:rPr lang="en-GB" dirty="0" smtClean="0"/>
              <a:t>Back 21:00 Tuesday</a:t>
            </a:r>
          </a:p>
          <a:p>
            <a:r>
              <a:rPr lang="en-US" dirty="0" smtClean="0"/>
              <a:t>Wednesday:  QPS problem</a:t>
            </a:r>
          </a:p>
          <a:p>
            <a:pPr lvl="1"/>
            <a:r>
              <a:rPr lang="en-US" dirty="0" smtClean="0"/>
              <a:t>15:00 </a:t>
            </a:r>
            <a:r>
              <a:rPr lang="en-US" dirty="0" smtClean="0"/>
              <a:t>Beams dumped - </a:t>
            </a:r>
            <a:r>
              <a:rPr lang="en-US" dirty="0" smtClean="0"/>
              <a:t>lost </a:t>
            </a:r>
            <a:r>
              <a:rPr lang="en-US" dirty="0" smtClean="0"/>
              <a:t>sector 81</a:t>
            </a:r>
          </a:p>
          <a:p>
            <a:pPr lvl="1"/>
            <a:r>
              <a:rPr lang="en-US" dirty="0" smtClean="0"/>
              <a:t>QPS experts identified the problem in S81 </a:t>
            </a:r>
            <a:r>
              <a:rPr lang="en-US" dirty="0" smtClean="0"/>
              <a:t>- </a:t>
            </a:r>
            <a:r>
              <a:rPr lang="en-US" dirty="0" smtClean="0"/>
              <a:t>blown fuse of a </a:t>
            </a:r>
            <a:r>
              <a:rPr lang="en-US" dirty="0" err="1" smtClean="0"/>
              <a:t>WorldFIP</a:t>
            </a:r>
            <a:r>
              <a:rPr lang="en-US" dirty="0" smtClean="0"/>
              <a:t> </a:t>
            </a:r>
            <a:r>
              <a:rPr lang="en-US" dirty="0" smtClean="0"/>
              <a:t>repeater, beam </a:t>
            </a:r>
            <a:r>
              <a:rPr lang="en-US" dirty="0" smtClean="0"/>
              <a:t>back </a:t>
            </a:r>
            <a:r>
              <a:rPr lang="en-US" dirty="0" smtClean="0"/>
              <a:t>~21:00</a:t>
            </a:r>
            <a:endParaRPr lang="en-US" dirty="0" smtClean="0"/>
          </a:p>
          <a:p>
            <a:r>
              <a:rPr lang="en-US" dirty="0" smtClean="0"/>
              <a:t>Thursday evening: SPS MKD switch change and </a:t>
            </a:r>
            <a:r>
              <a:rPr lang="en-US" dirty="0"/>
              <a:t>conditioning (6 </a:t>
            </a:r>
            <a:r>
              <a:rPr lang="en-US" dirty="0" smtClean="0"/>
              <a:t>hours)</a:t>
            </a:r>
          </a:p>
          <a:p>
            <a:r>
              <a:rPr lang="en-US" dirty="0"/>
              <a:t>Friday </a:t>
            </a:r>
            <a:r>
              <a:rPr lang="en-US" dirty="0" smtClean="0"/>
              <a:t>morning: </a:t>
            </a:r>
            <a:r>
              <a:rPr lang="en-US" dirty="0"/>
              <a:t>Cryogenics  </a:t>
            </a:r>
            <a:r>
              <a:rPr lang="en-US" dirty="0" smtClean="0"/>
              <a:t>DFB measurement glitch – access in PS – Booster MPS </a:t>
            </a:r>
          </a:p>
          <a:p>
            <a:r>
              <a:rPr lang="en-US" dirty="0" smtClean="0"/>
              <a:t>Sunday </a:t>
            </a:r>
            <a:r>
              <a:rPr lang="en-US" dirty="0" smtClean="0"/>
              <a:t>afternoon – </a:t>
            </a:r>
            <a:r>
              <a:rPr lang="en-US" dirty="0" err="1" smtClean="0"/>
              <a:t>Cryo</a:t>
            </a:r>
            <a:r>
              <a:rPr lang="en-US" dirty="0" smtClean="0"/>
              <a:t> 24V supply R1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W29: time-outs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Peak luminosity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90" y="764630"/>
            <a:ext cx="8820590" cy="575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 distance…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634" y="764630"/>
            <a:ext cx="8174132" cy="58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27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intensities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630"/>
            <a:ext cx="914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00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Emittances – start of fill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25-7-2011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460" y="764630"/>
            <a:ext cx="7812450" cy="576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54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52116</TotalTime>
  <Words>1044</Words>
  <Application>Microsoft Office PowerPoint</Application>
  <PresentationFormat>On-screen Show (4:3)</PresentationFormat>
  <Paragraphs>289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Pixel</vt:lpstr>
      <vt:lpstr>Slide 1</vt:lpstr>
      <vt:lpstr>Week &amp; Weekend</vt:lpstr>
      <vt:lpstr>Fills above 450 GeV 1/2</vt:lpstr>
      <vt:lpstr>Fills above 450 GeV 2/2</vt:lpstr>
      <vt:lpstr>W29: time-outs</vt:lpstr>
      <vt:lpstr>Peak luminosity</vt:lpstr>
      <vt:lpstr>From a distance…</vt:lpstr>
      <vt:lpstr>Bunch intensities</vt:lpstr>
      <vt:lpstr>Emittances – start of fill</vt:lpstr>
      <vt:lpstr>Emittances from BRAN</vt:lpstr>
      <vt:lpstr>Comments</vt:lpstr>
      <vt:lpstr>Emittance increase?</vt:lpstr>
      <vt:lpstr>Ditto – BSRT plots</vt:lpstr>
      <vt:lpstr>VACUUM</vt:lpstr>
      <vt:lpstr>Beam intensity and vacuum (4L8)</vt:lpstr>
      <vt:lpstr>Summary vacuum - Tues to Weds</vt:lpstr>
      <vt:lpstr>Mores spikes in ramp...</vt:lpstr>
      <vt:lpstr>Vacuum spikes – Saturday - Sunday</vt:lpstr>
      <vt:lpstr>Vacuum spikes - zoom</vt:lpstr>
      <vt:lpstr>Slide 20</vt:lpstr>
      <vt:lpstr>Slide 21</vt:lpstr>
      <vt:lpstr>Switching e-cloud solenoids off</vt:lpstr>
      <vt:lpstr>1.3e11 per bunch</vt:lpstr>
      <vt:lpstr>Other Issues</vt:lpstr>
      <vt:lpstr>Collisions</vt:lpstr>
      <vt:lpstr>losses in IP7 when bringing LHCb into collisions</vt:lpstr>
      <vt:lpstr>Last night </vt:lpstr>
      <vt:lpstr>Voltage on RQTFs during squeeze</vt:lpstr>
      <vt:lpstr>Issues</vt:lpstr>
      <vt:lpstr>Conclusions</vt:lpstr>
      <vt:lpstr>Other stuff this weekend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1957</cp:revision>
  <dcterms:created xsi:type="dcterms:W3CDTF">2010-10-13T07:44:28Z</dcterms:created>
  <dcterms:modified xsi:type="dcterms:W3CDTF">2011-07-25T07:23:14Z</dcterms:modified>
</cp:coreProperties>
</file>