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16"/>
  </p:notesMasterIdLst>
  <p:handoutMasterIdLst>
    <p:handoutMasterId r:id="rId17"/>
  </p:handoutMasterIdLst>
  <p:sldIdLst>
    <p:sldId id="1286" r:id="rId5"/>
    <p:sldId id="1288" r:id="rId6"/>
    <p:sldId id="1287" r:id="rId7"/>
    <p:sldId id="1293" r:id="rId8"/>
    <p:sldId id="1289" r:id="rId9"/>
    <p:sldId id="1290" r:id="rId10"/>
    <p:sldId id="1292" r:id="rId11"/>
    <p:sldId id="1291" r:id="rId12"/>
    <p:sldId id="1294" r:id="rId13"/>
    <p:sldId id="1241" r:id="rId14"/>
    <p:sldId id="1242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FF99"/>
    <a:srgbClr val="D14FBE"/>
    <a:srgbClr val="B02E9D"/>
    <a:srgbClr val="0000FF"/>
    <a:srgbClr val="008000"/>
    <a:srgbClr val="FF0000"/>
    <a:srgbClr val="FFFF99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 autoAdjust="0"/>
    <p:restoredTop sz="95267" autoAdjust="0"/>
  </p:normalViewPr>
  <p:slideViewPr>
    <p:cSldViewPr>
      <p:cViewPr varScale="1">
        <p:scale>
          <a:sx n="103" d="100"/>
          <a:sy n="103" d="100"/>
        </p:scale>
        <p:origin x="-342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3ED000F1-9374-4A7D-83E1-3AC01442BAA4}" type="datetimeFigureOut">
              <a:rPr lang="en-US"/>
              <a:pPr>
                <a:defRPr/>
              </a:pPr>
              <a:t>7/2/2011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79A4D3E6-5D6D-4446-9FA4-960C370BC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601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737A5D-409C-485C-9951-5EF66F938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23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01/07/2011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MD Report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6404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07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89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438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28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01/07/2011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 smtClean="0">
                <a:solidFill>
                  <a:srgbClr val="000000">
                    <a:tint val="75000"/>
                  </a:srgbClr>
                </a:solidFill>
                <a:latin typeface="Arial"/>
              </a:rPr>
              <a:t>MD Report</a:t>
            </a:r>
            <a:endParaRPr lang="en-US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581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15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9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2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40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85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91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48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94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/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xmlns="" val="26987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Report Friday </a:t>
            </a:r>
            <a:r>
              <a:rPr lang="en-US" sz="1600" dirty="0" smtClean="0"/>
              <a:t>R. Assmann, F. Zimmermann, G. </a:t>
            </a:r>
            <a:r>
              <a:rPr lang="en-US" sz="1600" dirty="0" err="1"/>
              <a:t>P</a:t>
            </a:r>
            <a:r>
              <a:rPr lang="en-US" sz="1600" dirty="0" err="1" smtClean="0"/>
              <a:t>apotti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6186472"/>
              </p:ext>
            </p:extLst>
          </p:nvPr>
        </p:nvGraphicFramePr>
        <p:xfrm>
          <a:off x="467430" y="838850"/>
          <a:ext cx="8229601" cy="551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90"/>
                <a:gridCol w="792110"/>
                <a:gridCol w="6264870"/>
                <a:gridCol w="524531"/>
              </a:tblGrid>
              <a:tr h="380476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81269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</a:t>
                      </a:r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3.5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RF</a:t>
                      </a:r>
                      <a:r>
                        <a:rPr lang="en-US" dirty="0" smtClean="0">
                          <a:sym typeface="Wingdings"/>
                        </a:rPr>
                        <a:t> – </a:t>
                      </a:r>
                      <a:r>
                        <a:rPr lang="en-US" sz="1400" dirty="0" smtClean="0">
                          <a:sym typeface="Wingdings"/>
                        </a:rPr>
                        <a:t>longitudinal</a:t>
                      </a:r>
                      <a:r>
                        <a:rPr lang="en-US" sz="1400" baseline="0" dirty="0" smtClean="0">
                          <a:sym typeface="Wingdings"/>
                        </a:rPr>
                        <a:t> beam stability.</a:t>
                      </a:r>
                      <a:endParaRPr lang="en-US" sz="1400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81269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14:00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rgbClr val="FF0000"/>
                          </a:solidFill>
                        </a:rPr>
                        <a:t>Ramp down,</a:t>
                      </a:r>
                      <a:r>
                        <a:rPr lang="en-US" sz="1400" b="1" i="1" baseline="0" dirty="0" smtClean="0">
                          <a:solidFill>
                            <a:srgbClr val="FF0000"/>
                          </a:solidFill>
                        </a:rPr>
                        <a:t> cycle.</a:t>
                      </a:r>
                      <a:endParaRPr lang="en-US" sz="14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812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14:45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Access to fix the ADT.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intervention. Thanks to RF team for stopping 2h early!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812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baseline="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Long-range beam-beam limit</a:t>
                      </a:r>
                      <a:r>
                        <a:rPr lang="en-US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u="none" baseline="0" dirty="0" smtClean="0"/>
                        <a:t>– </a:t>
                      </a:r>
                      <a:r>
                        <a:rPr lang="en-US" sz="1400" u="none" baseline="0" dirty="0" smtClean="0"/>
                        <a:t>lifetime, </a:t>
                      </a:r>
                      <a:r>
                        <a:rPr lang="en-US" sz="1400" u="none" baseline="0" dirty="0" err="1" smtClean="0"/>
                        <a:t>emittance</a:t>
                      </a:r>
                      <a:r>
                        <a:rPr lang="en-US" sz="1400" u="none" baseline="0" dirty="0" smtClean="0"/>
                        <a:t> versus beam-beam separation. Collimation with changing crossing angle.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812692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02:00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</a:tr>
              <a:tr h="812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u="sng" baseline="0" dirty="0" smtClean="0">
                          <a:solidFill>
                            <a:srgbClr val="0000FF"/>
                          </a:solidFill>
                        </a:rPr>
                        <a:t>Non-linear dynamics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sz="1400" baseline="0" dirty="0" smtClean="0"/>
                        <a:t>Dynamic aperture, non-linear chromaticity and frequency map.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42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Planning Fri – Sat (1. – 2.7.)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6269924"/>
              </p:ext>
            </p:extLst>
          </p:nvPr>
        </p:nvGraphicFramePr>
        <p:xfrm>
          <a:off x="467430" y="980660"/>
          <a:ext cx="8229601" cy="5087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792110"/>
                <a:gridCol w="619286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41906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</a:t>
                      </a:r>
                      <a:endParaRPr lang="en-US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3.5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RF</a:t>
                      </a:r>
                      <a:r>
                        <a:rPr lang="en-US" dirty="0" smtClean="0">
                          <a:sym typeface="Wingdings"/>
                        </a:rPr>
                        <a:t> – </a:t>
                      </a:r>
                      <a:r>
                        <a:rPr lang="en-US" sz="1400" dirty="0" smtClean="0">
                          <a:sym typeface="Wingdings"/>
                        </a:rPr>
                        <a:t>longitudinal</a:t>
                      </a:r>
                      <a:r>
                        <a:rPr lang="en-US" sz="1400" baseline="0" dirty="0" smtClean="0">
                          <a:sym typeface="Wingdings"/>
                        </a:rPr>
                        <a:t> beam stability.</a:t>
                      </a:r>
                      <a:endParaRPr lang="en-US" sz="14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36328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14:00</a:t>
                      </a:r>
                      <a:endParaRPr lang="en-US" sz="140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  <a:tr h="70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15:00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Access to fix the ADT.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2h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intervention.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70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>
                          <a:sym typeface="Wingdings"/>
                        </a:rPr>
                        <a:t> 3.5 </a:t>
                      </a:r>
                      <a:r>
                        <a:rPr lang="en-US" sz="16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600" baseline="0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Long-range beam-beam limit</a:t>
                      </a:r>
                      <a:r>
                        <a:rPr lang="en-US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u="none" baseline="0" dirty="0" smtClean="0"/>
                        <a:t>– </a:t>
                      </a:r>
                      <a:r>
                        <a:rPr lang="en-US" sz="1400" u="none" baseline="0" dirty="0" smtClean="0"/>
                        <a:t>lifetime, </a:t>
                      </a:r>
                      <a:r>
                        <a:rPr lang="en-US" sz="1400" u="none" baseline="0" dirty="0" err="1" smtClean="0"/>
                        <a:t>emittance</a:t>
                      </a:r>
                      <a:r>
                        <a:rPr lang="en-US" sz="1400" u="none" baseline="0" dirty="0" smtClean="0"/>
                        <a:t> versus beam-beam separation. Collimation with changing crossing angle.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02:00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6373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u="sng" baseline="0" dirty="0" smtClean="0">
                          <a:solidFill>
                            <a:srgbClr val="0000FF"/>
                          </a:solidFill>
                        </a:rPr>
                        <a:t>Non-linear dynamics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sz="1400" baseline="0" dirty="0" smtClean="0"/>
                        <a:t>Dynamic aperture, non-linear chromaticity and frequency map.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/>
                        <a:t>12:00</a:t>
                      </a:r>
                      <a:endParaRPr lang="en-US" sz="140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baseline="0" dirty="0" smtClean="0"/>
                        <a:t>If needed: </a:t>
                      </a:r>
                      <a:r>
                        <a:rPr lang="en-US" sz="1400" b="0" i="1" baseline="0" dirty="0" err="1" smtClean="0"/>
                        <a:t>Precycle</a:t>
                      </a:r>
                      <a:r>
                        <a:rPr lang="en-US" sz="1400" b="0" i="1" baseline="0" dirty="0" smtClean="0"/>
                        <a:t>.</a:t>
                      </a:r>
                      <a:endParaRPr lang="en-US" sz="14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dirty="0" smtClean="0"/>
                    </a:p>
                  </a:txBody>
                  <a:tcPr marL="12700" marR="12700" marT="12700" marB="0" anchor="ctr"/>
                </a:tc>
              </a:tr>
              <a:tr h="493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Collimation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combined</a:t>
                      </a:r>
                      <a:r>
                        <a:rPr lang="en-US" sz="1400" baseline="0" dirty="0" smtClean="0"/>
                        <a:t> cleaning, faster setup.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22:00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48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/>
              <a:t>Planning </a:t>
            </a:r>
            <a:r>
              <a:rPr lang="en-US" dirty="0" smtClean="0"/>
              <a:t>Sun – Mon (3. – 4.7.)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0019239"/>
              </p:ext>
            </p:extLst>
          </p:nvPr>
        </p:nvGraphicFramePr>
        <p:xfrm>
          <a:off x="457200" y="919440"/>
          <a:ext cx="8229601" cy="387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20"/>
                <a:gridCol w="864120"/>
                <a:gridCol w="6120850"/>
                <a:gridCol w="5863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 anchor="ctr"/>
                </a:tc>
              </a:tr>
              <a:tr h="493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3.5 </a:t>
                      </a:r>
                      <a:r>
                        <a:rPr lang="en-US" dirty="0" err="1" smtClean="0">
                          <a:sym typeface="Wingdings"/>
                        </a:rPr>
                        <a:t>TeV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ATS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correction</a:t>
                      </a:r>
                      <a:r>
                        <a:rPr lang="en-US" sz="1400" baseline="0" dirty="0" smtClean="0"/>
                        <a:t> &amp; pre-squeeze.</a:t>
                      </a:r>
                      <a:endParaRPr lang="en-US" sz="14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</a:t>
                      </a:r>
                      <a:endParaRPr lang="en-US" sz="1800" b="1" dirty="0"/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08:00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/>
                        <a:t>Ramp down,</a:t>
                      </a:r>
                      <a:r>
                        <a:rPr lang="en-US" sz="1400" b="0" i="1" baseline="0" dirty="0" smtClean="0"/>
                        <a:t> cycle.</a:t>
                      </a:r>
                      <a:endParaRPr lang="en-US" sz="1400" b="0" i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i="1" dirty="0"/>
                    </a:p>
                  </a:txBody>
                  <a:tcPr marL="12700" marR="12700" marT="12700" marB="0" anchor="ctr"/>
                </a:tc>
              </a:tr>
              <a:tr h="698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>
                          <a:sym typeface="Wingdings"/>
                        </a:rPr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distribution in LHC</a:t>
                      </a:r>
                      <a:r>
                        <a:rPr lang="en-US" baseline="0" dirty="0" smtClean="0">
                          <a:sym typeface="Wingdings"/>
                        </a:rPr>
                        <a:t> – </a:t>
                      </a:r>
                      <a:r>
                        <a:rPr lang="en-US" sz="1400" baseline="0" dirty="0" smtClean="0">
                          <a:sym typeface="Wingdings"/>
                        </a:rPr>
                        <a:t>scraping, halo, tails, BLM limits, … (high intensity)</a:t>
                      </a:r>
                      <a:endParaRPr lang="en-US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792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Quench margin at injection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smtClean="0"/>
                        <a:t>– </a:t>
                      </a:r>
                      <a:r>
                        <a:rPr lang="en-US" sz="1400" u="none" dirty="0" smtClean="0"/>
                        <a:t>observation with special QPS instrumentation, losses from TCLIB collimator, TCDQ checks in parallel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648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22:00</a:t>
                      </a:r>
                      <a:endParaRPr lang="en-US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/>
                        <a:t>450 </a:t>
                      </a:r>
                      <a:r>
                        <a:rPr lang="en-US" u="none" dirty="0" err="1" smtClean="0"/>
                        <a:t>GeV</a:t>
                      </a:r>
                      <a:r>
                        <a:rPr lang="en-US" u="none" dirty="0" smtClean="0"/>
                        <a:t>: </a:t>
                      </a:r>
                      <a:r>
                        <a:rPr lang="en-US" b="1" u="sng" dirty="0" smtClean="0">
                          <a:solidFill>
                            <a:srgbClr val="0000FF"/>
                          </a:solidFill>
                        </a:rPr>
                        <a:t>R2E</a:t>
                      </a:r>
                      <a:r>
                        <a:rPr lang="en-US" dirty="0" smtClean="0"/>
                        <a:t> – </a:t>
                      </a:r>
                      <a:r>
                        <a:rPr lang="en-US" sz="1400" dirty="0" smtClean="0"/>
                        <a:t>slow controlled losses (1e13p on Q14.R2.B1).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5040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</a:t>
                      </a:r>
                      <a:endParaRPr lang="en-US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06:00</a:t>
                      </a:r>
                      <a:endParaRPr lang="en-US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430" y="5013220"/>
            <a:ext cx="637814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 smtClean="0">
                <a:solidFill>
                  <a:srgbClr val="00007D"/>
                </a:solidFill>
              </a:rPr>
              <a:t>Needs from experiments: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</a:rPr>
              <a:t>30.6., 08:00 to 16:00 – </a:t>
            </a:r>
            <a:r>
              <a:rPr lang="en-US" sz="1800" dirty="0" err="1" smtClean="0">
                <a:solidFill>
                  <a:srgbClr val="00007D"/>
                </a:solidFill>
              </a:rPr>
              <a:t>Luminometers</a:t>
            </a:r>
            <a:r>
              <a:rPr lang="en-US" sz="1800" dirty="0" smtClean="0">
                <a:solidFill>
                  <a:srgbClr val="00007D"/>
                </a:solidFill>
              </a:rPr>
              <a:t> on in ATLAS and CMS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7D"/>
                </a:solidFill>
              </a:rPr>
              <a:t>01.7., 18:00 to 02:00 – </a:t>
            </a:r>
            <a:r>
              <a:rPr lang="en-US" sz="1800" dirty="0" err="1" smtClean="0">
                <a:solidFill>
                  <a:srgbClr val="00007D"/>
                </a:solidFill>
              </a:rPr>
              <a:t>Luminometers</a:t>
            </a:r>
            <a:r>
              <a:rPr lang="en-US" sz="1800" dirty="0" smtClean="0">
                <a:solidFill>
                  <a:srgbClr val="00007D"/>
                </a:solidFill>
              </a:rPr>
              <a:t> </a:t>
            </a:r>
            <a:r>
              <a:rPr lang="en-US" sz="1800" dirty="0">
                <a:solidFill>
                  <a:srgbClr val="00007D"/>
                </a:solidFill>
              </a:rPr>
              <a:t>on in ATLAS and </a:t>
            </a:r>
            <a:r>
              <a:rPr lang="en-US" sz="1800" dirty="0" smtClean="0">
                <a:solidFill>
                  <a:srgbClr val="00007D"/>
                </a:solidFill>
              </a:rPr>
              <a:t>CMS</a:t>
            </a:r>
            <a:endParaRPr lang="en-US" sz="1800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8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 Results </a:t>
            </a:r>
            <a:r>
              <a:rPr lang="en-US" sz="2400" dirty="0" smtClean="0"/>
              <a:t>(Philippe, Elena et al)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688790"/>
          </a:xfrm>
        </p:spPr>
        <p:txBody>
          <a:bodyPr/>
          <a:lstStyle/>
          <a:p>
            <a:r>
              <a:rPr lang="en-US" dirty="0" smtClean="0"/>
              <a:t>Goal: compare thresholds for single and multi-bunch stability.</a:t>
            </a:r>
          </a:p>
          <a:p>
            <a:r>
              <a:rPr lang="en-US" dirty="0" smtClean="0"/>
              <a:t>The MD started at 03:15. DAQ started at 4:30 but we had some problems with signal observation in the first two hours.</a:t>
            </a:r>
          </a:p>
          <a:p>
            <a:r>
              <a:rPr lang="en-US" dirty="0" smtClean="0"/>
              <a:t>The first part was devoted to single bunch studies:</a:t>
            </a:r>
          </a:p>
          <a:p>
            <a:pPr lvl="1"/>
            <a:r>
              <a:rPr lang="en-US" dirty="0" smtClean="0"/>
              <a:t>Single bunches injected to LHC with nominal (0.5 </a:t>
            </a:r>
            <a:r>
              <a:rPr lang="en-US" dirty="0" err="1" smtClean="0"/>
              <a:t>eVs</a:t>
            </a:r>
            <a:r>
              <a:rPr lang="en-US" dirty="0" smtClean="0"/>
              <a:t>) and smaller longitudinal </a:t>
            </a:r>
            <a:r>
              <a:rPr lang="en-US" dirty="0" err="1" smtClean="0"/>
              <a:t>emittances</a:t>
            </a:r>
            <a:r>
              <a:rPr lang="en-US" dirty="0" smtClean="0"/>
              <a:t> extracted from the SPS (down to 0.35 </a:t>
            </a:r>
            <a:r>
              <a:rPr lang="en-US" dirty="0" err="1" smtClean="0"/>
              <a:t>eVs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Intensities were about 1.2-1.4e11 ppb, SPS transverse scraping was disabled for the second part of the MD.</a:t>
            </a:r>
          </a:p>
          <a:p>
            <a:pPr lvl="1"/>
            <a:r>
              <a:rPr lang="en-US" dirty="0" smtClean="0"/>
              <a:t>8 bunches in 9 equally spaced positions in the ring were used in order to simplify the bunch profile acquisition (and comply with the AGK).</a:t>
            </a:r>
          </a:p>
          <a:p>
            <a:pPr lvl="1"/>
            <a:r>
              <a:rPr lang="en-US" dirty="0" smtClean="0"/>
              <a:t>Acquisitions of bunch-by-bunch phase, the 400 MHz component, bunch profiles and bunch length (by BQMLHC) were recorded.</a:t>
            </a:r>
          </a:p>
          <a:p>
            <a:pPr lvl="1"/>
            <a:r>
              <a:rPr lang="en-US" u="sng" dirty="0" smtClean="0"/>
              <a:t>Injection phase errors were damped for nominal </a:t>
            </a:r>
            <a:r>
              <a:rPr lang="en-US" u="sng" dirty="0" err="1" smtClean="0"/>
              <a:t>emittances</a:t>
            </a:r>
            <a:r>
              <a:rPr lang="en-US" u="sng" dirty="0" smtClean="0"/>
              <a:t>, but remained </a:t>
            </a:r>
            <a:r>
              <a:rPr lang="en-US" u="sng" dirty="0" err="1" smtClean="0"/>
              <a:t>undamped</a:t>
            </a:r>
            <a:r>
              <a:rPr lang="en-US" u="sng" dirty="0" smtClean="0"/>
              <a:t> for smaller </a:t>
            </a:r>
            <a:r>
              <a:rPr lang="en-US" u="sng" dirty="0" err="1" smtClean="0"/>
              <a:t>emittances</a:t>
            </a:r>
            <a:r>
              <a:rPr lang="en-US" u="sng" dirty="0" smtClean="0"/>
              <a:t> </a:t>
            </a:r>
            <a:r>
              <a:rPr lang="en-US" dirty="0" smtClean="0"/>
              <a:t>(even slightly growing).</a:t>
            </a:r>
          </a:p>
          <a:p>
            <a:pPr lvl="1"/>
            <a:r>
              <a:rPr lang="en-US" dirty="0" smtClean="0"/>
              <a:t>To be noted that the phase loop was on all bunches and continuously for this MD.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05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 Results </a:t>
            </a:r>
            <a:r>
              <a:rPr lang="en-US" sz="2400" dirty="0" smtClean="0">
                <a:solidFill>
                  <a:srgbClr val="00007D"/>
                </a:solidFill>
              </a:rPr>
              <a:t>(Philippe, Elena et 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688790"/>
          </a:xfrm>
        </p:spPr>
        <p:txBody>
          <a:bodyPr/>
          <a:lstStyle/>
          <a:p>
            <a:r>
              <a:rPr lang="en-US" dirty="0" smtClean="0"/>
              <a:t>Single bunch studies continued:</a:t>
            </a:r>
          </a:p>
          <a:p>
            <a:pPr lvl="1"/>
            <a:r>
              <a:rPr lang="en-US" dirty="0" smtClean="0"/>
              <a:t>The capture voltage changed to 8 MV and 3.5 MV (operational: 6 MV), for different fills (3.5 MV is matched to SPS extraction voltage). </a:t>
            </a:r>
          </a:p>
          <a:p>
            <a:pPr lvl="1"/>
            <a:r>
              <a:rPr lang="en-US" dirty="0" smtClean="0"/>
              <a:t>Probably due to smaller </a:t>
            </a:r>
            <a:r>
              <a:rPr lang="en-US" dirty="0" err="1" smtClean="0"/>
              <a:t>emittance</a:t>
            </a:r>
            <a:r>
              <a:rPr lang="en-US" dirty="0" smtClean="0"/>
              <a:t> in absence of </a:t>
            </a:r>
            <a:r>
              <a:rPr lang="en-US" dirty="0" err="1" smtClean="0"/>
              <a:t>filamentation</a:t>
            </a:r>
            <a:r>
              <a:rPr lang="en-US" dirty="0" smtClean="0"/>
              <a:t> the </a:t>
            </a:r>
            <a:r>
              <a:rPr lang="en-US" u="sng" dirty="0" smtClean="0"/>
              <a:t>bunches injected in the 3.5 MV were observed to have a longer damping time of the dipole oscillations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beam injected for the first intended ramp was requested dumped due to large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because of the long time spent waiting for the ramp to start.</a:t>
            </a:r>
          </a:p>
          <a:p>
            <a:pPr lvl="1"/>
            <a:r>
              <a:rPr lang="en-US" dirty="0" smtClean="0"/>
              <a:t>One ramp was performed with 8 bunches per ring: </a:t>
            </a:r>
            <a:r>
              <a:rPr lang="en-US" u="sng" dirty="0" smtClean="0"/>
              <a:t>observed different energy onset of instabilities for bunches with slightly different long. </a:t>
            </a:r>
            <a:r>
              <a:rPr lang="en-US" u="sng" dirty="0" err="1" smtClean="0"/>
              <a:t>emittances</a:t>
            </a:r>
            <a:r>
              <a:rPr lang="en-US" u="sng" dirty="0" smtClean="0"/>
              <a:t>. </a:t>
            </a:r>
            <a:r>
              <a:rPr lang="en-US" dirty="0" smtClean="0"/>
              <a:t>Data acquired and will be </a:t>
            </a:r>
            <a:r>
              <a:rPr lang="en-US" dirty="0" err="1" smtClean="0"/>
              <a:t>analysed</a:t>
            </a:r>
            <a:r>
              <a:rPr lang="en-US" dirty="0" smtClean="0"/>
              <a:t> in detail.</a:t>
            </a:r>
          </a:p>
          <a:p>
            <a:r>
              <a:rPr lang="en-US" dirty="0" smtClean="0"/>
              <a:t>Multi-bunch growth times and threshold (36b batch, 50 ns spacing) with single bunch. </a:t>
            </a:r>
          </a:p>
          <a:p>
            <a:pPr lvl="1"/>
            <a:r>
              <a:rPr lang="en-US" dirty="0" smtClean="0"/>
              <a:t>This part could not be started because the MD was stopped to allow access for intervention on the ADT. It could hopefully be completed during operation this summer.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05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afternoon -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damper</a:t>
            </a:r>
          </a:p>
          <a:p>
            <a:r>
              <a:rPr lang="en-GB" dirty="0" smtClean="0"/>
              <a:t>QPS – RB81 and RB23</a:t>
            </a:r>
          </a:p>
          <a:p>
            <a:r>
              <a:rPr lang="en-GB" dirty="0" smtClean="0"/>
              <a:t>BI – network cable for BBQ trigger to ADT</a:t>
            </a:r>
          </a:p>
          <a:p>
            <a:r>
              <a:rPr lang="en-GB" dirty="0" smtClean="0"/>
              <a:t>Point 6 – Q4.L6 </a:t>
            </a:r>
            <a:r>
              <a:rPr lang="en-GB" dirty="0" smtClean="0"/>
              <a:t>– preparation for MD</a:t>
            </a:r>
            <a:endParaRPr lang="en-GB" dirty="0" smtClean="0"/>
          </a:p>
          <a:p>
            <a:r>
              <a:rPr lang="en-GB" dirty="0" smtClean="0"/>
              <a:t>R2E – R2 – preparation for MD</a:t>
            </a:r>
          </a:p>
          <a:p>
            <a:endParaRPr lang="en-GB" dirty="0" smtClean="0"/>
          </a:p>
          <a:p>
            <a:r>
              <a:rPr lang="en-GB" dirty="0" smtClean="0"/>
              <a:t>Delay coming out – ventilation door open point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Long-range beam-beam results </a:t>
            </a:r>
            <a:r>
              <a:rPr lang="en-US" sz="2400" dirty="0" smtClean="0"/>
              <a:t>(</a:t>
            </a:r>
            <a:r>
              <a:rPr lang="en-GB" sz="2400" dirty="0" smtClean="0"/>
              <a:t>preliminary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1678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Lost </a:t>
            </a:r>
            <a:r>
              <a:rPr lang="en-GB" dirty="0" smtClean="0"/>
              <a:t>4.5 hrs due to technical problems. </a:t>
            </a:r>
            <a:endParaRPr lang="en-GB" dirty="0" smtClean="0"/>
          </a:p>
          <a:p>
            <a:pPr lvl="1"/>
            <a:r>
              <a:rPr lang="en-GB" dirty="0" smtClean="0"/>
              <a:t>Lost fill to tune feedback in squeeze – less beam, less signal</a:t>
            </a:r>
          </a:p>
          <a:p>
            <a:r>
              <a:rPr lang="en-GB" dirty="0" smtClean="0"/>
              <a:t>One </a:t>
            </a:r>
            <a:r>
              <a:rPr lang="en-GB" dirty="0" smtClean="0"/>
              <a:t>ramp </a:t>
            </a:r>
            <a:r>
              <a:rPr lang="en-GB" dirty="0" smtClean="0"/>
              <a:t>with </a:t>
            </a:r>
            <a:r>
              <a:rPr lang="en-GB" dirty="0" smtClean="0"/>
              <a:t>12+36 bunches per beam to 3.5 </a:t>
            </a:r>
            <a:r>
              <a:rPr lang="en-GB" dirty="0" err="1" smtClean="0"/>
              <a:t>TeV</a:t>
            </a:r>
            <a:r>
              <a:rPr lang="en-GB" dirty="0" smtClean="0"/>
              <a:t>, beta*1.5m </a:t>
            </a:r>
            <a:r>
              <a:rPr lang="en-GB" dirty="0" smtClean="0"/>
              <a:t>in </a:t>
            </a:r>
            <a:r>
              <a:rPr lang="en-GB" dirty="0" smtClean="0"/>
              <a:t>Ip1/5. </a:t>
            </a:r>
            <a:endParaRPr lang="en-GB" dirty="0" smtClean="0"/>
          </a:p>
          <a:p>
            <a:r>
              <a:rPr lang="en-GB" dirty="0" smtClean="0"/>
              <a:t>Reduced </a:t>
            </a:r>
            <a:r>
              <a:rPr lang="en-GB" dirty="0" smtClean="0"/>
              <a:t>crossing angle from 120murad to </a:t>
            </a:r>
            <a:r>
              <a:rPr lang="en-GB" dirty="0" smtClean="0"/>
              <a:t>40</a:t>
            </a:r>
            <a:r>
              <a:rPr lang="en-GB" dirty="0" smtClean="0"/>
              <a:t>% of nominal and recorded losses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 smtClean="0"/>
              <a:t>First losses </a:t>
            </a:r>
            <a:r>
              <a:rPr lang="en-GB" dirty="0" smtClean="0"/>
              <a:t>observed </a:t>
            </a:r>
            <a:r>
              <a:rPr lang="en-GB" dirty="0" smtClean="0"/>
              <a:t>at separation of 4-5 sigma, reduced lifetime. </a:t>
            </a:r>
            <a:endParaRPr lang="en-GB" dirty="0" smtClean="0"/>
          </a:p>
          <a:p>
            <a:r>
              <a:rPr lang="en-GB" dirty="0" smtClean="0"/>
              <a:t>Strong correlation </a:t>
            </a:r>
            <a:r>
              <a:rPr lang="en-GB" dirty="0" smtClean="0"/>
              <a:t>of losses with number of long </a:t>
            </a:r>
            <a:r>
              <a:rPr lang="en-GB" dirty="0" smtClean="0"/>
              <a:t>range </a:t>
            </a:r>
            <a:r>
              <a:rPr lang="en-GB" dirty="0" smtClean="0"/>
              <a:t>interactions (PACMAN effects). </a:t>
            </a:r>
            <a:endParaRPr lang="en-GB" dirty="0" smtClean="0"/>
          </a:p>
          <a:p>
            <a:r>
              <a:rPr lang="en-GB" dirty="0" smtClean="0"/>
              <a:t>Detailed analysis </a:t>
            </a:r>
            <a:r>
              <a:rPr lang="en-GB" dirty="0" smtClean="0"/>
              <a:t>will be done. </a:t>
            </a:r>
            <a:endParaRPr lang="en-GB" dirty="0" smtClean="0"/>
          </a:p>
          <a:p>
            <a:pPr lvl="1"/>
            <a:r>
              <a:rPr lang="en-GB" dirty="0" smtClean="0"/>
              <a:t>Werner and the beam-beam </a:t>
            </a:r>
            <a:r>
              <a:rPr lang="en-GB" dirty="0" smtClean="0"/>
              <a:t>team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459787" cy="523875"/>
          </a:xfrm>
        </p:spPr>
        <p:txBody>
          <a:bodyPr/>
          <a:lstStyle/>
          <a:p>
            <a:r>
              <a:rPr lang="en-US" dirty="0" smtClean="0"/>
              <a:t>Reduction crossing angle IR1 (V) and IR5 (H)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4097" name="Picture 1" descr="https://ab-dep-op-elogbook.web.cern.ch/ab-dep-op-elogbook/elogbook/attach.php?attachId=1175571&amp;type=png&amp;fname=20110702011149.png"/>
          <p:cNvPicPr>
            <a:picLocks noChangeAspect="1" noChangeArrowheads="1"/>
          </p:cNvPicPr>
          <p:nvPr/>
        </p:nvPicPr>
        <p:blipFill>
          <a:blip r:embed="rId2" cstate="print"/>
          <a:srcRect t="15888" b="52490"/>
          <a:stretch>
            <a:fillRect/>
          </a:stretch>
        </p:blipFill>
        <p:spPr bwMode="auto">
          <a:xfrm>
            <a:off x="0" y="1988800"/>
            <a:ext cx="9144000" cy="18722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9183080">
            <a:off x="2037841" y="1632702"/>
            <a:ext cx="2238113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Reduce IR1 angle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463331" y="230405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87251" y="230405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11171" y="230405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183080">
            <a:off x="6452266" y="1512728"/>
            <a:ext cx="2238113" cy="40011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Reduce IR5 angle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895391" y="208802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847162" y="208802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8095752" y="2160031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7231632" y="2281578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695641" y="2281579"/>
            <a:ext cx="69762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5420" y="4120189"/>
            <a:ext cx="84353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Crossing angles in IR1 and IR5 reduced in steps of 5 – 10 %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TCT’s following changed orbit.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100% = 120 </a:t>
            </a:r>
            <a:r>
              <a:rPr lang="en-US" sz="2400" dirty="0" err="1" smtClean="0">
                <a:latin typeface="Symbol" pitchFamily="18" charset="2"/>
              </a:rPr>
              <a:t>m</a:t>
            </a:r>
            <a:r>
              <a:rPr lang="en-US" sz="2400" dirty="0" err="1" smtClean="0"/>
              <a:t>rad</a:t>
            </a:r>
            <a:r>
              <a:rPr lang="en-US" sz="24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50% fine (no reduction in lifetime), 40% still OK!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459787" cy="523875"/>
          </a:xfrm>
        </p:spPr>
        <p:txBody>
          <a:bodyPr/>
          <a:lstStyle/>
          <a:p>
            <a:r>
              <a:rPr lang="en-US" dirty="0" smtClean="0"/>
              <a:t>Reduction crossing angle IR1 (V) and IR5 (H)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2049" name="Picture 1" descr="https://ab-dep-op-elogbook.web.cern.ch/ab-dep-op-elogbook/elogbook/attach.php?attachId=1175490&amp;type=png&amp;fname=20110702002852.png"/>
          <p:cNvPicPr>
            <a:picLocks noChangeAspect="1" noChangeArrowheads="1"/>
          </p:cNvPicPr>
          <p:nvPr/>
        </p:nvPicPr>
        <p:blipFill>
          <a:blip r:embed="rId2" cstate="print"/>
          <a:srcRect t="8805" r="20580" b="52797"/>
          <a:stretch>
            <a:fillRect/>
          </a:stretch>
        </p:blipFill>
        <p:spPr bwMode="auto">
          <a:xfrm>
            <a:off x="179389" y="908650"/>
            <a:ext cx="8708709" cy="3240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91600" y="1844780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Loss rates at FBCT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459787" cy="523875"/>
          </a:xfrm>
        </p:spPr>
        <p:txBody>
          <a:bodyPr/>
          <a:lstStyle/>
          <a:p>
            <a:r>
              <a:rPr lang="en-US" dirty="0" smtClean="0"/>
              <a:t>Reduction crossing angle IR1 (V) and IR5 (H)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836640"/>
            <a:ext cx="8641200" cy="554477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Beam losses at primary collimator after step down in crossing-angle to 30% in IR1 </a:t>
            </a:r>
            <a:r>
              <a:rPr lang="en-US" dirty="0" smtClean="0">
                <a:sym typeface="Wingdings" pitchFamily="2" charset="2"/>
              </a:rPr>
              <a:t> two processes with different time constants…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3073" name="Picture 1" descr="https://ab-dep-op-elogbook.web.cern.ch/ab-dep-op-elogbook/elogbook/attach.php?attachId=1175485&amp;type=png&amp;fname=20110702002436.png"/>
          <p:cNvPicPr>
            <a:picLocks noChangeAspect="1" noChangeArrowheads="1"/>
          </p:cNvPicPr>
          <p:nvPr/>
        </p:nvPicPr>
        <p:blipFill>
          <a:blip r:embed="rId2" cstate="print"/>
          <a:srcRect l="40191" t="12637" r="6276" b="53911"/>
          <a:stretch>
            <a:fillRect/>
          </a:stretch>
        </p:blipFill>
        <p:spPr bwMode="auto">
          <a:xfrm>
            <a:off x="251400" y="836640"/>
            <a:ext cx="8641200" cy="432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Non-linear studies ongoing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Non-linear </a:t>
            </a:r>
            <a:r>
              <a:rPr lang="en-GB" dirty="0" smtClean="0"/>
              <a:t>dynamics with a parallel MD on the 2 beams</a:t>
            </a:r>
          </a:p>
          <a:p>
            <a:endParaRPr lang="en-GB" dirty="0" smtClean="0"/>
          </a:p>
          <a:p>
            <a:r>
              <a:rPr lang="en-GB" dirty="0" smtClean="0"/>
              <a:t>Dynamic aperture without </a:t>
            </a:r>
            <a:r>
              <a:rPr lang="en-GB" dirty="0" err="1" smtClean="0"/>
              <a:t>octupoles</a:t>
            </a:r>
            <a:endParaRPr lang="en-GB" dirty="0" smtClean="0"/>
          </a:p>
          <a:p>
            <a:r>
              <a:rPr lang="en-GB" dirty="0" smtClean="0"/>
              <a:t>Non-linearity measurements with aperture kicker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>
                <a:solidFill>
                  <a:srgbClr val="00007D"/>
                </a:solidFill>
              </a:rPr>
              <a:t>MD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01/07/2011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B04B43CECEB4284DC1048BD9A7E71" ma:contentTypeVersion="1" ma:contentTypeDescription="Create a new document." ma:contentTypeScope="" ma:versionID="8cca731c8a18d525af234bc8afc37e6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29FD2C7-8142-4FB3-8557-790D71E5E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7899F3-7C33-4518-B4F7-68A7E7416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9A2EF-7E83-43BA-BA6F-97EF9DBD12D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50165</TotalTime>
  <Words>1039</Words>
  <Application>Microsoft Office PowerPoint</Application>
  <PresentationFormat>On-screen Show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1_Pixel</vt:lpstr>
      <vt:lpstr>MD Report Friday R. Assmann, F. Zimmermann, G. Papotti</vt:lpstr>
      <vt:lpstr>RF MD Results (Philippe, Elena et al)</vt:lpstr>
      <vt:lpstr>RF MD Results (Philippe, Elena et al)</vt:lpstr>
      <vt:lpstr>Friday afternoon - access</vt:lpstr>
      <vt:lpstr>Long-range beam-beam results (preliminary)</vt:lpstr>
      <vt:lpstr>Reduction crossing angle IR1 (V) and IR5 (H)</vt:lpstr>
      <vt:lpstr>Reduction crossing angle IR1 (V) and IR5 (H)</vt:lpstr>
      <vt:lpstr>Reduction crossing angle IR1 (V) and IR5 (H)</vt:lpstr>
      <vt:lpstr>Non-linear studies ongoing</vt:lpstr>
      <vt:lpstr>MD Planning Fri – Sat (1. – 2.7.)</vt:lpstr>
      <vt:lpstr>MD Planning Sun – Mon (3. – 4.7.)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lamontm</cp:lastModifiedBy>
  <cp:revision>3135</cp:revision>
  <cp:lastPrinted>2011-06-29T07:39:33Z</cp:lastPrinted>
  <dcterms:created xsi:type="dcterms:W3CDTF">2011-06-23T18:13:25Z</dcterms:created>
  <dcterms:modified xsi:type="dcterms:W3CDTF">2011-07-02T07:42:46Z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0x010100E5DB04B43CECEB4284DC1048BD9A7E71</vt:lpwstr>
  </property>
</Properties>
</file>