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 id="2147483676" r:id="rId5"/>
  </p:sldMasterIdLst>
  <p:notesMasterIdLst>
    <p:notesMasterId r:id="rId38"/>
  </p:notesMasterIdLst>
  <p:handoutMasterIdLst>
    <p:handoutMasterId r:id="rId39"/>
  </p:handoutMasterIdLst>
  <p:sldIdLst>
    <p:sldId id="1240" r:id="rId6"/>
    <p:sldId id="1245" r:id="rId7"/>
    <p:sldId id="1250" r:id="rId8"/>
    <p:sldId id="1246" r:id="rId9"/>
    <p:sldId id="1247" r:id="rId10"/>
    <p:sldId id="1257" r:id="rId11"/>
    <p:sldId id="1260" r:id="rId12"/>
    <p:sldId id="1258" r:id="rId13"/>
    <p:sldId id="1270" r:id="rId14"/>
    <p:sldId id="1271" r:id="rId15"/>
    <p:sldId id="1259" r:id="rId16"/>
    <p:sldId id="1262" r:id="rId17"/>
    <p:sldId id="1285" r:id="rId18"/>
    <p:sldId id="1266" r:id="rId19"/>
    <p:sldId id="1267" r:id="rId20"/>
    <p:sldId id="1268" r:id="rId21"/>
    <p:sldId id="1269" r:id="rId22"/>
    <p:sldId id="1263" r:id="rId23"/>
    <p:sldId id="1272" r:id="rId24"/>
    <p:sldId id="1273" r:id="rId25"/>
    <p:sldId id="1274" r:id="rId26"/>
    <p:sldId id="1275" r:id="rId27"/>
    <p:sldId id="1276" r:id="rId28"/>
    <p:sldId id="1277" r:id="rId29"/>
    <p:sldId id="1282" r:id="rId30"/>
    <p:sldId id="1283" r:id="rId31"/>
    <p:sldId id="1284" r:id="rId32"/>
    <p:sldId id="1278" r:id="rId33"/>
    <p:sldId id="1279" r:id="rId34"/>
    <p:sldId id="1244" r:id="rId35"/>
    <p:sldId id="1241" r:id="rId36"/>
    <p:sldId id="1242" r:id="rId37"/>
  </p:sldIdLst>
  <p:sldSz cx="9144000" cy="6858000" type="screen4x3"/>
  <p:notesSz cx="6797675" cy="9928225"/>
  <p:defaultTextStyle>
    <a:defPPr>
      <a:defRPr lang="en-US"/>
    </a:defPPr>
    <a:lvl1pPr algn="l" rtl="0" fontAlgn="base">
      <a:spcBef>
        <a:spcPct val="0"/>
      </a:spcBef>
      <a:spcAft>
        <a:spcPct val="0"/>
      </a:spcAft>
      <a:defRPr sz="2000" kern="1200">
        <a:solidFill>
          <a:schemeClr val="bg2"/>
        </a:solidFill>
        <a:latin typeface="Arial" charset="0"/>
        <a:ea typeface="+mn-ea"/>
        <a:cs typeface="+mn-cs"/>
      </a:defRPr>
    </a:lvl1pPr>
    <a:lvl2pPr marL="457200" algn="l" rtl="0" fontAlgn="base">
      <a:spcBef>
        <a:spcPct val="0"/>
      </a:spcBef>
      <a:spcAft>
        <a:spcPct val="0"/>
      </a:spcAft>
      <a:defRPr sz="2000" kern="1200">
        <a:solidFill>
          <a:schemeClr val="bg2"/>
        </a:solidFill>
        <a:latin typeface="Arial" charset="0"/>
        <a:ea typeface="+mn-ea"/>
        <a:cs typeface="+mn-cs"/>
      </a:defRPr>
    </a:lvl2pPr>
    <a:lvl3pPr marL="914400" algn="l" rtl="0" fontAlgn="base">
      <a:spcBef>
        <a:spcPct val="0"/>
      </a:spcBef>
      <a:spcAft>
        <a:spcPct val="0"/>
      </a:spcAft>
      <a:defRPr sz="2000" kern="1200">
        <a:solidFill>
          <a:schemeClr val="bg2"/>
        </a:solidFill>
        <a:latin typeface="Arial" charset="0"/>
        <a:ea typeface="+mn-ea"/>
        <a:cs typeface="+mn-cs"/>
      </a:defRPr>
    </a:lvl3pPr>
    <a:lvl4pPr marL="1371600" algn="l" rtl="0" fontAlgn="base">
      <a:spcBef>
        <a:spcPct val="0"/>
      </a:spcBef>
      <a:spcAft>
        <a:spcPct val="0"/>
      </a:spcAft>
      <a:defRPr sz="2000" kern="1200">
        <a:solidFill>
          <a:schemeClr val="bg2"/>
        </a:solidFill>
        <a:latin typeface="Arial" charset="0"/>
        <a:ea typeface="+mn-ea"/>
        <a:cs typeface="+mn-cs"/>
      </a:defRPr>
    </a:lvl4pPr>
    <a:lvl5pPr marL="1828800" algn="l" rtl="0" fontAlgn="base">
      <a:spcBef>
        <a:spcPct val="0"/>
      </a:spcBef>
      <a:spcAft>
        <a:spcPct val="0"/>
      </a:spcAft>
      <a:defRPr sz="2000" kern="1200">
        <a:solidFill>
          <a:schemeClr val="bg2"/>
        </a:solidFill>
        <a:latin typeface="Arial" charset="0"/>
        <a:ea typeface="+mn-ea"/>
        <a:cs typeface="+mn-cs"/>
      </a:defRPr>
    </a:lvl5pPr>
    <a:lvl6pPr marL="2286000" algn="l" defTabSz="914400" rtl="0" eaLnBrk="1" latinLnBrk="0" hangingPunct="1">
      <a:defRPr sz="2000" kern="1200">
        <a:solidFill>
          <a:schemeClr val="bg2"/>
        </a:solidFill>
        <a:latin typeface="Arial" charset="0"/>
        <a:ea typeface="+mn-ea"/>
        <a:cs typeface="+mn-cs"/>
      </a:defRPr>
    </a:lvl6pPr>
    <a:lvl7pPr marL="2743200" algn="l" defTabSz="914400" rtl="0" eaLnBrk="1" latinLnBrk="0" hangingPunct="1">
      <a:defRPr sz="2000" kern="1200">
        <a:solidFill>
          <a:schemeClr val="bg2"/>
        </a:solidFill>
        <a:latin typeface="Arial" charset="0"/>
        <a:ea typeface="+mn-ea"/>
        <a:cs typeface="+mn-cs"/>
      </a:defRPr>
    </a:lvl7pPr>
    <a:lvl8pPr marL="3200400" algn="l" defTabSz="914400" rtl="0" eaLnBrk="1" latinLnBrk="0" hangingPunct="1">
      <a:defRPr sz="2000" kern="1200">
        <a:solidFill>
          <a:schemeClr val="bg2"/>
        </a:solidFill>
        <a:latin typeface="Arial" charset="0"/>
        <a:ea typeface="+mn-ea"/>
        <a:cs typeface="+mn-cs"/>
      </a:defRPr>
    </a:lvl8pPr>
    <a:lvl9pPr marL="3657600" algn="l" defTabSz="914400" rtl="0" eaLnBrk="1" latinLnBrk="0" hangingPunct="1">
      <a:defRPr sz="2000" kern="1200">
        <a:solidFill>
          <a:schemeClr val="bg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14FBE"/>
    <a:srgbClr val="B02E9D"/>
    <a:srgbClr val="0000FF"/>
    <a:srgbClr val="008000"/>
    <a:srgbClr val="FF0000"/>
    <a:srgbClr val="FFFF99"/>
    <a:srgbClr val="CC0066"/>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37" autoAdjust="0"/>
    <p:restoredTop sz="95267" autoAdjust="0"/>
  </p:normalViewPr>
  <p:slideViewPr>
    <p:cSldViewPr>
      <p:cViewPr varScale="1">
        <p:scale>
          <a:sx n="126" d="100"/>
          <a:sy n="126" d="100"/>
        </p:scale>
        <p:origin x="-312" y="-104"/>
      </p:cViewPr>
      <p:guideLst>
        <p:guide orient="horz" pos="2160"/>
        <p:guide pos="5103"/>
      </p:guideLst>
    </p:cSldViewPr>
  </p:slideViewPr>
  <p:notesTextViewPr>
    <p:cViewPr>
      <p:scale>
        <a:sx n="100" d="100"/>
        <a:sy n="100" d="100"/>
      </p:scale>
      <p:origin x="0" y="0"/>
    </p:cViewPr>
  </p:notesTextViewPr>
  <p:sorterViewPr>
    <p:cViewPr>
      <p:scale>
        <a:sx n="66" d="100"/>
        <a:sy n="66" d="100"/>
      </p:scale>
      <p:origin x="0" y="0"/>
    </p:cViewPr>
  </p:sorterViewPr>
  <p:gridSpacing cx="72010" cy="7201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0" hangingPunct="0">
              <a:spcBef>
                <a:spcPct val="50000"/>
              </a:spcBef>
              <a:defRPr sz="1200"/>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0" hangingPunct="0">
              <a:spcBef>
                <a:spcPct val="50000"/>
              </a:spcBef>
              <a:defRPr sz="1200"/>
            </a:lvl1pPr>
          </a:lstStyle>
          <a:p>
            <a:pPr>
              <a:defRPr/>
            </a:pPr>
            <a:fld id="{3ED000F1-9374-4A7D-83E1-3AC01442BAA4}" type="datetimeFigureOut">
              <a:rPr lang="en-US"/>
              <a:pPr>
                <a:defRPr/>
              </a:pPr>
              <a:t>6/29/11</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0" hangingPunct="0">
              <a:spcBef>
                <a:spcPct val="50000"/>
              </a:spcBef>
              <a:defRPr sz="1200"/>
            </a:lvl1pPr>
          </a:lstStyle>
          <a:p>
            <a:pPr>
              <a:defRPr/>
            </a:pPr>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eaLnBrk="0" hangingPunct="0">
              <a:spcBef>
                <a:spcPct val="50000"/>
              </a:spcBef>
              <a:defRPr sz="1200"/>
            </a:lvl1pPr>
          </a:lstStyle>
          <a:p>
            <a:pPr>
              <a:defRPr/>
            </a:pPr>
            <a:fld id="{79A4D3E6-5D6D-4446-9FA4-960C370BC014}" type="slidenum">
              <a:rPr lang="en-US"/>
              <a:pPr>
                <a:defRPr/>
              </a:pPr>
              <a:t>‹#›</a:t>
            </a:fld>
            <a:endParaRPr lang="en-US"/>
          </a:p>
        </p:txBody>
      </p:sp>
    </p:spTree>
    <p:extLst>
      <p:ext uri="{BB962C8B-B14F-4D97-AF65-F5344CB8AC3E}">
        <p14:creationId xmlns:p14="http://schemas.microsoft.com/office/powerpoint/2010/main" val="26396012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eaLnBrk="1" hangingPunct="1">
              <a:spcBef>
                <a:spcPct val="0"/>
              </a:spcBef>
              <a:defRPr sz="1200">
                <a:solidFill>
                  <a:schemeClr val="tx1"/>
                </a:solidFill>
              </a:defRPr>
            </a:lvl1pPr>
          </a:lstStyle>
          <a:p>
            <a:pPr>
              <a:defRPr/>
            </a:pPr>
            <a:endParaRPr lang="en-US"/>
          </a:p>
        </p:txBody>
      </p:sp>
      <p:sp>
        <p:nvSpPr>
          <p:cNvPr id="3174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spcBef>
                <a:spcPct val="0"/>
              </a:spcBef>
              <a:defRPr sz="1200">
                <a:solidFill>
                  <a:schemeClr val="tx1"/>
                </a:solidFill>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eaLnBrk="1" hangingPunct="1">
              <a:spcBef>
                <a:spcPct val="0"/>
              </a:spcBef>
              <a:defRPr sz="1200">
                <a:solidFill>
                  <a:schemeClr val="tx1"/>
                </a:solidFill>
              </a:defRPr>
            </a:lvl1pPr>
          </a:lstStyle>
          <a:p>
            <a:pPr>
              <a:defRPr/>
            </a:pPr>
            <a:endParaRPr lang="en-US"/>
          </a:p>
        </p:txBody>
      </p:sp>
      <p:sp>
        <p:nvSpPr>
          <p:cNvPr id="31751"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spcBef>
                <a:spcPct val="0"/>
              </a:spcBef>
              <a:defRPr sz="1200">
                <a:solidFill>
                  <a:schemeClr val="tx1"/>
                </a:solidFill>
              </a:defRPr>
            </a:lvl1pPr>
          </a:lstStyle>
          <a:p>
            <a:pPr>
              <a:defRPr/>
            </a:pPr>
            <a:fld id="{83737A5D-409C-485C-9951-5EF66F9383BA}" type="slidenum">
              <a:rPr lang="en-US"/>
              <a:pPr>
                <a:defRPr/>
              </a:pPr>
              <a:t>‹#›</a:t>
            </a:fld>
            <a:endParaRPr lang="en-US"/>
          </a:p>
        </p:txBody>
      </p:sp>
    </p:spTree>
    <p:extLst>
      <p:ext uri="{BB962C8B-B14F-4D97-AF65-F5344CB8AC3E}">
        <p14:creationId xmlns:p14="http://schemas.microsoft.com/office/powerpoint/2010/main" val="915230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p:cNvSpPr>
          <p:nvPr>
            <p:ph type="sldImg"/>
          </p:nvPr>
        </p:nvSpPr>
        <p:spPr bwMode="auto">
          <a:xfrm>
            <a:off x="915988" y="744538"/>
            <a:ext cx="4965700" cy="3724275"/>
          </a:xfrm>
          <a:prstGeom prst="rect">
            <a:avLst/>
          </a:prstGeom>
          <a:noFill/>
          <a:ln w="12700">
            <a:solidFill>
              <a:srgbClr val="000000"/>
            </a:solidFill>
            <a:miter lim="800000"/>
            <a:headEnd/>
            <a:tailEnd/>
          </a:ln>
        </p:spPr>
      </p:sp>
      <p:sp>
        <p:nvSpPr>
          <p:cNvPr id="7171" name="Notes Placeholder 2"/>
          <p:cNvSpPr>
            <a:spLocks noGrp="1"/>
          </p:cNvSpPr>
          <p:nvPr>
            <p:ph type="body" idx="1"/>
          </p:nvPr>
        </p:nvSpPr>
        <p:spPr bwMode="auto">
          <a:xfrm>
            <a:off x="680063" y="4716236"/>
            <a:ext cx="5437550" cy="4466716"/>
          </a:xfrm>
          <a:prstGeom prst="rect">
            <a:avLst/>
          </a:prstGeom>
          <a:noFill/>
          <a:ln>
            <a:miter lim="800000"/>
            <a:headEnd/>
            <a:tailEnd/>
          </a:ln>
        </p:spPr>
        <p:txBody>
          <a:bodyPr>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9D797B-7282-4711-B34C-CBB3FBD231B4}"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0"/>
            <a:ext cx="9144000" cy="6858000"/>
            <a:chOff x="0" y="0"/>
            <a:chExt cx="5760" cy="4320"/>
          </a:xfrm>
        </p:grpSpPr>
        <p:sp>
          <p:nvSpPr>
            <p:cNvPr id="2560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US" sz="2400">
                <a:solidFill>
                  <a:srgbClr val="000000"/>
                </a:solidFill>
                <a:latin typeface="Times New Roman" pitchFamily="18" charset="0"/>
              </a:endParaRPr>
            </a:p>
          </p:txBody>
        </p:sp>
        <p:sp>
          <p:nvSpPr>
            <p:cNvPr id="25604"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en-US" sz="2400">
                <a:solidFill>
                  <a:srgbClr val="000000"/>
                </a:solidFill>
                <a:latin typeface="Times New Roman" pitchFamily="18" charset="0"/>
              </a:endParaRPr>
            </a:p>
          </p:txBody>
        </p:sp>
        <p:grpSp>
          <p:nvGrpSpPr>
            <p:cNvPr id="25605" name="Group 5"/>
            <p:cNvGrpSpPr>
              <a:grpSpLocks/>
            </p:cNvGrpSpPr>
            <p:nvPr/>
          </p:nvGrpSpPr>
          <p:grpSpPr bwMode="auto">
            <a:xfrm>
              <a:off x="0" y="672"/>
              <a:ext cx="1806" cy="1989"/>
              <a:chOff x="0" y="672"/>
              <a:chExt cx="1806" cy="1989"/>
            </a:xfrm>
          </p:grpSpPr>
          <p:sp>
            <p:nvSpPr>
              <p:cNvPr id="25606"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en-US" sz="2400">
                  <a:solidFill>
                    <a:srgbClr val="000000"/>
                  </a:solidFill>
                  <a:latin typeface="Times New Roman" pitchFamily="18" charset="0"/>
                </a:endParaRPr>
              </a:p>
            </p:txBody>
          </p:sp>
          <p:sp>
            <p:nvSpPr>
              <p:cNvPr id="25607"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en-US" sz="2400">
                  <a:solidFill>
                    <a:srgbClr val="000000"/>
                  </a:solidFill>
                  <a:latin typeface="Times New Roman" pitchFamily="18" charset="0"/>
                </a:endParaRPr>
              </a:p>
            </p:txBody>
          </p:sp>
          <p:sp>
            <p:nvSpPr>
              <p:cNvPr id="25608"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en-US" sz="2400">
                  <a:solidFill>
                    <a:srgbClr val="000000"/>
                  </a:solidFill>
                  <a:latin typeface="Times New Roman" pitchFamily="18" charset="0"/>
                </a:endParaRPr>
              </a:p>
            </p:txBody>
          </p:sp>
          <p:sp>
            <p:nvSpPr>
              <p:cNvPr id="25609"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en-US" sz="2400">
                  <a:solidFill>
                    <a:srgbClr val="000000"/>
                  </a:solidFill>
                  <a:latin typeface="Times New Roman" pitchFamily="18" charset="0"/>
                </a:endParaRPr>
              </a:p>
            </p:txBody>
          </p:sp>
          <p:sp>
            <p:nvSpPr>
              <p:cNvPr id="25610"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en-US" sz="2400">
                  <a:solidFill>
                    <a:srgbClr val="000000"/>
                  </a:solidFill>
                  <a:latin typeface="Times New Roman" pitchFamily="18" charset="0"/>
                </a:endParaRPr>
              </a:p>
            </p:txBody>
          </p:sp>
          <p:sp>
            <p:nvSpPr>
              <p:cNvPr id="25611"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en-US" sz="2400">
                  <a:solidFill>
                    <a:srgbClr val="000000"/>
                  </a:solidFill>
                  <a:latin typeface="Times New Roman" pitchFamily="18" charset="0"/>
                </a:endParaRPr>
              </a:p>
            </p:txBody>
          </p:sp>
          <p:sp>
            <p:nvSpPr>
              <p:cNvPr id="25612"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en-US" sz="2400">
                  <a:solidFill>
                    <a:srgbClr val="000000"/>
                  </a:solidFill>
                  <a:latin typeface="Times New Roman" pitchFamily="18" charset="0"/>
                </a:endParaRPr>
              </a:p>
            </p:txBody>
          </p:sp>
          <p:sp>
            <p:nvSpPr>
              <p:cNvPr id="25613"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en-US" sz="2400">
                  <a:solidFill>
                    <a:srgbClr val="000000"/>
                  </a:solidFill>
                  <a:latin typeface="Times New Roman" pitchFamily="18" charset="0"/>
                </a:endParaRPr>
              </a:p>
            </p:txBody>
          </p:sp>
          <p:sp>
            <p:nvSpPr>
              <p:cNvPr id="25614"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en-US" sz="2400">
                  <a:solidFill>
                    <a:srgbClr val="000000"/>
                  </a:solidFill>
                  <a:latin typeface="Times New Roman" pitchFamily="18" charset="0"/>
                </a:endParaRPr>
              </a:p>
            </p:txBody>
          </p:sp>
          <p:sp>
            <p:nvSpPr>
              <p:cNvPr id="25615"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en-US" sz="2400">
                  <a:solidFill>
                    <a:srgbClr val="000000"/>
                  </a:solidFill>
                  <a:latin typeface="Times New Roman" pitchFamily="18" charset="0"/>
                </a:endParaRPr>
              </a:p>
            </p:txBody>
          </p:sp>
        </p:grpSp>
      </p:grpSp>
      <p:sp>
        <p:nvSpPr>
          <p:cNvPr id="25616" name="Rectangle 16"/>
          <p:cNvSpPr>
            <a:spLocks noGrp="1" noChangeArrowheads="1"/>
          </p:cNvSpPr>
          <p:nvPr>
            <p:ph type="dt" sz="half" idx="2"/>
          </p:nvPr>
        </p:nvSpPr>
        <p:spPr>
          <a:xfrm>
            <a:off x="457200" y="6248400"/>
            <a:ext cx="2133600" cy="457200"/>
          </a:xfrm>
        </p:spPr>
        <p:txBody>
          <a:bodyPr/>
          <a:lstStyle>
            <a:lvl1pPr>
              <a:defRPr>
                <a:solidFill>
                  <a:schemeClr val="tx1"/>
                </a:solidFill>
              </a:defRPr>
            </a:lvl1pPr>
          </a:lstStyle>
          <a:p>
            <a:r>
              <a:rPr lang="en-US" smtClean="0">
                <a:solidFill>
                  <a:srgbClr val="000000"/>
                </a:solidFill>
              </a:rPr>
              <a:t>30/06/2011</a:t>
            </a:r>
            <a:endParaRPr lang="en-US">
              <a:solidFill>
                <a:srgbClr val="000000"/>
              </a:solidFill>
            </a:endParaRPr>
          </a:p>
        </p:txBody>
      </p:sp>
      <p:sp>
        <p:nvSpPr>
          <p:cNvPr id="25617" name="Rectangle 17"/>
          <p:cNvSpPr>
            <a:spLocks noGrp="1" noChangeArrowheads="1"/>
          </p:cNvSpPr>
          <p:nvPr>
            <p:ph type="ftr" sz="quarter" idx="3"/>
          </p:nvPr>
        </p:nvSpPr>
        <p:spPr>
          <a:xfrm>
            <a:off x="3124200" y="6248400"/>
            <a:ext cx="2895600" cy="457200"/>
          </a:xfrm>
        </p:spPr>
        <p:txBody>
          <a:bodyPr/>
          <a:lstStyle>
            <a:lvl1pPr>
              <a:defRPr>
                <a:solidFill>
                  <a:schemeClr val="tx1"/>
                </a:solidFill>
              </a:defRPr>
            </a:lvl1pPr>
          </a:lstStyle>
          <a:p>
            <a:r>
              <a:rPr lang="fi-FI" smtClean="0">
                <a:solidFill>
                  <a:srgbClr val="000000"/>
                </a:solidFill>
              </a:rPr>
              <a:t>MD Report</a:t>
            </a:r>
            <a:endParaRPr lang="en-US">
              <a:solidFill>
                <a:srgbClr val="000000"/>
              </a:solidFill>
            </a:endParaRPr>
          </a:p>
        </p:txBody>
      </p:sp>
      <p:sp>
        <p:nvSpPr>
          <p:cNvPr id="25618" name="Rectangle 18"/>
          <p:cNvSpPr>
            <a:spLocks noGrp="1" noChangeArrowheads="1"/>
          </p:cNvSpPr>
          <p:nvPr>
            <p:ph type="sldNum" sz="quarter" idx="4"/>
          </p:nvPr>
        </p:nvSpPr>
        <p:spPr>
          <a:xfrm>
            <a:off x="6553200" y="6248400"/>
            <a:ext cx="2133600" cy="457200"/>
          </a:xfrm>
        </p:spPr>
        <p:txBody>
          <a:bodyPr/>
          <a:lstStyle>
            <a:lvl1pPr>
              <a:defRPr sz="1200">
                <a:solidFill>
                  <a:schemeClr val="tx1"/>
                </a:solidFill>
                <a:latin typeface="Arial Black" pitchFamily="34" charset="0"/>
              </a:defRPr>
            </a:lvl1pPr>
          </a:lstStyle>
          <a:p>
            <a:fld id="{42080964-D815-4D51-9BE1-AC88875DFBA6}" type="slidenum">
              <a:rPr lang="en-US">
                <a:solidFill>
                  <a:srgbClr val="000000"/>
                </a:solidFill>
              </a:rPr>
              <a:pPr/>
              <a:t>‹#›</a:t>
            </a:fld>
            <a:endParaRPr lang="en-US">
              <a:solidFill>
                <a:srgbClr val="000000"/>
              </a:solidFill>
            </a:endParaRPr>
          </a:p>
        </p:txBody>
      </p:sp>
      <p:sp>
        <p:nvSpPr>
          <p:cNvPr id="25619" name="Rectangle 19"/>
          <p:cNvSpPr>
            <a:spLocks noGrp="1" noChangeArrowheads="1"/>
          </p:cNvSpPr>
          <p:nvPr>
            <p:ph type="ctrTitle"/>
          </p:nvPr>
        </p:nvSpPr>
        <p:spPr>
          <a:xfrm>
            <a:off x="2971800" y="1828800"/>
            <a:ext cx="6019800" cy="2209800"/>
          </a:xfrm>
        </p:spPr>
        <p:txBody>
          <a:bodyPr/>
          <a:lstStyle>
            <a:lvl1pPr>
              <a:defRPr sz="3800">
                <a:solidFill>
                  <a:srgbClr val="FFFFFF"/>
                </a:solidFill>
              </a:defRPr>
            </a:lvl1pPr>
          </a:lstStyle>
          <a:p>
            <a:r>
              <a:rPr lang="en-US"/>
              <a:t>Click to edit Master title style</a:t>
            </a:r>
          </a:p>
        </p:txBody>
      </p:sp>
      <p:sp>
        <p:nvSpPr>
          <p:cNvPr id="2562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en-US"/>
              <a:t>Click to edit Master subtitle style</a:t>
            </a:r>
          </a:p>
        </p:txBody>
      </p:sp>
    </p:spTree>
    <p:extLst>
      <p:ext uri="{BB962C8B-B14F-4D97-AF65-F5344CB8AC3E}">
        <p14:creationId xmlns:p14="http://schemas.microsoft.com/office/powerpoint/2010/main" val="164043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fi-FI" smtClean="0">
                <a:solidFill>
                  <a:srgbClr val="00007D"/>
                </a:solidFill>
              </a:rPr>
              <a:t>MD Report</a:t>
            </a:r>
            <a:endParaRPr lang="en-US">
              <a:solidFill>
                <a:srgbClr val="00007D"/>
              </a:solidFill>
            </a:endParaRPr>
          </a:p>
        </p:txBody>
      </p:sp>
      <p:sp>
        <p:nvSpPr>
          <p:cNvPr id="5" name="Slide Number Placeholder 4"/>
          <p:cNvSpPr>
            <a:spLocks noGrp="1"/>
          </p:cNvSpPr>
          <p:nvPr>
            <p:ph type="sldNum" sz="quarter" idx="11"/>
          </p:nvPr>
        </p:nvSpPr>
        <p:spPr/>
        <p:txBody>
          <a:bodyPr/>
          <a:lstStyle>
            <a:lvl1pPr>
              <a:defRPr/>
            </a:lvl1pPr>
          </a:lstStyle>
          <a:p>
            <a:fld id="{89DD70A9-BAE9-49B5-BB4A-4022358022C0}" type="slidenum">
              <a:rPr lang="en-US">
                <a:solidFill>
                  <a:srgbClr val="00007D"/>
                </a:solidFill>
              </a:rPr>
              <a:pPr/>
              <a:t>‹#›</a:t>
            </a:fld>
            <a:endParaRPr lang="en-US">
              <a:solidFill>
                <a:srgbClr val="00007D"/>
              </a:solidFill>
            </a:endParaRPr>
          </a:p>
        </p:txBody>
      </p:sp>
      <p:sp>
        <p:nvSpPr>
          <p:cNvPr id="6" name="Date Placeholder 5"/>
          <p:cNvSpPr>
            <a:spLocks noGrp="1"/>
          </p:cNvSpPr>
          <p:nvPr>
            <p:ph type="dt" sz="half" idx="12"/>
          </p:nvPr>
        </p:nvSpPr>
        <p:spPr/>
        <p:txBody>
          <a:bodyPr/>
          <a:lstStyle>
            <a:lvl1pPr>
              <a:defRPr/>
            </a:lvl1pPr>
          </a:lstStyle>
          <a:p>
            <a:r>
              <a:rPr lang="en-US" smtClean="0">
                <a:solidFill>
                  <a:srgbClr val="00007D"/>
                </a:solidFill>
              </a:rPr>
              <a:t>30/06/2011</a:t>
            </a:r>
            <a:endParaRPr lang="en-US">
              <a:solidFill>
                <a:srgbClr val="00007D"/>
              </a:solidFill>
            </a:endParaRPr>
          </a:p>
        </p:txBody>
      </p:sp>
    </p:spTree>
    <p:extLst>
      <p:ext uri="{BB962C8B-B14F-4D97-AF65-F5344CB8AC3E}">
        <p14:creationId xmlns:p14="http://schemas.microsoft.com/office/powerpoint/2010/main" val="3580078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5400"/>
            <a:ext cx="2112963" cy="6283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5400"/>
            <a:ext cx="6191250" cy="6283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fi-FI" smtClean="0">
                <a:solidFill>
                  <a:srgbClr val="00007D"/>
                </a:solidFill>
              </a:rPr>
              <a:t>MD Report</a:t>
            </a:r>
            <a:endParaRPr lang="en-US">
              <a:solidFill>
                <a:srgbClr val="00007D"/>
              </a:solidFill>
            </a:endParaRPr>
          </a:p>
        </p:txBody>
      </p:sp>
      <p:sp>
        <p:nvSpPr>
          <p:cNvPr id="5" name="Slide Number Placeholder 4"/>
          <p:cNvSpPr>
            <a:spLocks noGrp="1"/>
          </p:cNvSpPr>
          <p:nvPr>
            <p:ph type="sldNum" sz="quarter" idx="11"/>
          </p:nvPr>
        </p:nvSpPr>
        <p:spPr/>
        <p:txBody>
          <a:bodyPr/>
          <a:lstStyle>
            <a:lvl1pPr>
              <a:defRPr/>
            </a:lvl1pPr>
          </a:lstStyle>
          <a:p>
            <a:fld id="{EE8FBF62-69F5-429E-9AEA-628EF2B2989F}" type="slidenum">
              <a:rPr lang="en-US">
                <a:solidFill>
                  <a:srgbClr val="00007D"/>
                </a:solidFill>
              </a:rPr>
              <a:pPr/>
              <a:t>‹#›</a:t>
            </a:fld>
            <a:endParaRPr lang="en-US">
              <a:solidFill>
                <a:srgbClr val="00007D"/>
              </a:solidFill>
            </a:endParaRPr>
          </a:p>
        </p:txBody>
      </p:sp>
      <p:sp>
        <p:nvSpPr>
          <p:cNvPr id="6" name="Date Placeholder 5"/>
          <p:cNvSpPr>
            <a:spLocks noGrp="1"/>
          </p:cNvSpPr>
          <p:nvPr>
            <p:ph type="dt" sz="half" idx="12"/>
          </p:nvPr>
        </p:nvSpPr>
        <p:spPr/>
        <p:txBody>
          <a:bodyPr/>
          <a:lstStyle>
            <a:lvl1pPr>
              <a:defRPr/>
            </a:lvl1pPr>
          </a:lstStyle>
          <a:p>
            <a:r>
              <a:rPr lang="en-US" smtClean="0">
                <a:solidFill>
                  <a:srgbClr val="00007D"/>
                </a:solidFill>
              </a:rPr>
              <a:t>30/06/2011</a:t>
            </a:r>
            <a:endParaRPr lang="en-US">
              <a:solidFill>
                <a:srgbClr val="00007D"/>
              </a:solidFill>
            </a:endParaRPr>
          </a:p>
        </p:txBody>
      </p:sp>
    </p:spTree>
    <p:extLst>
      <p:ext uri="{BB962C8B-B14F-4D97-AF65-F5344CB8AC3E}">
        <p14:creationId xmlns:p14="http://schemas.microsoft.com/office/powerpoint/2010/main" val="1664899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632575"/>
            <a:ext cx="2895600" cy="252413"/>
          </a:xfrm>
        </p:spPr>
        <p:txBody>
          <a:bodyPr/>
          <a:lstStyle>
            <a:lvl1pPr>
              <a:defRPr/>
            </a:lvl1pPr>
          </a:lstStyle>
          <a:p>
            <a:r>
              <a:rPr lang="fi-FI" smtClean="0">
                <a:solidFill>
                  <a:srgbClr val="00007D"/>
                </a:solidFill>
              </a:rPr>
              <a:t>MD Report</a:t>
            </a:r>
            <a:endParaRPr lang="en-US">
              <a:solidFill>
                <a:srgbClr val="00007D"/>
              </a:solidFill>
            </a:endParaRPr>
          </a:p>
        </p:txBody>
      </p:sp>
      <p:sp>
        <p:nvSpPr>
          <p:cNvPr id="6" name="Slide Number Placeholder 5"/>
          <p:cNvSpPr>
            <a:spLocks noGrp="1"/>
          </p:cNvSpPr>
          <p:nvPr>
            <p:ph type="sldNum" sz="quarter" idx="11"/>
          </p:nvPr>
        </p:nvSpPr>
        <p:spPr>
          <a:xfrm>
            <a:off x="6902450" y="6632575"/>
            <a:ext cx="2133600" cy="252413"/>
          </a:xfrm>
        </p:spPr>
        <p:txBody>
          <a:bodyPr/>
          <a:lstStyle>
            <a:lvl1pPr>
              <a:defRPr/>
            </a:lvl1pPr>
          </a:lstStyle>
          <a:p>
            <a:fld id="{C49955D0-AFF1-4FD6-B1E6-F241286C4CD1}" type="slidenum">
              <a:rPr lang="en-US">
                <a:solidFill>
                  <a:srgbClr val="00007D"/>
                </a:solidFill>
              </a:rPr>
              <a:pPr/>
              <a:t>‹#›</a:t>
            </a:fld>
            <a:endParaRPr lang="en-US">
              <a:solidFill>
                <a:srgbClr val="00007D"/>
              </a:solidFill>
            </a:endParaRPr>
          </a:p>
        </p:txBody>
      </p:sp>
      <p:sp>
        <p:nvSpPr>
          <p:cNvPr id="7" name="Date Placeholder 6"/>
          <p:cNvSpPr>
            <a:spLocks noGrp="1"/>
          </p:cNvSpPr>
          <p:nvPr>
            <p:ph type="dt" sz="half" idx="12"/>
          </p:nvPr>
        </p:nvSpPr>
        <p:spPr>
          <a:xfrm>
            <a:off x="34925" y="6616700"/>
            <a:ext cx="2133600" cy="268288"/>
          </a:xfrm>
        </p:spPr>
        <p:txBody>
          <a:bodyPr/>
          <a:lstStyle>
            <a:lvl1pPr>
              <a:defRPr/>
            </a:lvl1pPr>
          </a:lstStyle>
          <a:p>
            <a:r>
              <a:rPr lang="en-US" smtClean="0">
                <a:solidFill>
                  <a:srgbClr val="00007D"/>
                </a:solidFill>
              </a:rPr>
              <a:t>30/06/2011</a:t>
            </a:r>
            <a:endParaRPr lang="en-US">
              <a:solidFill>
                <a:srgbClr val="00007D"/>
              </a:solidFill>
            </a:endParaRPr>
          </a:p>
        </p:txBody>
      </p:sp>
    </p:spTree>
    <p:extLst>
      <p:ext uri="{BB962C8B-B14F-4D97-AF65-F5344CB8AC3E}">
        <p14:creationId xmlns:p14="http://schemas.microsoft.com/office/powerpoint/2010/main" val="3819438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96975"/>
            <a:ext cx="8229600" cy="5111750"/>
          </a:xfrm>
        </p:spPr>
        <p:txBody>
          <a:bodyPr/>
          <a:lstStyle/>
          <a:p>
            <a:endParaRPr lang="en-US"/>
          </a:p>
        </p:txBody>
      </p:sp>
      <p:sp>
        <p:nvSpPr>
          <p:cNvPr id="4" name="Footer Placeholder 3"/>
          <p:cNvSpPr>
            <a:spLocks noGrp="1"/>
          </p:cNvSpPr>
          <p:nvPr>
            <p:ph type="ftr" sz="quarter" idx="10"/>
          </p:nvPr>
        </p:nvSpPr>
        <p:spPr>
          <a:xfrm>
            <a:off x="3124200" y="6632575"/>
            <a:ext cx="2895600" cy="252413"/>
          </a:xfrm>
        </p:spPr>
        <p:txBody>
          <a:bodyPr/>
          <a:lstStyle>
            <a:lvl1pPr>
              <a:defRPr/>
            </a:lvl1pPr>
          </a:lstStyle>
          <a:p>
            <a:r>
              <a:rPr lang="fi-FI" smtClean="0">
                <a:solidFill>
                  <a:srgbClr val="00007D"/>
                </a:solidFill>
              </a:rPr>
              <a:t>MD Report</a:t>
            </a:r>
            <a:endParaRPr lang="en-US">
              <a:solidFill>
                <a:srgbClr val="00007D"/>
              </a:solidFill>
            </a:endParaRPr>
          </a:p>
        </p:txBody>
      </p:sp>
      <p:sp>
        <p:nvSpPr>
          <p:cNvPr id="5" name="Slide Number Placeholder 4"/>
          <p:cNvSpPr>
            <a:spLocks noGrp="1"/>
          </p:cNvSpPr>
          <p:nvPr>
            <p:ph type="sldNum" sz="quarter" idx="11"/>
          </p:nvPr>
        </p:nvSpPr>
        <p:spPr>
          <a:xfrm>
            <a:off x="6902450" y="6632575"/>
            <a:ext cx="2133600" cy="252413"/>
          </a:xfrm>
        </p:spPr>
        <p:txBody>
          <a:bodyPr/>
          <a:lstStyle>
            <a:lvl1pPr>
              <a:defRPr/>
            </a:lvl1pPr>
          </a:lstStyle>
          <a:p>
            <a:fld id="{4F3283CE-86ED-4A5A-9952-48D6A180EE0C}" type="slidenum">
              <a:rPr lang="en-US">
                <a:solidFill>
                  <a:srgbClr val="00007D"/>
                </a:solidFill>
              </a:rPr>
              <a:pPr/>
              <a:t>‹#›</a:t>
            </a:fld>
            <a:endParaRPr lang="en-US">
              <a:solidFill>
                <a:srgbClr val="00007D"/>
              </a:solidFill>
            </a:endParaRPr>
          </a:p>
        </p:txBody>
      </p:sp>
      <p:sp>
        <p:nvSpPr>
          <p:cNvPr id="6" name="Date Placeholder 5"/>
          <p:cNvSpPr>
            <a:spLocks noGrp="1"/>
          </p:cNvSpPr>
          <p:nvPr>
            <p:ph type="dt" sz="half" idx="12"/>
          </p:nvPr>
        </p:nvSpPr>
        <p:spPr>
          <a:xfrm>
            <a:off x="34925" y="6616700"/>
            <a:ext cx="2133600" cy="268288"/>
          </a:xfrm>
        </p:spPr>
        <p:txBody>
          <a:bodyPr/>
          <a:lstStyle>
            <a:lvl1pPr>
              <a:defRPr/>
            </a:lvl1pPr>
          </a:lstStyle>
          <a:p>
            <a:r>
              <a:rPr lang="en-US" smtClean="0">
                <a:solidFill>
                  <a:srgbClr val="00007D"/>
                </a:solidFill>
              </a:rPr>
              <a:t>30/06/2011</a:t>
            </a:r>
            <a:endParaRPr lang="en-US">
              <a:solidFill>
                <a:srgbClr val="00007D"/>
              </a:solidFill>
            </a:endParaRPr>
          </a:p>
        </p:txBody>
      </p:sp>
    </p:spTree>
    <p:extLst>
      <p:ext uri="{BB962C8B-B14F-4D97-AF65-F5344CB8AC3E}">
        <p14:creationId xmlns:p14="http://schemas.microsoft.com/office/powerpoint/2010/main" val="1183282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4" name="Picture 3" descr="newlhc logo1.gif"/>
          <p:cNvPicPr>
            <a:picLocks noChangeAspect="1"/>
          </p:cNvPicPr>
          <p:nvPr userDrawn="1"/>
        </p:nvPicPr>
        <p:blipFill>
          <a:blip r:embed="rId2"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sp>
        <p:nvSpPr>
          <p:cNvPr id="11" name="Text Placeholder 10"/>
          <p:cNvSpPr>
            <a:spLocks noGrp="1"/>
          </p:cNvSpPr>
          <p:nvPr>
            <p:ph type="body" sz="quarter" idx="10"/>
          </p:nvPr>
        </p:nvSpPr>
        <p:spPr>
          <a:xfrm>
            <a:off x="685800" y="1295400"/>
            <a:ext cx="8128000" cy="4597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Placeholder 1"/>
          <p:cNvSpPr>
            <a:spLocks noGrp="1"/>
          </p:cNvSpPr>
          <p:nvPr>
            <p:ph type="title"/>
          </p:nvPr>
        </p:nvSpPr>
        <p:spPr bwMode="auto">
          <a:xfrm>
            <a:off x="1600200" y="152400"/>
            <a:ext cx="7315200" cy="792163"/>
          </a:xfrm>
          <a:prstGeom prst="rect">
            <a:avLst/>
          </a:prstGeom>
          <a:noFill/>
          <a:ln w="9525">
            <a:noFill/>
            <a:miter lim="800000"/>
            <a:headEnd/>
            <a:tailEnd/>
          </a:ln>
        </p:spPr>
        <p:txBody>
          <a:bodyPr/>
          <a:lstStyle>
            <a:lvl1pPr>
              <a:defRPr sz="3600"/>
            </a:lvl1pPr>
          </a:lstStyle>
          <a:p>
            <a:pPr lvl="0"/>
            <a:r>
              <a:rPr lang="en-US" dirty="0" smtClean="0"/>
              <a:t>Click to edit Master title style</a:t>
            </a:r>
          </a:p>
        </p:txBody>
      </p:sp>
      <p:sp>
        <p:nvSpPr>
          <p:cNvPr id="5" name="Date Placeholder 3"/>
          <p:cNvSpPr>
            <a:spLocks noGrp="1"/>
          </p:cNvSpPr>
          <p:nvPr>
            <p:ph type="dt" sz="half" idx="11"/>
          </p:nvPr>
        </p:nvSpPr>
        <p:spPr>
          <a:xfrm>
            <a:off x="204788" y="6553200"/>
            <a:ext cx="1199009" cy="198438"/>
          </a:xfrm>
        </p:spPr>
        <p:txBody>
          <a:bodyPr/>
          <a:lstStyle>
            <a:lvl1pPr algn="l" fontAlgn="auto">
              <a:spcBef>
                <a:spcPts val="0"/>
              </a:spcBef>
              <a:spcAft>
                <a:spcPts val="0"/>
              </a:spcAft>
              <a:defRPr sz="1200" smtClean="0">
                <a:solidFill>
                  <a:schemeClr val="tx1">
                    <a:tint val="75000"/>
                  </a:schemeClr>
                </a:solidFill>
                <a:latin typeface="+mj-lt"/>
              </a:defRPr>
            </a:lvl1pPr>
          </a:lstStyle>
          <a:p>
            <a:pPr>
              <a:defRPr/>
            </a:pPr>
            <a:r>
              <a:rPr lang="en-US" smtClean="0">
                <a:solidFill>
                  <a:srgbClr val="000000">
                    <a:tint val="75000"/>
                  </a:srgbClr>
                </a:solidFill>
                <a:latin typeface="Arial"/>
              </a:rPr>
              <a:t>30/06/2011</a:t>
            </a:r>
            <a:endParaRPr lang="en-US" dirty="0">
              <a:solidFill>
                <a:srgbClr val="000000">
                  <a:tint val="75000"/>
                </a:srgbClr>
              </a:solidFill>
              <a:latin typeface="Arial"/>
            </a:endParaRPr>
          </a:p>
        </p:txBody>
      </p:sp>
      <p:sp>
        <p:nvSpPr>
          <p:cNvPr id="6" name="Footer Placeholder 4"/>
          <p:cNvSpPr>
            <a:spLocks noGrp="1"/>
          </p:cNvSpPr>
          <p:nvPr>
            <p:ph type="ftr" sz="quarter" idx="12"/>
          </p:nvPr>
        </p:nvSpPr>
        <p:spPr>
          <a:xfrm>
            <a:off x="1764402" y="6553200"/>
            <a:ext cx="5615189" cy="198438"/>
          </a:xfrm>
        </p:spPr>
        <p:txBody>
          <a:bodyPr/>
          <a:lstStyle>
            <a:lvl1pPr algn="ctr" fontAlgn="auto">
              <a:spcBef>
                <a:spcPts val="0"/>
              </a:spcBef>
              <a:spcAft>
                <a:spcPts val="0"/>
              </a:spcAft>
              <a:defRPr sz="1200" dirty="0" smtClean="0">
                <a:solidFill>
                  <a:schemeClr val="tx1">
                    <a:tint val="75000"/>
                  </a:schemeClr>
                </a:solidFill>
                <a:latin typeface="+mj-lt"/>
              </a:defRPr>
            </a:lvl1pPr>
          </a:lstStyle>
          <a:p>
            <a:pPr>
              <a:defRPr/>
            </a:pPr>
            <a:r>
              <a:rPr lang="fi-FI" smtClean="0">
                <a:solidFill>
                  <a:srgbClr val="000000">
                    <a:tint val="75000"/>
                  </a:srgbClr>
                </a:solidFill>
                <a:latin typeface="Arial"/>
              </a:rPr>
              <a:t>MD Report</a:t>
            </a:r>
            <a:endParaRPr lang="en-US">
              <a:solidFill>
                <a:srgbClr val="000000">
                  <a:tint val="75000"/>
                </a:srgbClr>
              </a:solidFill>
              <a:latin typeface="Arial"/>
            </a:endParaRPr>
          </a:p>
        </p:txBody>
      </p:sp>
      <p:sp>
        <p:nvSpPr>
          <p:cNvPr id="7" name="Slide Number Placeholder 5"/>
          <p:cNvSpPr>
            <a:spLocks noGrp="1"/>
          </p:cNvSpPr>
          <p:nvPr>
            <p:ph type="sldNum" sz="quarter" idx="13"/>
          </p:nvPr>
        </p:nvSpPr>
        <p:spPr>
          <a:xfrm>
            <a:off x="8433851" y="6553200"/>
            <a:ext cx="495837" cy="198438"/>
          </a:xfrm>
        </p:spPr>
        <p:txBody>
          <a:bodyPr/>
          <a:lstStyle>
            <a:lvl1pPr algn="r" fontAlgn="auto">
              <a:spcBef>
                <a:spcPts val="0"/>
              </a:spcBef>
              <a:spcAft>
                <a:spcPts val="0"/>
              </a:spcAft>
              <a:defRPr sz="1200" smtClean="0">
                <a:solidFill>
                  <a:schemeClr val="tx1">
                    <a:tint val="75000"/>
                  </a:schemeClr>
                </a:solidFill>
                <a:latin typeface="+mj-lt"/>
              </a:defRPr>
            </a:lvl1pPr>
          </a:lstStyle>
          <a:p>
            <a:pPr>
              <a:defRPr/>
            </a:pPr>
            <a:fld id="{F5548BC7-4E35-4494-AD1E-CD52997EA5ED}" type="slidenum">
              <a:rPr lang="en-US">
                <a:solidFill>
                  <a:srgbClr val="000000">
                    <a:tint val="75000"/>
                  </a:srgbClr>
                </a:solidFill>
                <a:latin typeface="Arial"/>
              </a:rPr>
              <a:pPr>
                <a:defRPr/>
              </a:pPr>
              <a:t>‹#›</a:t>
            </a:fld>
            <a:endParaRPr lang="en-US" dirty="0">
              <a:solidFill>
                <a:srgbClr val="000000">
                  <a:tint val="75000"/>
                </a:srgbClr>
              </a:solidFill>
              <a:latin typeface="Arial"/>
            </a:endParaRPr>
          </a:p>
        </p:txBody>
      </p:sp>
    </p:spTree>
    <p:extLst>
      <p:ext uri="{BB962C8B-B14F-4D97-AF65-F5344CB8AC3E}">
        <p14:creationId xmlns:p14="http://schemas.microsoft.com/office/powerpoint/2010/main" val="44458105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solidFill>
                  <a:srgbClr val="FFFFFF"/>
                </a:solidFill>
              </a:rPr>
              <a:t>Elias Métral                                                                                                                                                                                                                                                /42</a:t>
            </a:r>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pPr>
              <a:defRPr/>
            </a:pPr>
            <a:fld id="{EA8C3506-B310-1643-A589-9ACE1E159FB2}" type="slidenum">
              <a:rPr lang="en-US">
                <a:solidFill>
                  <a:srgbClr val="FFFFFF"/>
                </a:solidFill>
              </a:rPr>
              <a:pPr>
                <a:defRPr/>
              </a:pPr>
              <a:t>‹#›</a:t>
            </a:fld>
            <a:r>
              <a:rPr lang="en-US">
                <a:solidFill>
                  <a:srgbClr val="FFFFFF"/>
                </a:solidFill>
              </a:rPr>
              <a:t>/67</a:t>
            </a:r>
          </a:p>
        </p:txBody>
      </p:sp>
    </p:spTree>
    <p:extLst>
      <p:ext uri="{BB962C8B-B14F-4D97-AF65-F5344CB8AC3E}">
        <p14:creationId xmlns:p14="http://schemas.microsoft.com/office/powerpoint/2010/main" val="1847486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a:solidFill>
                  <a:srgbClr val="FFFFFF"/>
                </a:solidFill>
              </a:rPr>
              <a:t>Elias Métral                                                                                                                                                                                                                                                /42</a:t>
            </a:r>
            <a:endParaRPr lang="en-US">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pPr>
              <a:defRPr/>
            </a:pPr>
            <a:fld id="{E2885E9B-D646-924E-8095-5FFF41FB1237}" type="slidenum">
              <a:rPr lang="en-US">
                <a:solidFill>
                  <a:srgbClr val="FFFFFF"/>
                </a:solidFill>
              </a:rPr>
              <a:pPr>
                <a:defRPr/>
              </a:pPr>
              <a:t>‹#›</a:t>
            </a:fld>
            <a:r>
              <a:rPr lang="en-US">
                <a:solidFill>
                  <a:srgbClr val="FFFFFF"/>
                </a:solidFill>
              </a:rPr>
              <a:t>/67</a:t>
            </a:r>
          </a:p>
        </p:txBody>
      </p:sp>
    </p:spTree>
    <p:extLst>
      <p:ext uri="{BB962C8B-B14F-4D97-AF65-F5344CB8AC3E}">
        <p14:creationId xmlns:p14="http://schemas.microsoft.com/office/powerpoint/2010/main" val="368069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1"/>
          </p:nvPr>
        </p:nvSpPr>
        <p:spPr/>
        <p:txBody>
          <a:bodyPr/>
          <a:lstStyle>
            <a:lvl1pPr>
              <a:defRPr/>
            </a:lvl1pPr>
          </a:lstStyle>
          <a:p>
            <a:endParaRPr lang="en-US" dirty="0">
              <a:solidFill>
                <a:srgbClr val="00007D"/>
              </a:solidFill>
            </a:endParaRPr>
          </a:p>
        </p:txBody>
      </p:sp>
      <p:sp>
        <p:nvSpPr>
          <p:cNvPr id="7" name="Footer Placeholder 3"/>
          <p:cNvSpPr>
            <a:spLocks noGrp="1"/>
          </p:cNvSpPr>
          <p:nvPr userDrawn="1">
            <p:ph type="ftr" sz="quarter" idx="10"/>
          </p:nvPr>
        </p:nvSpPr>
        <p:spPr>
          <a:xfrm>
            <a:off x="3124200" y="6632575"/>
            <a:ext cx="2895600" cy="252413"/>
          </a:xfrm>
        </p:spPr>
        <p:txBody>
          <a:bodyPr/>
          <a:lstStyle/>
          <a:p>
            <a:r>
              <a:rPr lang="fi-FI" smtClean="0">
                <a:solidFill>
                  <a:srgbClr val="00007D"/>
                </a:solidFill>
              </a:rPr>
              <a:t>MD Report</a:t>
            </a:r>
            <a:endParaRPr lang="en-US" dirty="0">
              <a:solidFill>
                <a:srgbClr val="00007D"/>
              </a:solidFill>
            </a:endParaRPr>
          </a:p>
        </p:txBody>
      </p:sp>
      <p:sp>
        <p:nvSpPr>
          <p:cNvPr id="8" name="Date Placeholder 4"/>
          <p:cNvSpPr>
            <a:spLocks noGrp="1"/>
          </p:cNvSpPr>
          <p:nvPr userDrawn="1">
            <p:ph type="dt" sz="half" idx="12"/>
          </p:nvPr>
        </p:nvSpPr>
        <p:spPr>
          <a:xfrm>
            <a:off x="34925" y="6616700"/>
            <a:ext cx="2133600" cy="268288"/>
          </a:xfrm>
        </p:spPr>
        <p:txBody>
          <a:bodyPr/>
          <a:lstStyle>
            <a:lvl1pPr>
              <a:defRPr/>
            </a:lvl1pPr>
          </a:lstStyle>
          <a:p>
            <a:r>
              <a:rPr lang="en-US" smtClean="0">
                <a:solidFill>
                  <a:srgbClr val="00007D"/>
                </a:solidFill>
              </a:rPr>
              <a:t>30/06/2011</a:t>
            </a:r>
            <a:endParaRPr lang="en-US" dirty="0">
              <a:solidFill>
                <a:srgbClr val="00007D"/>
              </a:solidFill>
            </a:endParaRPr>
          </a:p>
        </p:txBody>
      </p:sp>
    </p:spTree>
    <p:extLst>
      <p:ext uri="{BB962C8B-B14F-4D97-AF65-F5344CB8AC3E}">
        <p14:creationId xmlns:p14="http://schemas.microsoft.com/office/powerpoint/2010/main" val="242315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fi-FI" smtClean="0">
                <a:solidFill>
                  <a:srgbClr val="00007D"/>
                </a:solidFill>
              </a:rPr>
              <a:t>MD Report</a:t>
            </a:r>
            <a:endParaRPr lang="en-US">
              <a:solidFill>
                <a:srgbClr val="00007D"/>
              </a:solidFill>
            </a:endParaRPr>
          </a:p>
        </p:txBody>
      </p:sp>
      <p:sp>
        <p:nvSpPr>
          <p:cNvPr id="5" name="Slide Number Placeholder 4"/>
          <p:cNvSpPr>
            <a:spLocks noGrp="1"/>
          </p:cNvSpPr>
          <p:nvPr>
            <p:ph type="sldNum" sz="quarter" idx="11"/>
          </p:nvPr>
        </p:nvSpPr>
        <p:spPr/>
        <p:txBody>
          <a:bodyPr/>
          <a:lstStyle>
            <a:lvl1pPr>
              <a:defRPr/>
            </a:lvl1pPr>
          </a:lstStyle>
          <a:p>
            <a:fld id="{16E0ED20-7A76-4972-AE92-35B37E632041}" type="slidenum">
              <a:rPr lang="en-US">
                <a:solidFill>
                  <a:srgbClr val="00007D"/>
                </a:solidFill>
              </a:rPr>
              <a:pPr/>
              <a:t>‹#›</a:t>
            </a:fld>
            <a:endParaRPr lang="en-US">
              <a:solidFill>
                <a:srgbClr val="00007D"/>
              </a:solidFill>
            </a:endParaRPr>
          </a:p>
        </p:txBody>
      </p:sp>
      <p:sp>
        <p:nvSpPr>
          <p:cNvPr id="6" name="Date Placeholder 5"/>
          <p:cNvSpPr>
            <a:spLocks noGrp="1"/>
          </p:cNvSpPr>
          <p:nvPr>
            <p:ph type="dt" sz="half" idx="12"/>
          </p:nvPr>
        </p:nvSpPr>
        <p:spPr/>
        <p:txBody>
          <a:bodyPr/>
          <a:lstStyle>
            <a:lvl1pPr>
              <a:defRPr/>
            </a:lvl1pPr>
          </a:lstStyle>
          <a:p>
            <a:r>
              <a:rPr lang="en-US" smtClean="0">
                <a:solidFill>
                  <a:srgbClr val="00007D"/>
                </a:solidFill>
              </a:rPr>
              <a:t>30/06/2011</a:t>
            </a:r>
            <a:endParaRPr lang="en-US">
              <a:solidFill>
                <a:srgbClr val="00007D"/>
              </a:solidFill>
            </a:endParaRPr>
          </a:p>
        </p:txBody>
      </p:sp>
    </p:spTree>
    <p:extLst>
      <p:ext uri="{BB962C8B-B14F-4D97-AF65-F5344CB8AC3E}">
        <p14:creationId xmlns:p14="http://schemas.microsoft.com/office/powerpoint/2010/main" val="2774973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fi-FI" smtClean="0">
                <a:solidFill>
                  <a:srgbClr val="00007D"/>
                </a:solidFill>
              </a:rPr>
              <a:t>MD Report</a:t>
            </a:r>
            <a:endParaRPr lang="en-US">
              <a:solidFill>
                <a:srgbClr val="00007D"/>
              </a:solidFill>
            </a:endParaRPr>
          </a:p>
        </p:txBody>
      </p:sp>
      <p:sp>
        <p:nvSpPr>
          <p:cNvPr id="6" name="Slide Number Placeholder 5"/>
          <p:cNvSpPr>
            <a:spLocks noGrp="1"/>
          </p:cNvSpPr>
          <p:nvPr>
            <p:ph type="sldNum" sz="quarter" idx="11"/>
          </p:nvPr>
        </p:nvSpPr>
        <p:spPr/>
        <p:txBody>
          <a:bodyPr/>
          <a:lstStyle>
            <a:lvl1pPr>
              <a:defRPr/>
            </a:lvl1pPr>
          </a:lstStyle>
          <a:p>
            <a:fld id="{E8C3C834-58DF-41D7-88B7-80F9B44404A1}" type="slidenum">
              <a:rPr lang="en-US">
                <a:solidFill>
                  <a:srgbClr val="00007D"/>
                </a:solidFill>
              </a:rPr>
              <a:pPr/>
              <a:t>‹#›</a:t>
            </a:fld>
            <a:endParaRPr lang="en-US">
              <a:solidFill>
                <a:srgbClr val="00007D"/>
              </a:solidFill>
            </a:endParaRPr>
          </a:p>
        </p:txBody>
      </p:sp>
      <p:sp>
        <p:nvSpPr>
          <p:cNvPr id="7" name="Date Placeholder 6"/>
          <p:cNvSpPr>
            <a:spLocks noGrp="1"/>
          </p:cNvSpPr>
          <p:nvPr>
            <p:ph type="dt" sz="half" idx="12"/>
          </p:nvPr>
        </p:nvSpPr>
        <p:spPr/>
        <p:txBody>
          <a:bodyPr/>
          <a:lstStyle>
            <a:lvl1pPr>
              <a:defRPr/>
            </a:lvl1pPr>
          </a:lstStyle>
          <a:p>
            <a:r>
              <a:rPr lang="en-US" smtClean="0">
                <a:solidFill>
                  <a:srgbClr val="00007D"/>
                </a:solidFill>
              </a:rPr>
              <a:t>30/06/2011</a:t>
            </a:r>
            <a:endParaRPr lang="en-US">
              <a:solidFill>
                <a:srgbClr val="00007D"/>
              </a:solidFill>
            </a:endParaRPr>
          </a:p>
        </p:txBody>
      </p:sp>
    </p:spTree>
    <p:extLst>
      <p:ext uri="{BB962C8B-B14F-4D97-AF65-F5344CB8AC3E}">
        <p14:creationId xmlns:p14="http://schemas.microsoft.com/office/powerpoint/2010/main" val="1203212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fi-FI" smtClean="0">
                <a:solidFill>
                  <a:srgbClr val="00007D"/>
                </a:solidFill>
              </a:rPr>
              <a:t>MD Report</a:t>
            </a:r>
            <a:endParaRPr lang="en-US">
              <a:solidFill>
                <a:srgbClr val="00007D"/>
              </a:solidFill>
            </a:endParaRPr>
          </a:p>
        </p:txBody>
      </p:sp>
      <p:sp>
        <p:nvSpPr>
          <p:cNvPr id="8" name="Slide Number Placeholder 7"/>
          <p:cNvSpPr>
            <a:spLocks noGrp="1"/>
          </p:cNvSpPr>
          <p:nvPr>
            <p:ph type="sldNum" sz="quarter" idx="11"/>
          </p:nvPr>
        </p:nvSpPr>
        <p:spPr/>
        <p:txBody>
          <a:bodyPr/>
          <a:lstStyle>
            <a:lvl1pPr>
              <a:defRPr/>
            </a:lvl1pPr>
          </a:lstStyle>
          <a:p>
            <a:fld id="{B5E1D296-40C6-4194-BE1B-ED8CF69751C5}" type="slidenum">
              <a:rPr lang="en-US">
                <a:solidFill>
                  <a:srgbClr val="00007D"/>
                </a:solidFill>
              </a:rPr>
              <a:pPr/>
              <a:t>‹#›</a:t>
            </a:fld>
            <a:endParaRPr lang="en-US">
              <a:solidFill>
                <a:srgbClr val="00007D"/>
              </a:solidFill>
            </a:endParaRPr>
          </a:p>
        </p:txBody>
      </p:sp>
      <p:sp>
        <p:nvSpPr>
          <p:cNvPr id="9" name="Date Placeholder 8"/>
          <p:cNvSpPr>
            <a:spLocks noGrp="1"/>
          </p:cNvSpPr>
          <p:nvPr>
            <p:ph type="dt" sz="half" idx="12"/>
          </p:nvPr>
        </p:nvSpPr>
        <p:spPr/>
        <p:txBody>
          <a:bodyPr/>
          <a:lstStyle>
            <a:lvl1pPr>
              <a:defRPr/>
            </a:lvl1pPr>
          </a:lstStyle>
          <a:p>
            <a:r>
              <a:rPr lang="en-US" smtClean="0">
                <a:solidFill>
                  <a:srgbClr val="00007D"/>
                </a:solidFill>
              </a:rPr>
              <a:t>30/06/2011</a:t>
            </a:r>
            <a:endParaRPr lang="en-US">
              <a:solidFill>
                <a:srgbClr val="00007D"/>
              </a:solidFill>
            </a:endParaRPr>
          </a:p>
        </p:txBody>
      </p:sp>
    </p:spTree>
    <p:extLst>
      <p:ext uri="{BB962C8B-B14F-4D97-AF65-F5344CB8AC3E}">
        <p14:creationId xmlns:p14="http://schemas.microsoft.com/office/powerpoint/2010/main" val="4250404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fi-FI" smtClean="0">
                <a:solidFill>
                  <a:srgbClr val="00007D"/>
                </a:solidFill>
              </a:rPr>
              <a:t>MD Report</a:t>
            </a:r>
            <a:endParaRPr lang="en-US" dirty="0">
              <a:solidFill>
                <a:srgbClr val="00007D"/>
              </a:solidFill>
            </a:endParaRPr>
          </a:p>
        </p:txBody>
      </p:sp>
      <p:sp>
        <p:nvSpPr>
          <p:cNvPr id="4" name="Slide Number Placeholder 3"/>
          <p:cNvSpPr>
            <a:spLocks noGrp="1"/>
          </p:cNvSpPr>
          <p:nvPr>
            <p:ph type="sldNum" sz="quarter" idx="11"/>
          </p:nvPr>
        </p:nvSpPr>
        <p:spPr/>
        <p:txBody>
          <a:bodyPr/>
          <a:lstStyle>
            <a:lvl1pPr>
              <a:defRPr/>
            </a:lvl1pPr>
          </a:lstStyle>
          <a:p>
            <a:fld id="{20D66058-8582-419F-AA3B-A79C8D77E78A}" type="slidenum">
              <a:rPr lang="en-US">
                <a:solidFill>
                  <a:srgbClr val="00007D"/>
                </a:solidFill>
              </a:rPr>
              <a:pPr/>
              <a:t>‹#›</a:t>
            </a:fld>
            <a:endParaRPr lang="en-US">
              <a:solidFill>
                <a:srgbClr val="00007D"/>
              </a:solidFill>
            </a:endParaRPr>
          </a:p>
        </p:txBody>
      </p:sp>
      <p:sp>
        <p:nvSpPr>
          <p:cNvPr id="5" name="Date Placeholder 4"/>
          <p:cNvSpPr>
            <a:spLocks noGrp="1"/>
          </p:cNvSpPr>
          <p:nvPr>
            <p:ph type="dt" sz="half" idx="12"/>
          </p:nvPr>
        </p:nvSpPr>
        <p:spPr/>
        <p:txBody>
          <a:bodyPr/>
          <a:lstStyle>
            <a:lvl1pPr>
              <a:defRPr/>
            </a:lvl1pPr>
          </a:lstStyle>
          <a:p>
            <a:r>
              <a:rPr lang="en-US" smtClean="0">
                <a:solidFill>
                  <a:srgbClr val="00007D"/>
                </a:solidFill>
              </a:rPr>
              <a:t>30/06/2011</a:t>
            </a:r>
            <a:endParaRPr lang="en-US" dirty="0">
              <a:solidFill>
                <a:srgbClr val="00007D"/>
              </a:solidFill>
            </a:endParaRPr>
          </a:p>
        </p:txBody>
      </p:sp>
    </p:spTree>
    <p:extLst>
      <p:ext uri="{BB962C8B-B14F-4D97-AF65-F5344CB8AC3E}">
        <p14:creationId xmlns:p14="http://schemas.microsoft.com/office/powerpoint/2010/main" val="488853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fi-FI" smtClean="0">
                <a:solidFill>
                  <a:srgbClr val="00007D"/>
                </a:solidFill>
              </a:rPr>
              <a:t>MD Report</a:t>
            </a:r>
            <a:endParaRPr lang="en-US">
              <a:solidFill>
                <a:srgbClr val="00007D"/>
              </a:solidFill>
            </a:endParaRPr>
          </a:p>
        </p:txBody>
      </p:sp>
      <p:sp>
        <p:nvSpPr>
          <p:cNvPr id="3" name="Slide Number Placeholder 2"/>
          <p:cNvSpPr>
            <a:spLocks noGrp="1"/>
          </p:cNvSpPr>
          <p:nvPr>
            <p:ph type="sldNum" sz="quarter" idx="11"/>
          </p:nvPr>
        </p:nvSpPr>
        <p:spPr/>
        <p:txBody>
          <a:bodyPr/>
          <a:lstStyle>
            <a:lvl1pPr>
              <a:defRPr/>
            </a:lvl1pPr>
          </a:lstStyle>
          <a:p>
            <a:fld id="{35627ED7-E218-4887-B885-6131837B1356}" type="slidenum">
              <a:rPr lang="en-US">
                <a:solidFill>
                  <a:srgbClr val="00007D"/>
                </a:solidFill>
              </a:rPr>
              <a:pPr/>
              <a:t>‹#›</a:t>
            </a:fld>
            <a:endParaRPr lang="en-US">
              <a:solidFill>
                <a:srgbClr val="00007D"/>
              </a:solidFill>
            </a:endParaRPr>
          </a:p>
        </p:txBody>
      </p:sp>
      <p:sp>
        <p:nvSpPr>
          <p:cNvPr id="4" name="Date Placeholder 3"/>
          <p:cNvSpPr>
            <a:spLocks noGrp="1"/>
          </p:cNvSpPr>
          <p:nvPr>
            <p:ph type="dt" sz="half" idx="12"/>
          </p:nvPr>
        </p:nvSpPr>
        <p:spPr/>
        <p:txBody>
          <a:bodyPr/>
          <a:lstStyle>
            <a:lvl1pPr>
              <a:defRPr/>
            </a:lvl1pPr>
          </a:lstStyle>
          <a:p>
            <a:r>
              <a:rPr lang="en-US" smtClean="0">
                <a:solidFill>
                  <a:srgbClr val="00007D"/>
                </a:solidFill>
              </a:rPr>
              <a:t>30/06/2011</a:t>
            </a:r>
            <a:endParaRPr lang="en-US">
              <a:solidFill>
                <a:srgbClr val="00007D"/>
              </a:solidFill>
            </a:endParaRPr>
          </a:p>
        </p:txBody>
      </p:sp>
    </p:spTree>
    <p:extLst>
      <p:ext uri="{BB962C8B-B14F-4D97-AF65-F5344CB8AC3E}">
        <p14:creationId xmlns:p14="http://schemas.microsoft.com/office/powerpoint/2010/main" val="1026917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fi-FI" smtClean="0">
                <a:solidFill>
                  <a:srgbClr val="00007D"/>
                </a:solidFill>
              </a:rPr>
              <a:t>MD Report</a:t>
            </a:r>
            <a:endParaRPr lang="en-US">
              <a:solidFill>
                <a:srgbClr val="00007D"/>
              </a:solidFill>
            </a:endParaRPr>
          </a:p>
        </p:txBody>
      </p:sp>
      <p:sp>
        <p:nvSpPr>
          <p:cNvPr id="6" name="Slide Number Placeholder 5"/>
          <p:cNvSpPr>
            <a:spLocks noGrp="1"/>
          </p:cNvSpPr>
          <p:nvPr>
            <p:ph type="sldNum" sz="quarter" idx="11"/>
          </p:nvPr>
        </p:nvSpPr>
        <p:spPr/>
        <p:txBody>
          <a:bodyPr/>
          <a:lstStyle>
            <a:lvl1pPr>
              <a:defRPr/>
            </a:lvl1pPr>
          </a:lstStyle>
          <a:p>
            <a:fld id="{255E8A60-F04D-4DB5-AB5E-D47017D00F30}" type="slidenum">
              <a:rPr lang="en-US">
                <a:solidFill>
                  <a:srgbClr val="00007D"/>
                </a:solidFill>
              </a:rPr>
              <a:pPr/>
              <a:t>‹#›</a:t>
            </a:fld>
            <a:endParaRPr lang="en-US">
              <a:solidFill>
                <a:srgbClr val="00007D"/>
              </a:solidFill>
            </a:endParaRPr>
          </a:p>
        </p:txBody>
      </p:sp>
      <p:sp>
        <p:nvSpPr>
          <p:cNvPr id="7" name="Date Placeholder 6"/>
          <p:cNvSpPr>
            <a:spLocks noGrp="1"/>
          </p:cNvSpPr>
          <p:nvPr>
            <p:ph type="dt" sz="half" idx="12"/>
          </p:nvPr>
        </p:nvSpPr>
        <p:spPr/>
        <p:txBody>
          <a:bodyPr/>
          <a:lstStyle>
            <a:lvl1pPr>
              <a:defRPr/>
            </a:lvl1pPr>
          </a:lstStyle>
          <a:p>
            <a:r>
              <a:rPr lang="en-US" smtClean="0">
                <a:solidFill>
                  <a:srgbClr val="00007D"/>
                </a:solidFill>
              </a:rPr>
              <a:t>30/06/2011</a:t>
            </a:r>
            <a:endParaRPr lang="en-US">
              <a:solidFill>
                <a:srgbClr val="00007D"/>
              </a:solidFill>
            </a:endParaRPr>
          </a:p>
        </p:txBody>
      </p:sp>
    </p:spTree>
    <p:extLst>
      <p:ext uri="{BB962C8B-B14F-4D97-AF65-F5344CB8AC3E}">
        <p14:creationId xmlns:p14="http://schemas.microsoft.com/office/powerpoint/2010/main" val="861487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fi-FI" smtClean="0">
                <a:solidFill>
                  <a:srgbClr val="00007D"/>
                </a:solidFill>
              </a:rPr>
              <a:t>MD Report</a:t>
            </a:r>
            <a:endParaRPr lang="en-US">
              <a:solidFill>
                <a:srgbClr val="00007D"/>
              </a:solidFill>
            </a:endParaRPr>
          </a:p>
        </p:txBody>
      </p:sp>
      <p:sp>
        <p:nvSpPr>
          <p:cNvPr id="6" name="Slide Number Placeholder 5"/>
          <p:cNvSpPr>
            <a:spLocks noGrp="1"/>
          </p:cNvSpPr>
          <p:nvPr>
            <p:ph type="sldNum" sz="quarter" idx="11"/>
          </p:nvPr>
        </p:nvSpPr>
        <p:spPr/>
        <p:txBody>
          <a:bodyPr/>
          <a:lstStyle>
            <a:lvl1pPr>
              <a:defRPr/>
            </a:lvl1pPr>
          </a:lstStyle>
          <a:p>
            <a:fld id="{776E6735-74B0-4165-999F-8C826942DD75}" type="slidenum">
              <a:rPr lang="en-US">
                <a:solidFill>
                  <a:srgbClr val="00007D"/>
                </a:solidFill>
              </a:rPr>
              <a:pPr/>
              <a:t>‹#›</a:t>
            </a:fld>
            <a:endParaRPr lang="en-US">
              <a:solidFill>
                <a:srgbClr val="00007D"/>
              </a:solidFill>
            </a:endParaRPr>
          </a:p>
        </p:txBody>
      </p:sp>
      <p:sp>
        <p:nvSpPr>
          <p:cNvPr id="7" name="Date Placeholder 6"/>
          <p:cNvSpPr>
            <a:spLocks noGrp="1"/>
          </p:cNvSpPr>
          <p:nvPr>
            <p:ph type="dt" sz="half" idx="12"/>
          </p:nvPr>
        </p:nvSpPr>
        <p:spPr/>
        <p:txBody>
          <a:bodyPr/>
          <a:lstStyle>
            <a:lvl1pPr>
              <a:defRPr/>
            </a:lvl1pPr>
          </a:lstStyle>
          <a:p>
            <a:r>
              <a:rPr lang="en-US" smtClean="0">
                <a:solidFill>
                  <a:srgbClr val="00007D"/>
                </a:solidFill>
              </a:rPr>
              <a:t>30/06/2011</a:t>
            </a:r>
            <a:endParaRPr lang="en-US">
              <a:solidFill>
                <a:srgbClr val="00007D"/>
              </a:solidFill>
            </a:endParaRPr>
          </a:p>
        </p:txBody>
      </p:sp>
    </p:spTree>
    <p:extLst>
      <p:ext uri="{BB962C8B-B14F-4D97-AF65-F5344CB8AC3E}">
        <p14:creationId xmlns:p14="http://schemas.microsoft.com/office/powerpoint/2010/main" val="12879470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Rectangle 2"/>
          <p:cNvSpPr>
            <a:spLocks noGrp="1" noChangeArrowheads="1"/>
          </p:cNvSpPr>
          <p:nvPr>
            <p:ph type="ftr" sz="quarter" idx="3"/>
          </p:nvPr>
        </p:nvSpPr>
        <p:spPr bwMode="auto">
          <a:xfrm>
            <a:off x="3124200" y="6632575"/>
            <a:ext cx="2895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lvl1pPr>
          </a:lstStyle>
          <a:p>
            <a:pPr algn="ctr"/>
            <a:r>
              <a:rPr lang="fi-FI" smtClean="0">
                <a:solidFill>
                  <a:srgbClr val="00007D"/>
                </a:solidFill>
              </a:rPr>
              <a:t>MD Report</a:t>
            </a:r>
            <a:endParaRPr lang="en-US" dirty="0">
              <a:solidFill>
                <a:srgbClr val="00007D"/>
              </a:solidFill>
            </a:endParaRPr>
          </a:p>
        </p:txBody>
      </p:sp>
      <p:sp>
        <p:nvSpPr>
          <p:cNvPr id="24579" name="Rectangle 3"/>
          <p:cNvSpPr>
            <a:spLocks noGrp="1" noChangeArrowheads="1"/>
          </p:cNvSpPr>
          <p:nvPr>
            <p:ph type="sldNum" sz="quarter" idx="4"/>
          </p:nvPr>
        </p:nvSpPr>
        <p:spPr bwMode="auto">
          <a:xfrm>
            <a:off x="6902450" y="6632575"/>
            <a:ext cx="2133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000"/>
            </a:lvl1pPr>
          </a:lstStyle>
          <a:p>
            <a:fld id="{212BBE4B-11BF-433F-B4D5-C48334632EB9}" type="slidenum">
              <a:rPr lang="en-US">
                <a:solidFill>
                  <a:srgbClr val="00007D"/>
                </a:solidFill>
              </a:rPr>
              <a:pPr/>
              <a:t>‹#›</a:t>
            </a:fld>
            <a:endParaRPr lang="en-US">
              <a:solidFill>
                <a:srgbClr val="00007D"/>
              </a:solidFill>
            </a:endParaRPr>
          </a:p>
        </p:txBody>
      </p:sp>
      <p:sp>
        <p:nvSpPr>
          <p:cNvPr id="24590" name="Rectangle 14"/>
          <p:cNvSpPr>
            <a:spLocks noGrp="1" noChangeArrowheads="1"/>
          </p:cNvSpPr>
          <p:nvPr>
            <p:ph type="title"/>
          </p:nvPr>
        </p:nvSpPr>
        <p:spPr bwMode="auto">
          <a:xfrm>
            <a:off x="684213" y="25400"/>
            <a:ext cx="8229600" cy="523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91" name="Rectangle 15"/>
          <p:cNvSpPr>
            <a:spLocks noGrp="1" noChangeArrowheads="1"/>
          </p:cNvSpPr>
          <p:nvPr>
            <p:ph type="body" idx="1"/>
          </p:nvPr>
        </p:nvSpPr>
        <p:spPr bwMode="auto">
          <a:xfrm>
            <a:off x="457200" y="1196975"/>
            <a:ext cx="8229600"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4592" name="Rectangle 16"/>
          <p:cNvSpPr>
            <a:spLocks noGrp="1" noChangeArrowheads="1"/>
          </p:cNvSpPr>
          <p:nvPr>
            <p:ph type="dt" sz="half" idx="2"/>
          </p:nvPr>
        </p:nvSpPr>
        <p:spPr bwMode="auto">
          <a:xfrm>
            <a:off x="34925" y="6616700"/>
            <a:ext cx="2133600" cy="2682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lvl1pPr>
          </a:lstStyle>
          <a:p>
            <a:r>
              <a:rPr lang="en-US" smtClean="0">
                <a:solidFill>
                  <a:srgbClr val="00007D"/>
                </a:solidFill>
              </a:rPr>
              <a:t>30/06/2011</a:t>
            </a:r>
            <a:endParaRPr lang="en-US" dirty="0">
              <a:solidFill>
                <a:srgbClr val="00007D"/>
              </a:solidFill>
            </a:endParaRPr>
          </a:p>
        </p:txBody>
      </p:sp>
      <p:sp>
        <p:nvSpPr>
          <p:cNvPr id="24593" name="Line 17"/>
          <p:cNvSpPr>
            <a:spLocks noChangeShapeType="1"/>
          </p:cNvSpPr>
          <p:nvPr/>
        </p:nvSpPr>
        <p:spPr bwMode="auto">
          <a:xfrm>
            <a:off x="684213" y="620713"/>
            <a:ext cx="8280400" cy="0"/>
          </a:xfrm>
          <a:prstGeom prst="line">
            <a:avLst/>
          </a:prstGeom>
          <a:noFill/>
          <a:ln w="25400" cap="sq">
            <a:solidFill>
              <a:schemeClr val="bg2"/>
            </a:solidFill>
            <a:round/>
            <a:headEnd/>
            <a:tailEnd type="none" w="lg" len="lg"/>
          </a:ln>
          <a:effectLst/>
        </p:spPr>
        <p:txBody>
          <a:bodyPr wrap="none" anchor="ctr"/>
          <a:lstStyle/>
          <a:p>
            <a:pPr algn="ctr" eaLnBrk="0" hangingPunct="0">
              <a:spcBef>
                <a:spcPct val="50000"/>
              </a:spcBef>
            </a:pPr>
            <a:endParaRPr lang="en-US">
              <a:solidFill>
                <a:srgbClr val="00007D"/>
              </a:solidFill>
            </a:endParaRPr>
          </a:p>
        </p:txBody>
      </p:sp>
      <p:pic>
        <p:nvPicPr>
          <p:cNvPr id="24594" name="Picture 18"/>
          <p:cNvPicPr>
            <a:picLocks noChangeAspect="1" noChangeArrowheads="1"/>
          </p:cNvPicPr>
          <p:nvPr/>
        </p:nvPicPr>
        <p:blipFill>
          <a:blip r:embed="rId16" cstate="print"/>
          <a:srcRect/>
          <a:stretch>
            <a:fillRect/>
          </a:stretch>
        </p:blipFill>
        <p:spPr bwMode="auto">
          <a:xfrm>
            <a:off x="0" y="0"/>
            <a:ext cx="654050" cy="623888"/>
          </a:xfrm>
          <a:prstGeom prst="rect">
            <a:avLst/>
          </a:prstGeom>
          <a:noFill/>
          <a:ln w="12700" cap="sq" algn="ctr">
            <a:noFill/>
            <a:miter lim="800000"/>
            <a:headEnd/>
            <a:tailEnd type="none" w="lg" len="lg"/>
          </a:ln>
          <a:effectLst/>
        </p:spPr>
      </p:pic>
    </p:spTree>
    <p:extLst>
      <p:ext uri="{BB962C8B-B14F-4D97-AF65-F5344CB8AC3E}">
        <p14:creationId xmlns:p14="http://schemas.microsoft.com/office/powerpoint/2010/main" val="26987159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p:txStyles>
    <p:titleStyle>
      <a:lvl1pPr algn="l" rtl="0" fontAlgn="base">
        <a:spcBef>
          <a:spcPct val="0"/>
        </a:spcBef>
        <a:spcAft>
          <a:spcPct val="0"/>
        </a:spcAft>
        <a:defRPr sz="3200">
          <a:solidFill>
            <a:schemeClr val="bg2"/>
          </a:solidFill>
          <a:latin typeface="+mj-lt"/>
          <a:ea typeface="+mj-ea"/>
          <a:cs typeface="+mj-cs"/>
        </a:defRPr>
      </a:lvl1pPr>
      <a:lvl2pPr algn="l" rtl="0" fontAlgn="base">
        <a:spcBef>
          <a:spcPct val="0"/>
        </a:spcBef>
        <a:spcAft>
          <a:spcPct val="0"/>
        </a:spcAft>
        <a:defRPr sz="3200">
          <a:solidFill>
            <a:schemeClr val="bg2"/>
          </a:solidFill>
          <a:latin typeface="Arial" charset="0"/>
        </a:defRPr>
      </a:lvl2pPr>
      <a:lvl3pPr algn="l" rtl="0" fontAlgn="base">
        <a:spcBef>
          <a:spcPct val="0"/>
        </a:spcBef>
        <a:spcAft>
          <a:spcPct val="0"/>
        </a:spcAft>
        <a:defRPr sz="3200">
          <a:solidFill>
            <a:schemeClr val="bg2"/>
          </a:solidFill>
          <a:latin typeface="Arial" charset="0"/>
        </a:defRPr>
      </a:lvl3pPr>
      <a:lvl4pPr algn="l" rtl="0" fontAlgn="base">
        <a:spcBef>
          <a:spcPct val="0"/>
        </a:spcBef>
        <a:spcAft>
          <a:spcPct val="0"/>
        </a:spcAft>
        <a:defRPr sz="3200">
          <a:solidFill>
            <a:schemeClr val="bg2"/>
          </a:solidFill>
          <a:latin typeface="Arial" charset="0"/>
        </a:defRPr>
      </a:lvl4pPr>
      <a:lvl5pPr algn="l" rtl="0" fontAlgn="base">
        <a:spcBef>
          <a:spcPct val="0"/>
        </a:spcBef>
        <a:spcAft>
          <a:spcPct val="0"/>
        </a:spcAft>
        <a:defRPr sz="3200">
          <a:solidFill>
            <a:schemeClr val="bg2"/>
          </a:solidFill>
          <a:latin typeface="Arial" charset="0"/>
        </a:defRPr>
      </a:lvl5pPr>
      <a:lvl6pPr marL="457200" algn="l" rtl="0" fontAlgn="base">
        <a:spcBef>
          <a:spcPct val="0"/>
        </a:spcBef>
        <a:spcAft>
          <a:spcPct val="0"/>
        </a:spcAft>
        <a:defRPr sz="3200">
          <a:solidFill>
            <a:schemeClr val="bg2"/>
          </a:solidFill>
          <a:latin typeface="Arial" charset="0"/>
        </a:defRPr>
      </a:lvl6pPr>
      <a:lvl7pPr marL="914400" algn="l" rtl="0" fontAlgn="base">
        <a:spcBef>
          <a:spcPct val="0"/>
        </a:spcBef>
        <a:spcAft>
          <a:spcPct val="0"/>
        </a:spcAft>
        <a:defRPr sz="3200">
          <a:solidFill>
            <a:schemeClr val="bg2"/>
          </a:solidFill>
          <a:latin typeface="Arial" charset="0"/>
        </a:defRPr>
      </a:lvl7pPr>
      <a:lvl8pPr marL="1371600" algn="l" rtl="0" fontAlgn="base">
        <a:spcBef>
          <a:spcPct val="0"/>
        </a:spcBef>
        <a:spcAft>
          <a:spcPct val="0"/>
        </a:spcAft>
        <a:defRPr sz="3200">
          <a:solidFill>
            <a:schemeClr val="bg2"/>
          </a:solidFill>
          <a:latin typeface="Arial" charset="0"/>
        </a:defRPr>
      </a:lvl8pPr>
      <a:lvl9pPr marL="1828800" algn="l" rtl="0" fontAlgn="base">
        <a:spcBef>
          <a:spcPct val="0"/>
        </a:spcBef>
        <a:spcAft>
          <a:spcPct val="0"/>
        </a:spcAft>
        <a:defRPr sz="3200">
          <a:solidFill>
            <a:schemeClr val="bg2"/>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2400">
          <a:solidFill>
            <a:schemeClr val="bg2"/>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000">
          <a:solidFill>
            <a:srgbClr val="0000FF"/>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28800" y="466725"/>
            <a:ext cx="6629400" cy="127635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0" y="6477000"/>
            <a:ext cx="9144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spcBef>
                <a:spcPct val="0"/>
              </a:spcBef>
              <a:buClrTx/>
              <a:buSzTx/>
              <a:buFontTx/>
              <a:buNone/>
              <a:defRPr sz="1000" b="0" smtClean="0">
                <a:solidFill>
                  <a:schemeClr val="tx1"/>
                </a:solidFill>
                <a:latin typeface="Times New Roman" pitchFamily="-106" charset="0"/>
              </a:defRPr>
            </a:lvl1pPr>
          </a:lstStyle>
          <a:p>
            <a:pPr eaLnBrk="0" hangingPunct="0">
              <a:defRPr/>
            </a:pPr>
            <a:r>
              <a:rPr lang="en-US">
                <a:solidFill>
                  <a:srgbClr val="FFFFFF"/>
                </a:solidFill>
              </a:rPr>
              <a:t>Elias Métral                                                                                                                                                                                                                                                /42</a:t>
            </a:r>
            <a:endParaRPr lang="en-US" dirty="0">
              <a:solidFill>
                <a:srgbClr val="FFFFFF"/>
              </a:solidFill>
            </a:endParaRPr>
          </a:p>
        </p:txBody>
      </p:sp>
      <p:sp>
        <p:nvSpPr>
          <p:cNvPr id="1030" name="Rectangle 6"/>
          <p:cNvSpPr>
            <a:spLocks noGrp="1" noChangeArrowheads="1"/>
          </p:cNvSpPr>
          <p:nvPr>
            <p:ph type="sldNum" sz="quarter" idx="4"/>
          </p:nvPr>
        </p:nvSpPr>
        <p:spPr bwMode="auto">
          <a:xfrm>
            <a:off x="8305800" y="6477000"/>
            <a:ext cx="609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buClrTx/>
              <a:buSzTx/>
              <a:buFontTx/>
              <a:buNone/>
              <a:defRPr sz="1400" b="0">
                <a:solidFill>
                  <a:schemeClr val="tx1"/>
                </a:solidFill>
                <a:latin typeface="Times New Roman" pitchFamily="-106" charset="0"/>
              </a:defRPr>
            </a:lvl1pPr>
          </a:lstStyle>
          <a:p>
            <a:pPr eaLnBrk="0" hangingPunct="0">
              <a:defRPr/>
            </a:pPr>
            <a:fld id="{E82C27FD-4276-6147-A1A0-4923665E7708}" type="slidenum">
              <a:rPr lang="en-US">
                <a:solidFill>
                  <a:srgbClr val="FFFFFF"/>
                </a:solidFill>
              </a:rPr>
              <a:pPr eaLnBrk="0" hangingPunct="0">
                <a:defRPr/>
              </a:pPr>
              <a:t>‹#›</a:t>
            </a:fld>
            <a:r>
              <a:rPr lang="en-US" dirty="0">
                <a:solidFill>
                  <a:srgbClr val="FFFFFF"/>
                </a:solidFill>
              </a:rPr>
              <a:t>    </a:t>
            </a:r>
          </a:p>
        </p:txBody>
      </p:sp>
    </p:spTree>
    <p:extLst>
      <p:ext uri="{BB962C8B-B14F-4D97-AF65-F5344CB8AC3E}">
        <p14:creationId xmlns:p14="http://schemas.microsoft.com/office/powerpoint/2010/main" val="1763318185"/>
      </p:ext>
    </p:extLst>
  </p:cSld>
  <p:clrMap bg1="dk2" tx1="lt1" bg2="dk1" tx2="lt2" accent1="accent1" accent2="accent2" accent3="accent3" accent4="accent4" accent5="accent5" accent6="accent6" hlink="hlink" folHlink="folHlink"/>
  <p:sldLayoutIdLst>
    <p:sldLayoutId id="2147483677" r:id="rId1"/>
    <p:sldLayoutId id="2147483678" r:id="rId2"/>
  </p:sldLayoutIdLst>
  <p:hf hdr="0" ftr="0"/>
  <p:txStyles>
    <p:titleStyle>
      <a:lvl1pPr algn="l" rtl="0" eaLnBrk="0" fontAlgn="base" hangingPunct="0">
        <a:spcBef>
          <a:spcPct val="0"/>
        </a:spcBef>
        <a:spcAft>
          <a:spcPct val="0"/>
        </a:spcAft>
        <a:defRPr sz="4400" b="1">
          <a:solidFill>
            <a:schemeClr val="hlink"/>
          </a:solidFill>
          <a:effectLst>
            <a:outerShdw blurRad="38100" dist="38100" dir="2700000" algn="tl">
              <a:srgbClr val="000000"/>
            </a:outerShdw>
          </a:effectLst>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400" b="1">
          <a:solidFill>
            <a:schemeClr val="hlink"/>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400" b="1">
          <a:solidFill>
            <a:schemeClr val="hlink"/>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400" b="1">
          <a:solidFill>
            <a:schemeClr val="hlink"/>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400" b="1">
          <a:solidFill>
            <a:schemeClr val="hlink"/>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defRPr>
      </a:lvl5pPr>
      <a:lvl6pPr marL="457200" algn="l" rtl="0" eaLnBrk="0" fontAlgn="base" hangingPunct="0">
        <a:spcBef>
          <a:spcPct val="0"/>
        </a:spcBef>
        <a:spcAft>
          <a:spcPct val="0"/>
        </a:spcAft>
        <a:defRPr sz="4400" b="1">
          <a:solidFill>
            <a:schemeClr val="hlink"/>
          </a:solidFill>
          <a:effectLst>
            <a:outerShdw blurRad="38100" dist="38100" dir="2700000" algn="tl">
              <a:srgbClr val="000000"/>
            </a:outerShdw>
          </a:effectLst>
          <a:latin typeface="Arial" pitchFamily="-106" charset="0"/>
        </a:defRPr>
      </a:lvl6pPr>
      <a:lvl7pPr marL="914400" algn="l" rtl="0" eaLnBrk="0" fontAlgn="base" hangingPunct="0">
        <a:spcBef>
          <a:spcPct val="0"/>
        </a:spcBef>
        <a:spcAft>
          <a:spcPct val="0"/>
        </a:spcAft>
        <a:defRPr sz="4400" b="1">
          <a:solidFill>
            <a:schemeClr val="hlink"/>
          </a:solidFill>
          <a:effectLst>
            <a:outerShdw blurRad="38100" dist="38100" dir="2700000" algn="tl">
              <a:srgbClr val="000000"/>
            </a:outerShdw>
          </a:effectLst>
          <a:latin typeface="Arial" pitchFamily="-106" charset="0"/>
        </a:defRPr>
      </a:lvl7pPr>
      <a:lvl8pPr marL="1371600" algn="l" rtl="0" eaLnBrk="0" fontAlgn="base" hangingPunct="0">
        <a:spcBef>
          <a:spcPct val="0"/>
        </a:spcBef>
        <a:spcAft>
          <a:spcPct val="0"/>
        </a:spcAft>
        <a:defRPr sz="4400" b="1">
          <a:solidFill>
            <a:schemeClr val="hlink"/>
          </a:solidFill>
          <a:effectLst>
            <a:outerShdw blurRad="38100" dist="38100" dir="2700000" algn="tl">
              <a:srgbClr val="000000"/>
            </a:outerShdw>
          </a:effectLst>
          <a:latin typeface="Arial" pitchFamily="-106" charset="0"/>
        </a:defRPr>
      </a:lvl8pPr>
      <a:lvl9pPr marL="1828800" algn="l" rtl="0" eaLnBrk="0" fontAlgn="base" hangingPunct="0">
        <a:spcBef>
          <a:spcPct val="0"/>
        </a:spcBef>
        <a:spcAft>
          <a:spcPct val="0"/>
        </a:spcAft>
        <a:defRPr sz="4400" b="1">
          <a:solidFill>
            <a:schemeClr val="hlink"/>
          </a:solidFill>
          <a:effectLst>
            <a:outerShdw blurRad="38100" dist="38100" dir="2700000" algn="tl">
              <a:srgbClr val="000000"/>
            </a:outerShdw>
          </a:effectLst>
          <a:latin typeface="Arial" pitchFamily="-106"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106" charset="2"/>
        <a:buChar char="u"/>
        <a:defRPr sz="2800" b="1">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lr>
          <a:schemeClr val="tx2"/>
        </a:buClr>
        <a:buSzPct val="75000"/>
        <a:buFont typeface="Monotype Sorts" pitchFamily="-106" charset="2"/>
        <a:buChar char="u"/>
        <a:defRPr sz="2000" b="1">
          <a:solidFill>
            <a:schemeClr val="hlink"/>
          </a:solidFill>
          <a:latin typeface="+mn-lt"/>
          <a:ea typeface="ＭＳ Ｐゴシック" pitchFamily="-106" charset="-128"/>
        </a:defRPr>
      </a:lvl2pPr>
      <a:lvl3pPr marL="1143000" indent="-228600" algn="l" rtl="0" eaLnBrk="0" fontAlgn="base" hangingPunct="0">
        <a:spcBef>
          <a:spcPct val="20000"/>
        </a:spcBef>
        <a:spcAft>
          <a:spcPct val="0"/>
        </a:spcAft>
        <a:buClr>
          <a:schemeClr val="tx2"/>
        </a:buClr>
        <a:buSzPct val="65000"/>
        <a:buFont typeface="Monotype Sorts" pitchFamily="-106" charset="2"/>
        <a:buChar char="u"/>
        <a:defRPr sz="2000">
          <a:solidFill>
            <a:schemeClr val="hlink"/>
          </a:solidFill>
          <a:latin typeface="+mn-lt"/>
          <a:ea typeface="ＭＳ Ｐゴシック" pitchFamily="-106" charset="-128"/>
        </a:defRPr>
      </a:lvl3pPr>
      <a:lvl4pPr marL="1600200" indent="-228600" algn="l" rtl="0" eaLnBrk="0" fontAlgn="base" hangingPunct="0">
        <a:spcBef>
          <a:spcPct val="20000"/>
        </a:spcBef>
        <a:spcAft>
          <a:spcPct val="0"/>
        </a:spcAft>
        <a:buClr>
          <a:schemeClr val="tx1"/>
        </a:buClr>
        <a:buSzPct val="65000"/>
        <a:buFont typeface="Monotype Sorts" pitchFamily="-106" charset="2"/>
        <a:buChar char="u"/>
        <a:defRPr sz="20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lr>
          <a:schemeClr val="tx2"/>
        </a:buClr>
        <a:buSzPct val="65000"/>
        <a:buFont typeface="Monotype Sorts" pitchFamily="-106" charset="2"/>
        <a:buChar char="u"/>
        <a:defRPr sz="2000">
          <a:solidFill>
            <a:schemeClr val="tx1"/>
          </a:solidFill>
          <a:latin typeface="+mn-lt"/>
          <a:ea typeface="ＭＳ Ｐゴシック" pitchFamily="-106" charset="-128"/>
        </a:defRPr>
      </a:lvl5pPr>
      <a:lvl6pPr marL="2514600" indent="-228600" algn="l" rtl="0" eaLnBrk="0" fontAlgn="base" hangingPunct="0">
        <a:spcBef>
          <a:spcPct val="20000"/>
        </a:spcBef>
        <a:spcAft>
          <a:spcPct val="0"/>
        </a:spcAft>
        <a:buClr>
          <a:schemeClr val="tx2"/>
        </a:buClr>
        <a:buSzPct val="65000"/>
        <a:buFont typeface="Monotype Sorts" pitchFamily="-106" charset="2"/>
        <a:buChar char="u"/>
        <a:defRPr sz="2000">
          <a:solidFill>
            <a:schemeClr val="tx1"/>
          </a:solidFill>
          <a:latin typeface="+mn-lt"/>
          <a:ea typeface="ＭＳ Ｐゴシック" pitchFamily="-106" charset="-128"/>
        </a:defRPr>
      </a:lvl6pPr>
      <a:lvl7pPr marL="2971800" indent="-228600" algn="l" rtl="0" eaLnBrk="0" fontAlgn="base" hangingPunct="0">
        <a:spcBef>
          <a:spcPct val="20000"/>
        </a:spcBef>
        <a:spcAft>
          <a:spcPct val="0"/>
        </a:spcAft>
        <a:buClr>
          <a:schemeClr val="tx2"/>
        </a:buClr>
        <a:buSzPct val="65000"/>
        <a:buFont typeface="Monotype Sorts" pitchFamily="-106" charset="2"/>
        <a:buChar char="u"/>
        <a:defRPr sz="2000">
          <a:solidFill>
            <a:schemeClr val="tx1"/>
          </a:solidFill>
          <a:latin typeface="+mn-lt"/>
          <a:ea typeface="ＭＳ Ｐゴシック" pitchFamily="-106" charset="-128"/>
        </a:defRPr>
      </a:lvl7pPr>
      <a:lvl8pPr marL="3429000" indent="-228600" algn="l" rtl="0" eaLnBrk="0" fontAlgn="base" hangingPunct="0">
        <a:spcBef>
          <a:spcPct val="20000"/>
        </a:spcBef>
        <a:spcAft>
          <a:spcPct val="0"/>
        </a:spcAft>
        <a:buClr>
          <a:schemeClr val="tx2"/>
        </a:buClr>
        <a:buSzPct val="65000"/>
        <a:buFont typeface="Monotype Sorts" pitchFamily="-106" charset="2"/>
        <a:buChar char="u"/>
        <a:defRPr sz="2000">
          <a:solidFill>
            <a:schemeClr val="tx1"/>
          </a:solidFill>
          <a:latin typeface="+mn-lt"/>
          <a:ea typeface="ＭＳ Ｐゴシック" pitchFamily="-106" charset="-128"/>
        </a:defRPr>
      </a:lvl8pPr>
      <a:lvl9pPr marL="3886200" indent="-228600" algn="l" rtl="0" eaLnBrk="0" fontAlgn="base" hangingPunct="0">
        <a:spcBef>
          <a:spcPct val="20000"/>
        </a:spcBef>
        <a:spcAft>
          <a:spcPct val="0"/>
        </a:spcAft>
        <a:buClr>
          <a:schemeClr val="tx2"/>
        </a:buClr>
        <a:buSzPct val="65000"/>
        <a:buFont typeface="Monotype Sorts" pitchFamily="-106" charset="2"/>
        <a:buChar char="u"/>
        <a:defRPr sz="20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 Report 30.6. </a:t>
            </a:r>
            <a:r>
              <a:rPr lang="en-US" sz="1400" i="1" dirty="0" smtClean="0"/>
              <a:t>(R. Assmann, F. Zimmermann, G. </a:t>
            </a:r>
            <a:r>
              <a:rPr lang="en-US" sz="1400" i="1" dirty="0" err="1" smtClean="0"/>
              <a:t>Papotti</a:t>
            </a:r>
            <a:r>
              <a:rPr lang="en-US" sz="1400" i="1" dirty="0" smtClean="0"/>
              <a:t>)</a:t>
            </a:r>
            <a:endParaRPr lang="en-US" sz="1400" i="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44163788"/>
              </p:ext>
            </p:extLst>
          </p:nvPr>
        </p:nvGraphicFramePr>
        <p:xfrm>
          <a:off x="467430" y="838850"/>
          <a:ext cx="8229601" cy="5635152"/>
        </p:xfrm>
        <a:graphic>
          <a:graphicData uri="http://schemas.openxmlformats.org/drawingml/2006/table">
            <a:tbl>
              <a:tblPr firstRow="1" bandRow="1">
                <a:tableStyleId>{5C22544A-7EE6-4342-B048-85BDC9FD1C3A}</a:tableStyleId>
              </a:tblPr>
              <a:tblGrid>
                <a:gridCol w="648090"/>
                <a:gridCol w="792110"/>
                <a:gridCol w="6264870"/>
                <a:gridCol w="524531"/>
              </a:tblGrid>
              <a:tr h="380476">
                <a:tc>
                  <a:txBody>
                    <a:bodyPr/>
                    <a:lstStyle/>
                    <a:p>
                      <a:r>
                        <a:rPr lang="en-US" dirty="0" smtClean="0"/>
                        <a:t>Day</a:t>
                      </a:r>
                      <a:endParaRPr lang="en-US" dirty="0"/>
                    </a:p>
                  </a:txBody>
                  <a:tcPr/>
                </a:tc>
                <a:tc>
                  <a:txBody>
                    <a:bodyPr/>
                    <a:lstStyle/>
                    <a:p>
                      <a:r>
                        <a:rPr lang="en-US" dirty="0" smtClean="0"/>
                        <a:t>Time</a:t>
                      </a:r>
                      <a:endParaRPr lang="en-US" dirty="0"/>
                    </a:p>
                  </a:txBody>
                  <a:tcPr/>
                </a:tc>
                <a:tc>
                  <a:txBody>
                    <a:bodyPr/>
                    <a:lstStyle/>
                    <a:p>
                      <a:r>
                        <a:rPr lang="en-US" dirty="0" smtClean="0"/>
                        <a:t>MD</a:t>
                      </a:r>
                      <a:endParaRPr lang="en-US" dirty="0"/>
                    </a:p>
                  </a:txBody>
                  <a:tcPr/>
                </a:tc>
                <a:tc>
                  <a:txBody>
                    <a:bodyPr/>
                    <a:lstStyle/>
                    <a:p>
                      <a:r>
                        <a:rPr lang="en-US" dirty="0" smtClean="0"/>
                        <a:t>MP</a:t>
                      </a:r>
                      <a:endParaRPr lang="en-US" dirty="0"/>
                    </a:p>
                  </a:txBody>
                  <a:tcPr/>
                </a:tc>
              </a:tr>
              <a:tr h="2944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Wed</a:t>
                      </a:r>
                    </a:p>
                  </a:txBody>
                  <a:tcPr marL="12700" marR="12700" marT="12700" marB="0" anchor="ctr">
                    <a:solidFill>
                      <a:srgbClr val="99FF99"/>
                    </a:solidFill>
                  </a:tcPr>
                </a:tc>
                <a:tc>
                  <a:txBody>
                    <a:bodyPr/>
                    <a:lstStyle/>
                    <a:p>
                      <a:r>
                        <a:rPr lang="en-US" sz="1400" i="1" dirty="0" smtClean="0"/>
                        <a:t>04:00</a:t>
                      </a:r>
                      <a:endParaRPr lang="en-US" sz="1400" i="1" dirty="0"/>
                    </a:p>
                  </a:txBody>
                  <a:tcPr marL="12700" marR="12700" marT="12700" marB="0" anchor="ctr">
                    <a:solidFill>
                      <a:srgbClr val="99FF99"/>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1" u="none" strike="noStrike" dirty="0" smtClean="0">
                          <a:solidFill>
                            <a:srgbClr val="000000"/>
                          </a:solidFill>
                          <a:effectLst/>
                          <a:latin typeface="+mn-lt"/>
                        </a:rPr>
                        <a:t>Ramp down,</a:t>
                      </a:r>
                      <a:r>
                        <a:rPr lang="en-US" sz="1400" b="0" i="1" u="none" strike="noStrike" baseline="0" dirty="0" smtClean="0">
                          <a:solidFill>
                            <a:srgbClr val="000000"/>
                          </a:solidFill>
                          <a:effectLst/>
                          <a:latin typeface="+mn-lt"/>
                        </a:rPr>
                        <a:t> cycle</a:t>
                      </a:r>
                      <a:endParaRPr lang="en-US" sz="1400" b="0" i="1" u="none" strike="noStrike" dirty="0" smtClean="0">
                        <a:solidFill>
                          <a:srgbClr val="000000"/>
                        </a:solidFill>
                        <a:effectLst/>
                        <a:latin typeface="+mn-lt"/>
                      </a:endParaRPr>
                    </a:p>
                  </a:txBody>
                  <a:tcPr marL="12700" marR="12700" marT="12700" marB="0" anchor="ctr">
                    <a:solidFill>
                      <a:srgbClr val="99FF99"/>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800" b="1" i="1" u="none" strike="noStrike" dirty="0" smtClean="0">
                        <a:solidFill>
                          <a:schemeClr val="tx1"/>
                        </a:solidFill>
                        <a:effectLst/>
                        <a:latin typeface="+mn-lt"/>
                      </a:endParaRPr>
                    </a:p>
                  </a:txBody>
                  <a:tcPr marL="12700" marR="12700" marT="12700" marB="0" anchor="ctr">
                    <a:solidFill>
                      <a:srgbClr val="99FF99"/>
                    </a:solidFill>
                  </a:tcPr>
                </a:tc>
              </a:tr>
              <a:tr h="652639">
                <a:tc>
                  <a:txBody>
                    <a:bodyPr/>
                    <a:lstStyle/>
                    <a:p>
                      <a:endParaRPr lang="en-US" b="0" dirty="0"/>
                    </a:p>
                  </a:txBody>
                  <a:tcPr marL="12700" marR="12700" marT="12700" marB="0" anchor="ctr">
                    <a:solidFill>
                      <a:srgbClr val="99FF99"/>
                    </a:solidFill>
                  </a:tcPr>
                </a:tc>
                <a:tc>
                  <a:txBody>
                    <a:bodyPr/>
                    <a:lstStyle/>
                    <a:p>
                      <a:r>
                        <a:rPr lang="en-US" dirty="0" smtClean="0"/>
                        <a:t>06:00</a:t>
                      </a:r>
                      <a:endParaRPr lang="en-US" dirty="0"/>
                    </a:p>
                  </a:txBody>
                  <a:tcPr marL="12700" marR="12700" marT="12700" marB="0" anchor="ctr">
                    <a:solidFill>
                      <a:srgbClr val="99FF99"/>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mn-lt"/>
                        </a:rPr>
                        <a:t>No beam: </a:t>
                      </a:r>
                      <a:r>
                        <a:rPr lang="en-US" sz="1800" b="1" i="0" u="sng" strike="noStrike" dirty="0" smtClean="0">
                          <a:solidFill>
                            <a:srgbClr val="0000FF"/>
                          </a:solidFill>
                          <a:effectLst/>
                          <a:latin typeface="+mn-lt"/>
                        </a:rPr>
                        <a:t>ATS optics</a:t>
                      </a:r>
                      <a:r>
                        <a:rPr lang="en-US" sz="1800" b="1" i="0" u="none" strike="noStrike" dirty="0" smtClean="0">
                          <a:solidFill>
                            <a:srgbClr val="0000FF"/>
                          </a:solidFill>
                          <a:effectLst/>
                          <a:latin typeface="+mn-lt"/>
                        </a:rPr>
                        <a:t> </a:t>
                      </a:r>
                      <a:r>
                        <a:rPr lang="en-US" sz="1400" b="0" i="0" u="none" strike="noStrike" dirty="0" smtClean="0">
                          <a:solidFill>
                            <a:srgbClr val="000000"/>
                          </a:solidFill>
                          <a:effectLst/>
                          <a:latin typeface="+mn-lt"/>
                        </a:rPr>
                        <a:t>checks w/o beam</a:t>
                      </a:r>
                    </a:p>
                  </a:txBody>
                  <a:tcPr marL="12700" marR="12700" marT="12700" marB="0" anchor="ctr">
                    <a:solidFill>
                      <a:srgbClr val="99FF99"/>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800" b="1" i="0" u="none" strike="noStrike" dirty="0" smtClean="0">
                        <a:solidFill>
                          <a:schemeClr val="tx1"/>
                        </a:solidFill>
                        <a:effectLst/>
                        <a:latin typeface="+mn-lt"/>
                      </a:endParaRPr>
                    </a:p>
                  </a:txBody>
                  <a:tcPr marL="12700" marR="12700" marT="12700" marB="0" anchor="ctr">
                    <a:solidFill>
                      <a:srgbClr val="99FF99"/>
                    </a:solidFill>
                  </a:tcPr>
                </a:tc>
              </a:tr>
              <a:tr h="294478">
                <a:tc>
                  <a:txBody>
                    <a:bodyPr/>
                    <a:lstStyle/>
                    <a:p>
                      <a:endParaRPr lang="en-US" b="0" dirty="0"/>
                    </a:p>
                  </a:txBody>
                  <a:tcPr marL="12700" marR="12700" marT="12700" marB="0" anchor="ctr">
                    <a:solidFill>
                      <a:srgbClr val="99FF99"/>
                    </a:solidFill>
                  </a:tcPr>
                </a:tc>
                <a:tc>
                  <a:txBody>
                    <a:bodyPr/>
                    <a:lstStyle/>
                    <a:p>
                      <a:r>
                        <a:rPr lang="en-US" sz="1400" i="1" dirty="0" smtClean="0"/>
                        <a:t>08:00</a:t>
                      </a:r>
                      <a:endParaRPr lang="en-US" sz="1400" i="1" dirty="0"/>
                    </a:p>
                  </a:txBody>
                  <a:tcPr marL="12700" marR="12700" marT="12700" marB="0" anchor="ctr">
                    <a:solidFill>
                      <a:srgbClr val="99FF99"/>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1" dirty="0" smtClean="0"/>
                        <a:t>Ramp down, cycle.</a:t>
                      </a:r>
                    </a:p>
                  </a:txBody>
                  <a:tcPr marL="12700" marR="12700" marT="12700" marB="0" anchor="ctr">
                    <a:solidFill>
                      <a:srgbClr val="99FF99"/>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800" b="1" i="1" u="none" dirty="0" smtClean="0">
                        <a:solidFill>
                          <a:schemeClr val="tx1"/>
                        </a:solidFill>
                      </a:endParaRPr>
                    </a:p>
                  </a:txBody>
                  <a:tcPr marL="12700" marR="12700" marT="12700" marB="0" anchor="ctr">
                    <a:solidFill>
                      <a:srgbClr val="99FF99"/>
                    </a:solidFill>
                  </a:tcPr>
                </a:tc>
              </a:tr>
              <a:tr h="665977">
                <a:tc>
                  <a:txBody>
                    <a:bodyPr/>
                    <a:lstStyle/>
                    <a:p>
                      <a:endParaRPr lang="en-US" b="0" dirty="0"/>
                    </a:p>
                  </a:txBody>
                  <a:tcPr marL="12700" marR="12700" marT="12700" marB="0" anchor="ctr">
                    <a:solidFill>
                      <a:srgbClr val="99FF99"/>
                    </a:solidFill>
                  </a:tcPr>
                </a:tc>
                <a:tc>
                  <a:txBody>
                    <a:bodyPr/>
                    <a:lstStyle/>
                    <a:p>
                      <a:r>
                        <a:rPr lang="en-US" dirty="0" smtClean="0"/>
                        <a:t>10:00</a:t>
                      </a:r>
                      <a:endParaRPr lang="en-US" dirty="0"/>
                    </a:p>
                  </a:txBody>
                  <a:tcPr marL="12700" marR="12700" marT="12700" marB="0" anchor="ctr">
                    <a:solidFill>
                      <a:srgbClr val="99FF99"/>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dirty="0" smtClean="0"/>
                        <a:t>450 </a:t>
                      </a:r>
                      <a:r>
                        <a:rPr lang="en-US" sz="1600" dirty="0" err="1" smtClean="0"/>
                        <a:t>GeV</a:t>
                      </a:r>
                      <a:r>
                        <a:rPr lang="en-US" sz="1600" dirty="0" smtClean="0"/>
                        <a:t>: </a:t>
                      </a:r>
                      <a:r>
                        <a:rPr lang="en-US" b="1" u="sng" dirty="0" smtClean="0">
                          <a:solidFill>
                            <a:srgbClr val="0000FF"/>
                          </a:solidFill>
                        </a:rPr>
                        <a:t>Injection 25ns</a:t>
                      </a:r>
                      <a:r>
                        <a:rPr lang="en-US" b="1" dirty="0" smtClean="0">
                          <a:solidFill>
                            <a:srgbClr val="0000FF"/>
                          </a:solidFill>
                        </a:rPr>
                        <a:t> </a:t>
                      </a:r>
                      <a:r>
                        <a:rPr lang="en-US" dirty="0" smtClean="0"/>
                        <a:t>– </a:t>
                      </a:r>
                      <a:r>
                        <a:rPr lang="en-US" sz="1400" dirty="0" smtClean="0"/>
                        <a:t>different SPS</a:t>
                      </a:r>
                      <a:r>
                        <a:rPr lang="en-US" sz="1400" baseline="0" dirty="0" smtClean="0"/>
                        <a:t> parameters, </a:t>
                      </a:r>
                      <a:r>
                        <a:rPr lang="en-US" sz="1400" dirty="0" smtClean="0"/>
                        <a:t>first look,</a:t>
                      </a:r>
                      <a:r>
                        <a:rPr lang="en-US" sz="1400" baseline="0" dirty="0" smtClean="0"/>
                        <a:t> transverse damper first look (no detailed setup for 25ns)</a:t>
                      </a:r>
                      <a:endParaRPr lang="en-US" sz="1400" dirty="0" smtClean="0"/>
                    </a:p>
                  </a:txBody>
                  <a:tcPr marL="12700" marR="12700" marT="12700" marB="0" anchor="ctr">
                    <a:solidFill>
                      <a:srgbClr val="99FF99"/>
                    </a:solidFill>
                  </a:tcPr>
                </a:tc>
                <a:tc>
                  <a:txBody>
                    <a:bodyPr/>
                    <a:lstStyle/>
                    <a:p>
                      <a:pPr algn="ctr" fontAlgn="t"/>
                      <a:r>
                        <a:rPr lang="en-US" sz="1800" b="1" i="0" u="none" strike="noStrike" dirty="0">
                          <a:solidFill>
                            <a:schemeClr val="tx1"/>
                          </a:solidFill>
                          <a:effectLst/>
                          <a:latin typeface="+mn-lt"/>
                        </a:rPr>
                        <a:t>B</a:t>
                      </a:r>
                    </a:p>
                  </a:txBody>
                  <a:tcPr marL="12700" marR="12700" marT="12700" marB="0">
                    <a:solidFill>
                      <a:srgbClr val="99FF99"/>
                    </a:solidFill>
                  </a:tcPr>
                </a:tc>
              </a:tr>
              <a:tr h="591049">
                <a:tc>
                  <a:txBody>
                    <a:bodyPr/>
                    <a:lstStyle/>
                    <a:p>
                      <a:endParaRPr lang="en-US" b="0" dirty="0"/>
                    </a:p>
                  </a:txBody>
                  <a:tcPr marL="12700" marR="12700" marT="12700" marB="0" anchor="ctr">
                    <a:solidFill>
                      <a:srgbClr val="99FF99"/>
                    </a:solidFill>
                  </a:tcPr>
                </a:tc>
                <a:tc>
                  <a:txBody>
                    <a:bodyPr/>
                    <a:lstStyle/>
                    <a:p>
                      <a:r>
                        <a:rPr lang="en-US" dirty="0" smtClean="0"/>
                        <a:t>16:00</a:t>
                      </a:r>
                      <a:endParaRPr lang="en-US" dirty="0"/>
                    </a:p>
                  </a:txBody>
                  <a:tcPr marL="12700" marR="12700" marT="12700" marB="0" anchor="ctr">
                    <a:solidFill>
                      <a:srgbClr val="99FF99"/>
                    </a:solidFill>
                  </a:tcPr>
                </a:tc>
                <a:tc>
                  <a:txBody>
                    <a:bodyPr/>
                    <a:lstStyle/>
                    <a:p>
                      <a:r>
                        <a:rPr lang="en-US" sz="1600" dirty="0" smtClean="0"/>
                        <a:t>450 </a:t>
                      </a:r>
                      <a:r>
                        <a:rPr lang="en-US" sz="1600" dirty="0" err="1" smtClean="0"/>
                        <a:t>GeV</a:t>
                      </a:r>
                      <a:r>
                        <a:rPr lang="en-US" sz="1600" dirty="0" smtClean="0"/>
                        <a:t>: </a:t>
                      </a:r>
                      <a:r>
                        <a:rPr lang="en-US" sz="1800" b="1" u="sng" dirty="0" smtClean="0">
                          <a:solidFill>
                            <a:srgbClr val="0000FF"/>
                          </a:solidFill>
                        </a:rPr>
                        <a:t>RF setup for high </a:t>
                      </a:r>
                      <a:r>
                        <a:rPr lang="en-US" sz="1800" b="1" u="sng" baseline="0" dirty="0" smtClean="0">
                          <a:solidFill>
                            <a:srgbClr val="0000FF"/>
                          </a:solidFill>
                        </a:rPr>
                        <a:t>bunch intensity</a:t>
                      </a:r>
                      <a:endParaRPr lang="en-US" sz="1800" b="1" u="sng" dirty="0">
                        <a:solidFill>
                          <a:srgbClr val="0000FF"/>
                        </a:solidFill>
                      </a:endParaRPr>
                    </a:p>
                  </a:txBody>
                  <a:tcPr marL="12700" marR="12700" marT="12700" marB="0" anchor="ctr">
                    <a:solidFill>
                      <a:srgbClr val="99FF99"/>
                    </a:solidFill>
                  </a:tcPr>
                </a:tc>
                <a:tc>
                  <a:txBody>
                    <a:bodyPr/>
                    <a:lstStyle/>
                    <a:p>
                      <a:pPr algn="ctr"/>
                      <a:r>
                        <a:rPr lang="en-US" sz="1800" b="1" u="none" dirty="0" smtClean="0">
                          <a:solidFill>
                            <a:schemeClr val="tx1"/>
                          </a:solidFill>
                        </a:rPr>
                        <a:t>A</a:t>
                      </a:r>
                      <a:endParaRPr lang="en-US" sz="1800" b="1" u="none" dirty="0">
                        <a:solidFill>
                          <a:schemeClr val="tx1"/>
                        </a:solidFill>
                      </a:endParaRPr>
                    </a:p>
                  </a:txBody>
                  <a:tcPr marL="12700" marR="12700" marT="12700" marB="0" anchor="ctr">
                    <a:solidFill>
                      <a:srgbClr val="99FF99"/>
                    </a:solidFill>
                  </a:tcPr>
                </a:tc>
              </a:tr>
              <a:tr h="812692">
                <a:tc>
                  <a:txBody>
                    <a:bodyPr/>
                    <a:lstStyle/>
                    <a:p>
                      <a:endParaRPr lang="en-US" b="0" dirty="0"/>
                    </a:p>
                  </a:txBody>
                  <a:tcPr marL="12700" marR="12700" marT="12700" marB="0" anchor="ctr">
                    <a:solidFill>
                      <a:srgbClr val="99FF99"/>
                    </a:solidFill>
                  </a:tcPr>
                </a:tc>
                <a:tc>
                  <a:txBody>
                    <a:bodyPr/>
                    <a:lstStyle/>
                    <a:p>
                      <a:r>
                        <a:rPr lang="en-US" dirty="0" smtClean="0"/>
                        <a:t>22:00</a:t>
                      </a:r>
                      <a:endParaRPr lang="en-US" dirty="0"/>
                    </a:p>
                  </a:txBody>
                  <a:tcPr marL="12700" marR="12700" marT="12700" marB="0" anchor="ctr">
                    <a:solidFill>
                      <a:srgbClr val="99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mn-lt"/>
                          <a:ea typeface="+mn-ea"/>
                          <a:cs typeface="+mn-cs"/>
                        </a:rPr>
                        <a:t>450 </a:t>
                      </a:r>
                      <a:r>
                        <a:rPr kumimoji="0" lang="en-US" sz="1600" b="0" i="0" u="none" strike="noStrike" kern="1200" cap="none" spc="0" normalizeH="0" baseline="0" noProof="0" dirty="0" err="1" smtClean="0">
                          <a:ln>
                            <a:noFill/>
                          </a:ln>
                          <a:solidFill>
                            <a:srgbClr val="000000"/>
                          </a:solidFill>
                          <a:effectLst/>
                          <a:uLnTx/>
                          <a:uFillTx/>
                          <a:latin typeface="+mn-lt"/>
                          <a:ea typeface="+mn-ea"/>
                          <a:cs typeface="+mn-cs"/>
                        </a:rPr>
                        <a:t>GeV</a:t>
                      </a:r>
                      <a:r>
                        <a:rPr kumimoji="0" lang="en-US" sz="1600" b="0" i="0" u="none" strike="noStrike" kern="1200" cap="none" spc="0" normalizeH="0" baseline="0" noProof="0" dirty="0" smtClean="0">
                          <a:ln>
                            <a:noFill/>
                          </a:ln>
                          <a:solidFill>
                            <a:srgbClr val="000000"/>
                          </a:solidFill>
                          <a:effectLst/>
                          <a:uLnTx/>
                          <a:uFillTx/>
                          <a:latin typeface="+mn-lt"/>
                          <a:ea typeface="+mn-ea"/>
                          <a:cs typeface="+mn-cs"/>
                        </a:rPr>
                        <a:t>: 450 </a:t>
                      </a:r>
                      <a:r>
                        <a:rPr kumimoji="0" lang="en-US" sz="1600" b="0" i="0" u="none" strike="noStrike" kern="1200" cap="none" spc="0" normalizeH="0" baseline="0" noProof="0" dirty="0" err="1" smtClean="0">
                          <a:ln>
                            <a:noFill/>
                          </a:ln>
                          <a:solidFill>
                            <a:srgbClr val="000000"/>
                          </a:solidFill>
                          <a:effectLst/>
                          <a:uLnTx/>
                          <a:uFillTx/>
                          <a:latin typeface="+mn-lt"/>
                          <a:ea typeface="+mn-ea"/>
                          <a:cs typeface="+mn-cs"/>
                        </a:rPr>
                        <a:t>GeV</a:t>
                      </a:r>
                      <a:r>
                        <a:rPr kumimoji="0" lang="en-US" sz="1600" b="0" i="0" u="none" strike="noStrike" kern="1200" cap="none" spc="0" normalizeH="0" baseline="0" noProof="0" dirty="0" smtClean="0">
                          <a:ln>
                            <a:noFill/>
                          </a:ln>
                          <a:solidFill>
                            <a:srgbClr val="000000"/>
                          </a:solidFill>
                          <a:effectLst/>
                          <a:uLnTx/>
                          <a:uFillTx/>
                          <a:latin typeface="+mn-lt"/>
                          <a:ea typeface="+mn-ea"/>
                          <a:cs typeface="+mn-cs"/>
                        </a:rPr>
                        <a:t> </a:t>
                      </a:r>
                      <a:r>
                        <a:rPr kumimoji="0" lang="en-US" sz="1600" b="0" i="0" u="none" strike="noStrike" kern="1200" cap="none" spc="0" normalizeH="0" baseline="0" noProof="0" dirty="0" smtClean="0">
                          <a:ln>
                            <a:noFill/>
                          </a:ln>
                          <a:solidFill>
                            <a:srgbClr val="000000"/>
                          </a:solidFill>
                          <a:effectLst/>
                          <a:uLnTx/>
                          <a:uFillTx/>
                          <a:latin typeface="+mn-lt"/>
                          <a:ea typeface="+mn-ea"/>
                          <a:cs typeface="+mn-cs"/>
                          <a:sym typeface="Wingdings"/>
                        </a:rPr>
                        <a:t> 3.5 </a:t>
                      </a:r>
                      <a:r>
                        <a:rPr kumimoji="0" lang="en-US" sz="1600" b="0" i="0" u="none" strike="noStrike" kern="1200" cap="none" spc="0" normalizeH="0" baseline="0" noProof="0" dirty="0" err="1" smtClean="0">
                          <a:ln>
                            <a:noFill/>
                          </a:ln>
                          <a:solidFill>
                            <a:srgbClr val="000000"/>
                          </a:solidFill>
                          <a:effectLst/>
                          <a:uLnTx/>
                          <a:uFillTx/>
                          <a:latin typeface="+mn-lt"/>
                          <a:ea typeface="+mn-ea"/>
                          <a:cs typeface="+mn-cs"/>
                          <a:sym typeface="Wingdings"/>
                        </a:rPr>
                        <a:t>TeV</a:t>
                      </a:r>
                      <a:r>
                        <a:rPr kumimoji="0" lang="en-US" sz="1600" b="0" i="0" u="none" strike="noStrike" kern="1200" cap="none" spc="0" normalizeH="0" baseline="0" noProof="0" dirty="0" smtClean="0">
                          <a:ln>
                            <a:noFill/>
                          </a:ln>
                          <a:solidFill>
                            <a:srgbClr val="000000"/>
                          </a:solidFill>
                          <a:effectLst/>
                          <a:uLnTx/>
                          <a:uFillTx/>
                          <a:latin typeface="+mn-lt"/>
                          <a:ea typeface="+mn-ea"/>
                          <a:cs typeface="+mn-cs"/>
                          <a:sym typeface="Wingdings"/>
                        </a:rPr>
                        <a:t>: </a:t>
                      </a:r>
                      <a:r>
                        <a:rPr kumimoji="0" lang="en-US" sz="1800" b="1" i="0" u="sng" strike="noStrike" kern="1200" cap="none" spc="0" normalizeH="0" baseline="0" noProof="0" dirty="0" smtClean="0">
                          <a:ln>
                            <a:noFill/>
                          </a:ln>
                          <a:solidFill>
                            <a:srgbClr val="0000FF"/>
                          </a:solidFill>
                          <a:effectLst/>
                          <a:uLnTx/>
                          <a:uFillTx/>
                          <a:latin typeface="+mn-lt"/>
                          <a:ea typeface="+mn-ea"/>
                          <a:cs typeface="+mn-cs"/>
                        </a:rPr>
                        <a:t>Beam instrumentation</a:t>
                      </a:r>
                      <a:r>
                        <a:rPr kumimoji="0" lang="en-US" sz="1800" b="0" i="0" u="none" strike="noStrike" kern="1200" cap="none" spc="0" normalizeH="0" baseline="0" noProof="0" dirty="0" smtClean="0">
                          <a:ln>
                            <a:noFill/>
                          </a:ln>
                          <a:solidFill>
                            <a:srgbClr val="000000"/>
                          </a:solidFill>
                          <a:effectLst/>
                          <a:uLnTx/>
                          <a:uFillTx/>
                          <a:latin typeface="+mn-lt"/>
                          <a:ea typeface="+mn-ea"/>
                          <a:cs typeface="+mn-cs"/>
                        </a:rPr>
                        <a:t> – </a:t>
                      </a:r>
                      <a:r>
                        <a:rPr kumimoji="0" lang="en-US" sz="1400" b="0" i="0" u="none" strike="noStrike" kern="1200" cap="none" spc="0" normalizeH="0" baseline="0" noProof="0" dirty="0" smtClean="0">
                          <a:ln>
                            <a:noFill/>
                          </a:ln>
                          <a:solidFill>
                            <a:srgbClr val="000000"/>
                          </a:solidFill>
                          <a:effectLst/>
                          <a:uLnTx/>
                          <a:uFillTx/>
                          <a:latin typeface="+mn-lt"/>
                          <a:ea typeface="+mn-ea"/>
                          <a:cs typeface="+mn-cs"/>
                        </a:rPr>
                        <a:t>high bunch intensity, …</a:t>
                      </a:r>
                    </a:p>
                  </a:txBody>
                  <a:tcPr marL="12700" marR="12700" marT="12700" marB="0" anchor="ctr">
                    <a:solidFill>
                      <a:srgbClr val="99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B/C</a:t>
                      </a:r>
                    </a:p>
                  </a:txBody>
                  <a:tcPr marL="12700" marR="12700" marT="12700" marB="0" anchor="ctr">
                    <a:solidFill>
                      <a:srgbClr val="99FF99"/>
                    </a:solidFill>
                  </a:tcPr>
                </a:tc>
              </a:tr>
              <a:tr h="369406">
                <a:tc>
                  <a:txBody>
                    <a:bodyPr/>
                    <a:lstStyle/>
                    <a:p>
                      <a:r>
                        <a:rPr lang="en-US" b="0" dirty="0" smtClean="0"/>
                        <a:t>Thu</a:t>
                      </a:r>
                      <a:endParaRPr lang="en-US" b="0" dirty="0"/>
                    </a:p>
                  </a:txBody>
                  <a:tcPr marL="12700" marR="12700" marT="12700" marB="0" anchor="ctr">
                    <a:solidFill>
                      <a:srgbClr val="99FF99"/>
                    </a:solidFill>
                  </a:tcPr>
                </a:tc>
                <a:tc>
                  <a:txBody>
                    <a:bodyPr/>
                    <a:lstStyle/>
                    <a:p>
                      <a:r>
                        <a:rPr lang="en-US" sz="1400" i="1" dirty="0" smtClean="0"/>
                        <a:t>06:00</a:t>
                      </a:r>
                      <a:endParaRPr lang="en-US" sz="1400" i="1" dirty="0"/>
                    </a:p>
                  </a:txBody>
                  <a:tcPr marL="12700" marR="12700" marT="12700" marB="0" anchor="ctr">
                    <a:solidFill>
                      <a:srgbClr val="99FF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smtClean="0"/>
                        <a:t>Ramp</a:t>
                      </a:r>
                      <a:r>
                        <a:rPr lang="en-US" sz="1400" b="0" i="1" baseline="0" dirty="0" smtClean="0"/>
                        <a:t> down, cycle.</a:t>
                      </a:r>
                      <a:r>
                        <a:rPr lang="en-US" sz="1400" b="0" i="1" dirty="0" smtClean="0"/>
                        <a:t> </a:t>
                      </a:r>
                      <a:r>
                        <a:rPr lang="en-US" sz="1400" b="1" i="1" dirty="0" smtClean="0">
                          <a:solidFill>
                            <a:srgbClr val="FF3300"/>
                          </a:solidFill>
                          <a:effectLst>
                            <a:outerShdw blurRad="50800" dist="38100" dir="2700000" algn="tl" rotWithShape="0">
                              <a:srgbClr val="000000">
                                <a:alpha val="43000"/>
                              </a:srgbClr>
                            </a:outerShdw>
                          </a:effectLst>
                        </a:rPr>
                        <a:t>Short</a:t>
                      </a:r>
                      <a:r>
                        <a:rPr lang="en-US" sz="1400" b="1" i="1" baseline="0" dirty="0" smtClean="0">
                          <a:solidFill>
                            <a:srgbClr val="FF3300"/>
                          </a:solidFill>
                          <a:effectLst>
                            <a:outerShdw blurRad="50800" dist="38100" dir="2700000" algn="tl" rotWithShape="0">
                              <a:srgbClr val="000000">
                                <a:alpha val="43000"/>
                              </a:srgbClr>
                            </a:outerShdw>
                          </a:effectLst>
                        </a:rPr>
                        <a:t> a</a:t>
                      </a:r>
                      <a:r>
                        <a:rPr lang="en-US" sz="1400" b="1" i="1" dirty="0" smtClean="0">
                          <a:solidFill>
                            <a:srgbClr val="FF3300"/>
                          </a:solidFill>
                          <a:effectLst>
                            <a:outerShdw blurRad="50800" dist="38100" dir="2700000" algn="tl" rotWithShape="0">
                              <a:srgbClr val="000000">
                                <a:alpha val="43000"/>
                              </a:srgbClr>
                            </a:outerShdw>
                          </a:effectLst>
                        </a:rPr>
                        <a:t>ccess for wire scanner b1 and AC dipole.</a:t>
                      </a:r>
                      <a:endParaRPr lang="en-US" sz="1400" b="1" i="1" dirty="0" smtClean="0">
                        <a:solidFill>
                          <a:srgbClr val="FF3300"/>
                        </a:solidFill>
                        <a:effectLst>
                          <a:outerShdw blurRad="50800" dist="38100" dir="2700000" algn="tl" rotWithShape="0">
                            <a:srgbClr val="000000">
                              <a:alpha val="43000"/>
                            </a:srgbClr>
                          </a:outerShdw>
                        </a:effectLst>
                      </a:endParaRPr>
                    </a:p>
                  </a:txBody>
                  <a:tcPr marL="12700" marR="12700" marT="12700" marB="0" anchor="ctr">
                    <a:solidFill>
                      <a:srgbClr val="99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1" u="none" dirty="0" smtClean="0">
                        <a:solidFill>
                          <a:schemeClr val="tx1"/>
                        </a:solidFill>
                      </a:endParaRPr>
                    </a:p>
                  </a:txBody>
                  <a:tcPr marL="12700" marR="12700" marT="12700" marB="0" anchor="ctr">
                    <a:solidFill>
                      <a:srgbClr val="99FF99"/>
                    </a:solidFill>
                  </a:tcPr>
                </a:tc>
              </a:tr>
              <a:tr h="761265">
                <a:tc>
                  <a:txBody>
                    <a:bodyPr/>
                    <a:lstStyle/>
                    <a:p>
                      <a:endParaRPr lang="en-US" b="0" dirty="0"/>
                    </a:p>
                  </a:txBody>
                  <a:tcPr marL="12700" marR="12700" marT="12700" marB="0" anchor="ctr"/>
                </a:tc>
                <a:tc>
                  <a:txBody>
                    <a:bodyPr/>
                    <a:lstStyle/>
                    <a:p>
                      <a:r>
                        <a:rPr lang="en-US" dirty="0" smtClean="0"/>
                        <a:t>08:00</a:t>
                      </a:r>
                      <a:endParaRPr lang="en-US" dirty="0"/>
                    </a:p>
                  </a:txBody>
                  <a:tcPr marL="12700" marR="12700" marT="1270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dirty="0" smtClean="0"/>
                        <a:t>450 </a:t>
                      </a:r>
                      <a:r>
                        <a:rPr lang="en-US" sz="1600" u="none" dirty="0" err="1" smtClean="0"/>
                        <a:t>GeV</a:t>
                      </a:r>
                      <a:r>
                        <a:rPr lang="en-US" sz="1600" u="none" dirty="0" smtClean="0"/>
                        <a:t>: </a:t>
                      </a:r>
                      <a:r>
                        <a:rPr lang="en-US" sz="1800" b="1" u="sng" dirty="0" smtClean="0">
                          <a:solidFill>
                            <a:srgbClr val="0000FF"/>
                          </a:solidFill>
                        </a:rPr>
                        <a:t>Head-on beam-beam limit</a:t>
                      </a:r>
                      <a:r>
                        <a:rPr lang="en-US" sz="1800" b="1" u="none" baseline="0" dirty="0" smtClean="0">
                          <a:solidFill>
                            <a:srgbClr val="0000FF"/>
                          </a:solidFill>
                        </a:rPr>
                        <a:t> </a:t>
                      </a:r>
                      <a:r>
                        <a:rPr lang="en-US" sz="1600" u="none" baseline="0" dirty="0" smtClean="0"/>
                        <a:t>– </a:t>
                      </a:r>
                      <a:r>
                        <a:rPr lang="en-US" sz="1400" u="none" baseline="0" dirty="0" smtClean="0"/>
                        <a:t>u</a:t>
                      </a:r>
                      <a:r>
                        <a:rPr lang="en-US" sz="1400" dirty="0" smtClean="0"/>
                        <a:t>p to 3e11p per bunch, coherent modes. BI parasitically.</a:t>
                      </a:r>
                    </a:p>
                  </a:txBody>
                  <a:tcPr marL="12700" marR="12700" marT="1270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u="none" dirty="0" smtClean="0">
                          <a:solidFill>
                            <a:schemeClr val="tx1"/>
                          </a:solidFill>
                        </a:rPr>
                        <a:t>A</a:t>
                      </a:r>
                    </a:p>
                  </a:txBody>
                  <a:tcPr marL="12700" marR="12700" marT="12700" marB="0" anchor="ctr"/>
                </a:tc>
              </a:tr>
              <a:tr h="812692">
                <a:tc>
                  <a:txBody>
                    <a:bodyPr/>
                    <a:lstStyle/>
                    <a:p>
                      <a:endParaRPr lang="en-US" b="0" dirty="0"/>
                    </a:p>
                  </a:txBody>
                  <a:tcPr marL="12700" marR="12700" marT="12700" marB="0" anchor="ctr"/>
                </a:tc>
                <a:tc>
                  <a:txBody>
                    <a:bodyPr/>
                    <a:lstStyle/>
                    <a:p>
                      <a:r>
                        <a:rPr lang="en-US" dirty="0" smtClean="0"/>
                        <a:t>16:00</a:t>
                      </a:r>
                      <a:endParaRPr lang="en-US" dirty="0"/>
                    </a:p>
                  </a:txBody>
                  <a:tcPr marL="12700" marR="12700" marT="1270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450 </a:t>
                      </a:r>
                      <a:r>
                        <a:rPr lang="en-US" sz="1600" dirty="0" err="1" smtClean="0"/>
                        <a:t>GeV</a:t>
                      </a:r>
                      <a:r>
                        <a:rPr lang="en-US" sz="1600" dirty="0" smtClean="0"/>
                        <a:t>: </a:t>
                      </a:r>
                      <a:r>
                        <a:rPr lang="en-US" b="1" u="sng" dirty="0" smtClean="0">
                          <a:solidFill>
                            <a:srgbClr val="0000FF"/>
                          </a:solidFill>
                        </a:rPr>
                        <a:t>Injecting nominal </a:t>
                      </a:r>
                      <a:r>
                        <a:rPr lang="en-US" b="1" u="sng" dirty="0" err="1" smtClean="0">
                          <a:solidFill>
                            <a:srgbClr val="0000FF"/>
                          </a:solidFill>
                        </a:rPr>
                        <a:t>emittances</a:t>
                      </a:r>
                      <a:r>
                        <a:rPr lang="en-US" b="1" u="sng" dirty="0" smtClean="0">
                          <a:solidFill>
                            <a:srgbClr val="0000FF"/>
                          </a:solidFill>
                        </a:rPr>
                        <a:t>, MKI &amp; UFO’s</a:t>
                      </a:r>
                      <a:r>
                        <a:rPr lang="en-US" b="1" u="none" baseline="0" dirty="0" smtClean="0">
                          <a:solidFill>
                            <a:srgbClr val="0000FF"/>
                          </a:solidFill>
                        </a:rPr>
                        <a:t> </a:t>
                      </a:r>
                      <a:r>
                        <a:rPr lang="en-US" u="none" baseline="0" dirty="0" smtClean="0"/>
                        <a:t>– </a:t>
                      </a:r>
                      <a:r>
                        <a:rPr lang="en-US" sz="1400" u="none" baseline="0" dirty="0" smtClean="0"/>
                        <a:t>50ns, b</a:t>
                      </a:r>
                      <a:r>
                        <a:rPr lang="en-US" sz="1400" u="none" dirty="0" smtClean="0"/>
                        <a:t>low-up </a:t>
                      </a:r>
                      <a:r>
                        <a:rPr lang="en-US" sz="1400" dirty="0" smtClean="0"/>
                        <a:t>in SPS, SPS scraping and losses,</a:t>
                      </a:r>
                      <a:r>
                        <a:rPr lang="en-US" sz="1400" baseline="0" dirty="0" smtClean="0"/>
                        <a:t> injection into LHC, nominal </a:t>
                      </a:r>
                      <a:r>
                        <a:rPr lang="en-US" sz="1400" baseline="0" dirty="0" err="1" smtClean="0"/>
                        <a:t>emittance</a:t>
                      </a:r>
                      <a:r>
                        <a:rPr lang="en-US" sz="1400" baseline="0" dirty="0" smtClean="0"/>
                        <a:t>.</a:t>
                      </a:r>
                    </a:p>
                  </a:txBody>
                  <a:tcPr marL="12700" marR="12700" marT="1270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u="none" baseline="0" dirty="0" smtClean="0">
                          <a:solidFill>
                            <a:schemeClr val="tx1"/>
                          </a:solidFill>
                        </a:rPr>
                        <a:t>B</a:t>
                      </a:r>
                    </a:p>
                  </a:txBody>
                  <a:tcPr marL="12700" marR="12700" marT="12700" marB="0" anchor="ctr"/>
                </a:tc>
              </a:tr>
            </a:tbl>
          </a:graphicData>
        </a:graphic>
      </p:graphicFrame>
      <p:sp>
        <p:nvSpPr>
          <p:cNvPr id="4" name="Slide Number Placeholder 3"/>
          <p:cNvSpPr>
            <a:spLocks noGrp="1"/>
          </p:cNvSpPr>
          <p:nvPr>
            <p:ph type="sldNum" sz="quarter" idx="11"/>
          </p:nvPr>
        </p:nvSpPr>
        <p:spPr/>
        <p:txBody>
          <a:bodyPr/>
          <a:lstStyle/>
          <a:p>
            <a:endParaRPr lang="en-US" dirty="0">
              <a:solidFill>
                <a:srgbClr val="00007D"/>
              </a:solidFill>
            </a:endParaRPr>
          </a:p>
        </p:txBody>
      </p:sp>
      <p:sp>
        <p:nvSpPr>
          <p:cNvPr id="5" name="Footer Placeholder 4"/>
          <p:cNvSpPr>
            <a:spLocks noGrp="1"/>
          </p:cNvSpPr>
          <p:nvPr>
            <p:ph type="ftr" sz="quarter" idx="10"/>
          </p:nvPr>
        </p:nvSpPr>
        <p:spPr/>
        <p:txBody>
          <a:bodyPr/>
          <a:lstStyle/>
          <a:p>
            <a:r>
              <a:rPr lang="fi-FI" smtClean="0">
                <a:solidFill>
                  <a:srgbClr val="00007D"/>
                </a:solidFill>
              </a:rPr>
              <a:t>MD Report</a:t>
            </a:r>
            <a:endParaRPr lang="en-US" dirty="0">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30/06/2011</a:t>
            </a:r>
            <a:endParaRPr lang="en-US" dirty="0">
              <a:solidFill>
                <a:srgbClr val="00007D"/>
              </a:solidFill>
            </a:endParaRPr>
          </a:p>
        </p:txBody>
      </p:sp>
    </p:spTree>
    <p:extLst>
      <p:ext uri="{BB962C8B-B14F-4D97-AF65-F5344CB8AC3E}">
        <p14:creationId xmlns:p14="http://schemas.microsoft.com/office/powerpoint/2010/main" val="3761051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Date Placeholder 2"/>
          <p:cNvSpPr>
            <a:spLocks noGrp="1"/>
          </p:cNvSpPr>
          <p:nvPr>
            <p:ph type="dt" sz="quarter" idx="10"/>
          </p:nvPr>
        </p:nvSpPr>
        <p:spPr>
          <a:xfrm>
            <a:off x="533400" y="6477000"/>
            <a:ext cx="8458200" cy="457200"/>
          </a:xfrm>
          <a:noFill/>
        </p:spPr>
        <p:txBody>
          <a:bodyPr/>
          <a:lstStyle/>
          <a:p>
            <a:r>
              <a:rPr lang="en-US">
                <a:solidFill>
                  <a:srgbClr val="FFFFFF"/>
                </a:solidFill>
              </a:rPr>
              <a:t>Elias Métral                                                                                                                                                                                                                                                /42</a:t>
            </a:r>
            <a:endParaRPr lang="en-US" dirty="0">
              <a:solidFill>
                <a:srgbClr val="FFFFFF"/>
              </a:solidFill>
            </a:endParaRPr>
          </a:p>
        </p:txBody>
      </p:sp>
      <p:sp>
        <p:nvSpPr>
          <p:cNvPr id="6148" name="Slide Number Placeholder 9"/>
          <p:cNvSpPr>
            <a:spLocks noGrp="1"/>
          </p:cNvSpPr>
          <p:nvPr>
            <p:ph type="sldNum" sz="quarter" idx="11"/>
          </p:nvPr>
        </p:nvSpPr>
        <p:spPr>
          <a:noFill/>
        </p:spPr>
        <p:txBody>
          <a:bodyPr/>
          <a:lstStyle/>
          <a:p>
            <a:fld id="{AD0275A0-8384-5A41-BEFD-EBDF0727E5D1}" type="slidenum">
              <a:rPr lang="en-US" sz="1000" smtClean="0">
                <a:solidFill>
                  <a:srgbClr val="FFFFFF"/>
                </a:solidFill>
              </a:rPr>
              <a:pPr/>
              <a:t>10</a:t>
            </a:fld>
            <a:endParaRPr lang="en-US" sz="1000" dirty="0" smtClean="0">
              <a:solidFill>
                <a:srgbClr val="FFFFFF"/>
              </a:solidFill>
            </a:endParaRPr>
          </a:p>
        </p:txBody>
      </p:sp>
      <p:sp>
        <p:nvSpPr>
          <p:cNvPr id="16" name="Rectangle 2"/>
          <p:cNvSpPr>
            <a:spLocks noGrp="1" noChangeArrowheads="1"/>
          </p:cNvSpPr>
          <p:nvPr>
            <p:ph type="title"/>
          </p:nvPr>
        </p:nvSpPr>
        <p:spPr>
          <a:xfrm>
            <a:off x="76200" y="228600"/>
            <a:ext cx="9067800" cy="533400"/>
          </a:xfrm>
          <a:noFill/>
          <a:ln/>
        </p:spPr>
        <p:txBody>
          <a:bodyPr/>
          <a:lstStyle/>
          <a:p>
            <a:pPr algn="ctr"/>
            <a:r>
              <a:rPr lang="en-US" sz="2400" dirty="0" smtClean="0">
                <a:solidFill>
                  <a:schemeClr val="tx1"/>
                </a:solidFill>
              </a:rPr>
              <a:t>1</a:t>
            </a:r>
            <a:r>
              <a:rPr lang="en-US" sz="2400" baseline="30000" dirty="0" smtClean="0">
                <a:solidFill>
                  <a:schemeClr val="tx1"/>
                </a:solidFill>
              </a:rPr>
              <a:t>st</a:t>
            </a:r>
            <a:r>
              <a:rPr lang="en-US" sz="2400" dirty="0" smtClean="0">
                <a:solidFill>
                  <a:schemeClr val="tx1"/>
                </a:solidFill>
              </a:rPr>
              <a:t> batches of 25 ns bunches injected in the LHC! (9/?)</a:t>
            </a:r>
          </a:p>
        </p:txBody>
      </p:sp>
      <p:pic>
        <p:nvPicPr>
          <p:cNvPr id="6" name="Picture 5" descr="BBQ_B1H.png"/>
          <p:cNvPicPr>
            <a:picLocks noChangeAspect="1"/>
          </p:cNvPicPr>
          <p:nvPr/>
        </p:nvPicPr>
        <p:blipFill>
          <a:blip r:embed="rId3"/>
          <a:stretch>
            <a:fillRect/>
          </a:stretch>
        </p:blipFill>
        <p:spPr>
          <a:xfrm>
            <a:off x="0" y="1423022"/>
            <a:ext cx="9144000" cy="4011955"/>
          </a:xfrm>
          <a:prstGeom prst="rect">
            <a:avLst/>
          </a:prstGeom>
        </p:spPr>
      </p:pic>
    </p:spTree>
    <p:extLst>
      <p:ext uri="{BB962C8B-B14F-4D97-AF65-F5344CB8AC3E}">
        <p14:creationId xmlns:p14="http://schemas.microsoft.com/office/powerpoint/2010/main" val="42070558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Injection 25ns</a:t>
            </a:r>
            <a:endParaRPr lang="en-US" dirty="0"/>
          </a:p>
        </p:txBody>
      </p:sp>
      <p:sp>
        <p:nvSpPr>
          <p:cNvPr id="3" name="Content Placeholder 2"/>
          <p:cNvSpPr>
            <a:spLocks noGrp="1"/>
          </p:cNvSpPr>
          <p:nvPr>
            <p:ph idx="1"/>
          </p:nvPr>
        </p:nvSpPr>
        <p:spPr>
          <a:xfrm>
            <a:off x="35370" y="764630"/>
            <a:ext cx="8785220" cy="5616780"/>
          </a:xfrm>
        </p:spPr>
        <p:txBody>
          <a:bodyPr/>
          <a:lstStyle/>
          <a:p>
            <a:r>
              <a:rPr lang="en-US" dirty="0" smtClean="0"/>
              <a:t>Beam </a:t>
            </a:r>
            <a:r>
              <a:rPr lang="en-US" dirty="0"/>
              <a:t>screen temperatures (</a:t>
            </a:r>
            <a:r>
              <a:rPr lang="en-US" dirty="0" err="1"/>
              <a:t>S.Claudet</a:t>
            </a:r>
            <a:r>
              <a:rPr lang="en-US" dirty="0" smtClean="0"/>
              <a:t>):</a:t>
            </a:r>
          </a:p>
          <a:p>
            <a:pPr lvl="1"/>
            <a:r>
              <a:rPr lang="en-US" dirty="0" smtClean="0"/>
              <a:t>"</a:t>
            </a:r>
            <a:r>
              <a:rPr lang="en-US" dirty="0"/>
              <a:t>From </a:t>
            </a:r>
            <a:r>
              <a:rPr lang="en-US" dirty="0" smtClean="0"/>
              <a:t>operations </a:t>
            </a:r>
            <a:br>
              <a:rPr lang="en-US" dirty="0" smtClean="0"/>
            </a:br>
            <a:r>
              <a:rPr lang="en-US" dirty="0" smtClean="0"/>
              <a:t>point </a:t>
            </a:r>
            <a:r>
              <a:rPr lang="en-US" dirty="0"/>
              <a:t>of view nothing </a:t>
            </a:r>
            <a:r>
              <a:rPr lang="en-US" dirty="0" smtClean="0"/>
              <a:t/>
            </a:r>
            <a:br>
              <a:rPr lang="en-US" dirty="0" smtClean="0"/>
            </a:br>
            <a:r>
              <a:rPr lang="en-US" dirty="0" smtClean="0"/>
              <a:t>dramatic </a:t>
            </a:r>
            <a:r>
              <a:rPr lang="en-US" dirty="0"/>
              <a:t>has been </a:t>
            </a:r>
            <a:r>
              <a:rPr lang="en-US" dirty="0" smtClean="0"/>
              <a:t/>
            </a:r>
            <a:br>
              <a:rPr lang="en-US" dirty="0" smtClean="0"/>
            </a:br>
            <a:r>
              <a:rPr lang="en-US" dirty="0" smtClean="0"/>
              <a:t>observed</a:t>
            </a:r>
            <a:r>
              <a:rPr lang="en-US" dirty="0"/>
              <a:t>. </a:t>
            </a:r>
            <a:endParaRPr lang="en-US" dirty="0" smtClean="0"/>
          </a:p>
          <a:p>
            <a:pPr lvl="1"/>
            <a:r>
              <a:rPr lang="en-US" dirty="0" err="1" smtClean="0"/>
              <a:t>Ttmax</a:t>
            </a:r>
            <a:r>
              <a:rPr lang="en-US" dirty="0" smtClean="0"/>
              <a:t> arcs </a:t>
            </a:r>
            <a:r>
              <a:rPr lang="en-US" dirty="0"/>
              <a:t>only at </a:t>
            </a:r>
            <a:r>
              <a:rPr lang="en-US" dirty="0" smtClean="0"/>
              <a:t/>
            </a:r>
            <a:br>
              <a:rPr lang="en-US" dirty="0" smtClean="0"/>
            </a:br>
            <a:r>
              <a:rPr lang="en-US" dirty="0" smtClean="0"/>
              <a:t>about 20K</a:t>
            </a:r>
            <a:r>
              <a:rPr lang="en-US" dirty="0"/>
              <a:t>, so nothing </a:t>
            </a:r>
            <a:r>
              <a:rPr lang="en-US" dirty="0" smtClean="0"/>
              <a:t/>
            </a:r>
            <a:br>
              <a:rPr lang="en-US" dirty="0" smtClean="0"/>
            </a:br>
            <a:r>
              <a:rPr lang="en-US" dirty="0" smtClean="0"/>
              <a:t>serious </a:t>
            </a:r>
          </a:p>
          <a:p>
            <a:pPr lvl="1"/>
            <a:r>
              <a:rPr lang="en-US" dirty="0" smtClean="0"/>
              <a:t>For </a:t>
            </a:r>
            <a:r>
              <a:rPr lang="en-US" dirty="0"/>
              <a:t>triplets very </a:t>
            </a:r>
            <a:r>
              <a:rPr lang="en-US" dirty="0" smtClean="0"/>
              <a:t/>
            </a:r>
            <a:br>
              <a:rPr lang="en-US" dirty="0" smtClean="0"/>
            </a:br>
            <a:r>
              <a:rPr lang="en-US" dirty="0" smtClean="0"/>
              <a:t>smooth </a:t>
            </a:r>
            <a:r>
              <a:rPr lang="en-US" dirty="0" err="1" smtClean="0"/>
              <a:t>tempe</a:t>
            </a:r>
            <a:r>
              <a:rPr lang="en-US" dirty="0" smtClean="0"/>
              <a:t>-</a:t>
            </a:r>
            <a:br>
              <a:rPr lang="en-US" dirty="0" smtClean="0"/>
            </a:br>
            <a:r>
              <a:rPr lang="en-US" dirty="0" err="1" smtClean="0"/>
              <a:t>rature</a:t>
            </a:r>
            <a:r>
              <a:rPr lang="en-US" dirty="0" smtClean="0"/>
              <a:t> </a:t>
            </a:r>
            <a:r>
              <a:rPr lang="en-US" dirty="0"/>
              <a:t>bump, </a:t>
            </a:r>
            <a:r>
              <a:rPr lang="en-US" dirty="0" smtClean="0"/>
              <a:t/>
            </a:r>
            <a:br>
              <a:rPr lang="en-US" dirty="0" smtClean="0"/>
            </a:br>
            <a:r>
              <a:rPr lang="en-US" dirty="0" smtClean="0"/>
              <a:t>maxi </a:t>
            </a:r>
            <a:r>
              <a:rPr lang="en-US" dirty="0"/>
              <a:t>L1 probably </a:t>
            </a:r>
            <a:r>
              <a:rPr lang="en-US" dirty="0" smtClean="0"/>
              <a:t/>
            </a:r>
            <a:br>
              <a:rPr lang="en-US" dirty="0" smtClean="0"/>
            </a:br>
            <a:r>
              <a:rPr lang="en-US" dirty="0" smtClean="0"/>
              <a:t>due </a:t>
            </a:r>
            <a:r>
              <a:rPr lang="en-US" dirty="0"/>
              <a:t>to ATLAS </a:t>
            </a:r>
            <a:r>
              <a:rPr lang="en-US" dirty="0" smtClean="0"/>
              <a:t/>
            </a:r>
            <a:br>
              <a:rPr lang="en-US" dirty="0" smtClean="0"/>
            </a:br>
            <a:r>
              <a:rPr lang="en-US" dirty="0" smtClean="0"/>
              <a:t>field </a:t>
            </a:r>
            <a:r>
              <a:rPr lang="en-US" dirty="0"/>
              <a:t>down</a:t>
            </a:r>
            <a:r>
              <a:rPr lang="en-US" dirty="0" smtClean="0"/>
              <a:t>.”</a:t>
            </a:r>
          </a:p>
          <a:p>
            <a:pPr marL="457200" lvl="1" indent="0">
              <a:buNone/>
            </a:pPr>
            <a:endParaRPr lang="en-US" dirty="0"/>
          </a:p>
        </p:txBody>
      </p:sp>
      <p:sp>
        <p:nvSpPr>
          <p:cNvPr id="4" name="Slide Number Placeholder 3"/>
          <p:cNvSpPr>
            <a:spLocks noGrp="1"/>
          </p:cNvSpPr>
          <p:nvPr>
            <p:ph type="sldNum" sz="quarter" idx="11"/>
          </p:nvPr>
        </p:nvSpPr>
        <p:spPr/>
        <p:txBody>
          <a:bodyPr/>
          <a:lstStyle/>
          <a:p>
            <a:endParaRPr lang="en-US" dirty="0">
              <a:solidFill>
                <a:srgbClr val="00007D"/>
              </a:solidFill>
            </a:endParaRPr>
          </a:p>
        </p:txBody>
      </p:sp>
      <p:sp>
        <p:nvSpPr>
          <p:cNvPr id="5" name="Footer Placeholder 4"/>
          <p:cNvSpPr>
            <a:spLocks noGrp="1"/>
          </p:cNvSpPr>
          <p:nvPr>
            <p:ph type="ftr" sz="quarter" idx="10"/>
          </p:nvPr>
        </p:nvSpPr>
        <p:spPr/>
        <p:txBody>
          <a:bodyPr/>
          <a:lstStyle/>
          <a:p>
            <a:r>
              <a:rPr lang="fi-FI" smtClean="0">
                <a:solidFill>
                  <a:srgbClr val="00007D"/>
                </a:solidFill>
              </a:rPr>
              <a:t>MD Report</a:t>
            </a:r>
            <a:endParaRPr lang="en-US" dirty="0">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30/06/2011</a:t>
            </a:r>
            <a:endParaRPr lang="en-US" dirty="0">
              <a:solidFill>
                <a:srgbClr val="00007D"/>
              </a:solidFill>
            </a:endParaRPr>
          </a:p>
        </p:txBody>
      </p:sp>
      <p:pic>
        <p:nvPicPr>
          <p:cNvPr id="8" name="Picture 7"/>
          <p:cNvPicPr>
            <a:picLocks noChangeAspect="1"/>
          </p:cNvPicPr>
          <p:nvPr/>
        </p:nvPicPr>
        <p:blipFill rotWithShape="1">
          <a:blip r:embed="rId2"/>
          <a:srcRect r="21610"/>
          <a:stretch/>
        </p:blipFill>
        <p:spPr>
          <a:xfrm>
            <a:off x="3419840" y="1198373"/>
            <a:ext cx="5724160" cy="5471077"/>
          </a:xfrm>
          <a:prstGeom prst="rect">
            <a:avLst/>
          </a:prstGeom>
        </p:spPr>
      </p:pic>
      <p:sp>
        <p:nvSpPr>
          <p:cNvPr id="9" name="TextBox 8"/>
          <p:cNvSpPr txBox="1"/>
          <p:nvPr/>
        </p:nvSpPr>
        <p:spPr>
          <a:xfrm>
            <a:off x="107380" y="5589300"/>
            <a:ext cx="3248155" cy="400110"/>
          </a:xfrm>
          <a:prstGeom prst="rect">
            <a:avLst/>
          </a:prstGeom>
          <a:noFill/>
        </p:spPr>
        <p:txBody>
          <a:bodyPr wrap="none" rtlCol="0">
            <a:spAutoFit/>
          </a:bodyPr>
          <a:lstStyle/>
          <a:p>
            <a:r>
              <a:rPr lang="en-US" b="1" dirty="0" smtClean="0">
                <a:solidFill>
                  <a:srgbClr val="FF3300"/>
                </a:solidFill>
              </a:rPr>
              <a:t>All e-cloud solenoids off!</a:t>
            </a:r>
            <a:endParaRPr lang="en-US" b="1" dirty="0">
              <a:solidFill>
                <a:srgbClr val="FF3300"/>
              </a:solidFill>
            </a:endParaRPr>
          </a:p>
        </p:txBody>
      </p:sp>
    </p:spTree>
    <p:extLst>
      <p:ext uri="{BB962C8B-B14F-4D97-AF65-F5344CB8AC3E}">
        <p14:creationId xmlns:p14="http://schemas.microsoft.com/office/powerpoint/2010/main" val="221548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endParaRPr lang="en-US" dirty="0">
              <a:solidFill>
                <a:srgbClr val="00007D"/>
              </a:solidFill>
            </a:endParaRPr>
          </a:p>
        </p:txBody>
      </p:sp>
      <p:sp>
        <p:nvSpPr>
          <p:cNvPr id="5" name="Footer Placeholder 4"/>
          <p:cNvSpPr>
            <a:spLocks noGrp="1"/>
          </p:cNvSpPr>
          <p:nvPr>
            <p:ph type="ftr" sz="quarter" idx="10"/>
          </p:nvPr>
        </p:nvSpPr>
        <p:spPr/>
        <p:txBody>
          <a:bodyPr/>
          <a:lstStyle/>
          <a:p>
            <a:r>
              <a:rPr lang="fi-FI" smtClean="0">
                <a:solidFill>
                  <a:srgbClr val="00007D"/>
                </a:solidFill>
              </a:rPr>
              <a:t>MD Report</a:t>
            </a:r>
            <a:endParaRPr lang="en-US" dirty="0">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30/06/2011</a:t>
            </a:r>
            <a:endParaRPr lang="en-US" dirty="0">
              <a:solidFill>
                <a:srgbClr val="00007D"/>
              </a:solidFill>
            </a:endParaRPr>
          </a:p>
        </p:txBody>
      </p:sp>
      <p:pic>
        <p:nvPicPr>
          <p:cNvPr id="7" name="Picture 6"/>
          <p:cNvPicPr>
            <a:picLocks noChangeAspect="1"/>
          </p:cNvPicPr>
          <p:nvPr/>
        </p:nvPicPr>
        <p:blipFill>
          <a:blip r:embed="rId2"/>
          <a:stretch>
            <a:fillRect/>
          </a:stretch>
        </p:blipFill>
        <p:spPr>
          <a:xfrm>
            <a:off x="0" y="0"/>
            <a:ext cx="9144000" cy="6851038"/>
          </a:xfrm>
          <a:prstGeom prst="rect">
            <a:avLst/>
          </a:prstGeom>
        </p:spPr>
      </p:pic>
    </p:spTree>
    <p:extLst>
      <p:ext uri="{BB962C8B-B14F-4D97-AF65-F5344CB8AC3E}">
        <p14:creationId xmlns:p14="http://schemas.microsoft.com/office/powerpoint/2010/main" val="2986500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6662" y="116632"/>
            <a:ext cx="6450677" cy="461665"/>
          </a:xfrm>
          <a:prstGeom prst="rect">
            <a:avLst/>
          </a:prstGeom>
          <a:noFill/>
        </p:spPr>
        <p:txBody>
          <a:bodyPr wrap="none" rtlCol="0">
            <a:spAutoFit/>
          </a:bodyPr>
          <a:lstStyle/>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Filling Scheme with distance between each trains</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9" name="TextBox 38"/>
          <p:cNvSpPr txBox="1"/>
          <p:nvPr/>
        </p:nvSpPr>
        <p:spPr>
          <a:xfrm>
            <a:off x="251520" y="1628800"/>
            <a:ext cx="3195298" cy="1477328"/>
          </a:xfrm>
          <a:prstGeom prst="rect">
            <a:avLst/>
          </a:prstGeom>
          <a:noFill/>
        </p:spPr>
        <p:txBody>
          <a:bodyPr wrap="none" rtlCol="0">
            <a:spAutoFit/>
          </a:bodyPr>
          <a:lstStyle/>
          <a:p>
            <a:r>
              <a:rPr lang="en-US" dirty="0" smtClean="0"/>
              <a:t>Total bunches = 228</a:t>
            </a:r>
          </a:p>
          <a:p>
            <a:endParaRPr lang="en-US" dirty="0" smtClean="0"/>
          </a:p>
          <a:p>
            <a:r>
              <a:rPr lang="en-US" dirty="0" smtClean="0"/>
              <a:t>Bunch spacing = 25 ns</a:t>
            </a:r>
          </a:p>
          <a:p>
            <a:endParaRPr lang="en-US" dirty="0" smtClean="0"/>
          </a:p>
          <a:p>
            <a:r>
              <a:rPr lang="en-US" dirty="0" smtClean="0"/>
              <a:t>Bunch intensity about 1E11 p/b </a:t>
            </a:r>
            <a:endParaRPr lang="en-US" dirty="0"/>
          </a:p>
        </p:txBody>
      </p:sp>
      <p:pic>
        <p:nvPicPr>
          <p:cNvPr id="40" name="Picture 2"/>
          <p:cNvPicPr>
            <a:picLocks noChangeAspect="1" noChangeArrowheads="1"/>
          </p:cNvPicPr>
          <p:nvPr/>
        </p:nvPicPr>
        <p:blipFill>
          <a:blip r:embed="rId3" cstate="print"/>
          <a:srcRect l="6795" t="13621" r="4395" b="7370"/>
          <a:stretch>
            <a:fillRect/>
          </a:stretch>
        </p:blipFill>
        <p:spPr bwMode="auto">
          <a:xfrm>
            <a:off x="3707904" y="836712"/>
            <a:ext cx="5040560" cy="3587426"/>
          </a:xfrm>
          <a:prstGeom prst="rect">
            <a:avLst/>
          </a:prstGeom>
          <a:noFill/>
          <a:ln w="9525">
            <a:noFill/>
            <a:miter lim="800000"/>
            <a:headEnd/>
            <a:tailEnd/>
          </a:ln>
        </p:spPr>
      </p:pic>
      <p:sp>
        <p:nvSpPr>
          <p:cNvPr id="42" name="Oval 41"/>
          <p:cNvSpPr/>
          <p:nvPr/>
        </p:nvSpPr>
        <p:spPr>
          <a:xfrm>
            <a:off x="3635896" y="4221088"/>
            <a:ext cx="1440160" cy="36004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37" name="Group 36"/>
          <p:cNvGrpSpPr/>
          <p:nvPr/>
        </p:nvGrpSpPr>
        <p:grpSpPr>
          <a:xfrm>
            <a:off x="144080" y="5795972"/>
            <a:ext cx="648072" cy="729372"/>
            <a:chOff x="611560" y="2492896"/>
            <a:chExt cx="648072" cy="729372"/>
          </a:xfrm>
        </p:grpSpPr>
        <p:sp>
          <p:nvSpPr>
            <p:cNvPr id="3" name="Rectangle 2"/>
            <p:cNvSpPr/>
            <p:nvPr/>
          </p:nvSpPr>
          <p:spPr>
            <a:xfrm>
              <a:off x="611560" y="2492896"/>
              <a:ext cx="64807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65330" y="2852936"/>
              <a:ext cx="540533" cy="369332"/>
            </a:xfrm>
            <a:prstGeom prst="rect">
              <a:avLst/>
            </a:prstGeom>
            <a:noFill/>
          </p:spPr>
          <p:txBody>
            <a:bodyPr wrap="none" rtlCol="0">
              <a:spAutoFit/>
            </a:bodyPr>
            <a:lstStyle/>
            <a:p>
              <a:r>
                <a:rPr lang="en-US" dirty="0" smtClean="0"/>
                <a:t>12b</a:t>
              </a:r>
              <a:endParaRPr lang="en-US" dirty="0"/>
            </a:p>
          </p:txBody>
        </p:sp>
      </p:grpSp>
      <p:grpSp>
        <p:nvGrpSpPr>
          <p:cNvPr id="8" name="Group 7"/>
          <p:cNvGrpSpPr/>
          <p:nvPr/>
        </p:nvGrpSpPr>
        <p:grpSpPr>
          <a:xfrm>
            <a:off x="1056181" y="5795972"/>
            <a:ext cx="648072" cy="729372"/>
            <a:chOff x="1547664" y="2492896"/>
            <a:chExt cx="648072" cy="729372"/>
          </a:xfrm>
        </p:grpSpPr>
        <p:sp>
          <p:nvSpPr>
            <p:cNvPr id="4" name="Rectangle 3"/>
            <p:cNvSpPr/>
            <p:nvPr/>
          </p:nvSpPr>
          <p:spPr>
            <a:xfrm>
              <a:off x="1547664" y="2492896"/>
              <a:ext cx="64807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01434" y="2852936"/>
              <a:ext cx="540533" cy="369332"/>
            </a:xfrm>
            <a:prstGeom prst="rect">
              <a:avLst/>
            </a:prstGeom>
            <a:noFill/>
          </p:spPr>
          <p:txBody>
            <a:bodyPr wrap="none" rtlCol="0">
              <a:spAutoFit/>
            </a:bodyPr>
            <a:lstStyle/>
            <a:p>
              <a:r>
                <a:rPr lang="en-US" dirty="0" smtClean="0"/>
                <a:t>24b</a:t>
              </a:r>
              <a:endParaRPr lang="en-US" dirty="0"/>
            </a:p>
          </p:txBody>
        </p:sp>
      </p:grpSp>
      <p:sp>
        <p:nvSpPr>
          <p:cNvPr id="7" name="TextBox 6"/>
          <p:cNvSpPr txBox="1"/>
          <p:nvPr/>
        </p:nvSpPr>
        <p:spPr>
          <a:xfrm>
            <a:off x="395536" y="5345636"/>
            <a:ext cx="974947" cy="369332"/>
          </a:xfrm>
          <a:prstGeom prst="rect">
            <a:avLst/>
          </a:prstGeom>
          <a:noFill/>
        </p:spPr>
        <p:txBody>
          <a:bodyPr wrap="none" rtlCol="0">
            <a:spAutoFit/>
          </a:bodyPr>
          <a:lstStyle/>
          <a:p>
            <a:r>
              <a:rPr lang="en-US" dirty="0" smtClean="0"/>
              <a:t>10.85 us</a:t>
            </a:r>
            <a:endParaRPr lang="en-US" dirty="0"/>
          </a:p>
        </p:txBody>
      </p:sp>
      <p:grpSp>
        <p:nvGrpSpPr>
          <p:cNvPr id="9" name="Group 8"/>
          <p:cNvGrpSpPr/>
          <p:nvPr/>
        </p:nvGrpSpPr>
        <p:grpSpPr>
          <a:xfrm>
            <a:off x="1968282" y="5795972"/>
            <a:ext cx="648072" cy="729372"/>
            <a:chOff x="1547664" y="2492896"/>
            <a:chExt cx="648072" cy="729372"/>
          </a:xfrm>
        </p:grpSpPr>
        <p:sp>
          <p:nvSpPr>
            <p:cNvPr id="10" name="Rectangle 9"/>
            <p:cNvSpPr/>
            <p:nvPr/>
          </p:nvSpPr>
          <p:spPr>
            <a:xfrm>
              <a:off x="1547664" y="2492896"/>
              <a:ext cx="64807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601434" y="2852936"/>
              <a:ext cx="540533" cy="369332"/>
            </a:xfrm>
            <a:prstGeom prst="rect">
              <a:avLst/>
            </a:prstGeom>
            <a:noFill/>
          </p:spPr>
          <p:txBody>
            <a:bodyPr wrap="none" rtlCol="0">
              <a:spAutoFit/>
            </a:bodyPr>
            <a:lstStyle/>
            <a:p>
              <a:r>
                <a:rPr lang="en-US" dirty="0" smtClean="0"/>
                <a:t>24b</a:t>
              </a:r>
              <a:endParaRPr lang="en-US" dirty="0"/>
            </a:p>
          </p:txBody>
        </p:sp>
      </p:grpSp>
      <p:sp>
        <p:nvSpPr>
          <p:cNvPr id="12" name="TextBox 11"/>
          <p:cNvSpPr txBox="1"/>
          <p:nvPr/>
        </p:nvSpPr>
        <p:spPr>
          <a:xfrm>
            <a:off x="1425032" y="5435932"/>
            <a:ext cx="857927" cy="369332"/>
          </a:xfrm>
          <a:prstGeom prst="rect">
            <a:avLst/>
          </a:prstGeom>
          <a:noFill/>
        </p:spPr>
        <p:txBody>
          <a:bodyPr wrap="none" rtlCol="0">
            <a:spAutoFit/>
          </a:bodyPr>
          <a:lstStyle/>
          <a:p>
            <a:r>
              <a:rPr lang="en-US" dirty="0" smtClean="0"/>
              <a:t>2.28 us</a:t>
            </a:r>
            <a:endParaRPr lang="en-US" dirty="0"/>
          </a:p>
        </p:txBody>
      </p:sp>
      <p:grpSp>
        <p:nvGrpSpPr>
          <p:cNvPr id="13" name="Group 12"/>
          <p:cNvGrpSpPr/>
          <p:nvPr/>
        </p:nvGrpSpPr>
        <p:grpSpPr>
          <a:xfrm>
            <a:off x="2880383" y="5795972"/>
            <a:ext cx="648072" cy="729372"/>
            <a:chOff x="1547664" y="2492896"/>
            <a:chExt cx="648072" cy="729372"/>
          </a:xfrm>
        </p:grpSpPr>
        <p:sp>
          <p:nvSpPr>
            <p:cNvPr id="14" name="Rectangle 13"/>
            <p:cNvSpPr/>
            <p:nvPr/>
          </p:nvSpPr>
          <p:spPr>
            <a:xfrm>
              <a:off x="1547664" y="2492896"/>
              <a:ext cx="64807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601434" y="2852936"/>
              <a:ext cx="540533" cy="369332"/>
            </a:xfrm>
            <a:prstGeom prst="rect">
              <a:avLst/>
            </a:prstGeom>
            <a:noFill/>
          </p:spPr>
          <p:txBody>
            <a:bodyPr wrap="none" rtlCol="0">
              <a:spAutoFit/>
            </a:bodyPr>
            <a:lstStyle/>
            <a:p>
              <a:r>
                <a:rPr lang="en-US" dirty="0" smtClean="0"/>
                <a:t>24b</a:t>
              </a:r>
              <a:endParaRPr lang="en-US" dirty="0"/>
            </a:p>
          </p:txBody>
        </p:sp>
      </p:grpSp>
      <p:grpSp>
        <p:nvGrpSpPr>
          <p:cNvPr id="16" name="Group 15"/>
          <p:cNvGrpSpPr/>
          <p:nvPr/>
        </p:nvGrpSpPr>
        <p:grpSpPr>
          <a:xfrm>
            <a:off x="3792484" y="5795972"/>
            <a:ext cx="648072" cy="729372"/>
            <a:chOff x="1547664" y="2492896"/>
            <a:chExt cx="648072" cy="729372"/>
          </a:xfrm>
        </p:grpSpPr>
        <p:sp>
          <p:nvSpPr>
            <p:cNvPr id="17" name="Rectangle 16"/>
            <p:cNvSpPr/>
            <p:nvPr/>
          </p:nvSpPr>
          <p:spPr>
            <a:xfrm>
              <a:off x="1547664" y="2492896"/>
              <a:ext cx="64807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601434" y="2852936"/>
              <a:ext cx="540533" cy="369332"/>
            </a:xfrm>
            <a:prstGeom prst="rect">
              <a:avLst/>
            </a:prstGeom>
            <a:noFill/>
          </p:spPr>
          <p:txBody>
            <a:bodyPr wrap="none" rtlCol="0">
              <a:spAutoFit/>
            </a:bodyPr>
            <a:lstStyle/>
            <a:p>
              <a:r>
                <a:rPr lang="en-US" dirty="0" smtClean="0"/>
                <a:t>24b</a:t>
              </a:r>
              <a:endParaRPr lang="en-US" dirty="0"/>
            </a:p>
          </p:txBody>
        </p:sp>
      </p:grpSp>
      <p:grpSp>
        <p:nvGrpSpPr>
          <p:cNvPr id="20" name="Group 19"/>
          <p:cNvGrpSpPr/>
          <p:nvPr/>
        </p:nvGrpSpPr>
        <p:grpSpPr>
          <a:xfrm>
            <a:off x="4704585" y="5795972"/>
            <a:ext cx="648072" cy="729372"/>
            <a:chOff x="1547664" y="2492896"/>
            <a:chExt cx="648072" cy="729372"/>
          </a:xfrm>
        </p:grpSpPr>
        <p:sp>
          <p:nvSpPr>
            <p:cNvPr id="21" name="Rectangle 20"/>
            <p:cNvSpPr/>
            <p:nvPr/>
          </p:nvSpPr>
          <p:spPr>
            <a:xfrm>
              <a:off x="1547664" y="2492896"/>
              <a:ext cx="64807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601434" y="2852936"/>
              <a:ext cx="540533" cy="369332"/>
            </a:xfrm>
            <a:prstGeom prst="rect">
              <a:avLst/>
            </a:prstGeom>
            <a:noFill/>
          </p:spPr>
          <p:txBody>
            <a:bodyPr wrap="none" rtlCol="0">
              <a:spAutoFit/>
            </a:bodyPr>
            <a:lstStyle/>
            <a:p>
              <a:r>
                <a:rPr lang="en-US" dirty="0" smtClean="0"/>
                <a:t>24b</a:t>
              </a:r>
              <a:endParaRPr lang="en-US" dirty="0"/>
            </a:p>
          </p:txBody>
        </p:sp>
      </p:grpSp>
      <p:grpSp>
        <p:nvGrpSpPr>
          <p:cNvPr id="23" name="Group 22"/>
          <p:cNvGrpSpPr/>
          <p:nvPr/>
        </p:nvGrpSpPr>
        <p:grpSpPr>
          <a:xfrm>
            <a:off x="5616686" y="5795972"/>
            <a:ext cx="648072" cy="729372"/>
            <a:chOff x="1547664" y="2492896"/>
            <a:chExt cx="648072" cy="729372"/>
          </a:xfrm>
        </p:grpSpPr>
        <p:sp>
          <p:nvSpPr>
            <p:cNvPr id="24" name="Rectangle 23"/>
            <p:cNvSpPr/>
            <p:nvPr/>
          </p:nvSpPr>
          <p:spPr>
            <a:xfrm>
              <a:off x="1547664" y="2492896"/>
              <a:ext cx="64807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601434" y="2852936"/>
              <a:ext cx="540533" cy="369332"/>
            </a:xfrm>
            <a:prstGeom prst="rect">
              <a:avLst/>
            </a:prstGeom>
            <a:noFill/>
          </p:spPr>
          <p:txBody>
            <a:bodyPr wrap="none" rtlCol="0">
              <a:spAutoFit/>
            </a:bodyPr>
            <a:lstStyle/>
            <a:p>
              <a:r>
                <a:rPr lang="en-US" dirty="0" smtClean="0"/>
                <a:t>24b</a:t>
              </a:r>
              <a:endParaRPr lang="en-US" dirty="0"/>
            </a:p>
          </p:txBody>
        </p:sp>
      </p:grpSp>
      <p:sp>
        <p:nvSpPr>
          <p:cNvPr id="27" name="TextBox 26"/>
          <p:cNvSpPr txBox="1"/>
          <p:nvPr/>
        </p:nvSpPr>
        <p:spPr>
          <a:xfrm>
            <a:off x="4162460" y="5345636"/>
            <a:ext cx="857927" cy="369332"/>
          </a:xfrm>
          <a:prstGeom prst="rect">
            <a:avLst/>
          </a:prstGeom>
          <a:noFill/>
        </p:spPr>
        <p:txBody>
          <a:bodyPr wrap="none" rtlCol="0">
            <a:spAutoFit/>
          </a:bodyPr>
          <a:lstStyle/>
          <a:p>
            <a:r>
              <a:rPr lang="en-US" dirty="0" smtClean="0"/>
              <a:t>5.13 us</a:t>
            </a:r>
            <a:endParaRPr lang="en-US" dirty="0"/>
          </a:p>
        </p:txBody>
      </p:sp>
      <p:sp>
        <p:nvSpPr>
          <p:cNvPr id="28" name="TextBox 27"/>
          <p:cNvSpPr txBox="1"/>
          <p:nvPr/>
        </p:nvSpPr>
        <p:spPr>
          <a:xfrm>
            <a:off x="5074936" y="5435932"/>
            <a:ext cx="857927" cy="369332"/>
          </a:xfrm>
          <a:prstGeom prst="rect">
            <a:avLst/>
          </a:prstGeom>
          <a:noFill/>
        </p:spPr>
        <p:txBody>
          <a:bodyPr wrap="none" rtlCol="0">
            <a:spAutoFit/>
          </a:bodyPr>
          <a:lstStyle/>
          <a:p>
            <a:r>
              <a:rPr lang="en-US" dirty="0" smtClean="0"/>
              <a:t>5.13 us</a:t>
            </a:r>
            <a:endParaRPr lang="en-US" dirty="0"/>
          </a:p>
        </p:txBody>
      </p:sp>
      <p:grpSp>
        <p:nvGrpSpPr>
          <p:cNvPr id="29" name="Group 28"/>
          <p:cNvGrpSpPr/>
          <p:nvPr/>
        </p:nvGrpSpPr>
        <p:grpSpPr>
          <a:xfrm>
            <a:off x="6528787" y="5795972"/>
            <a:ext cx="648072" cy="729372"/>
            <a:chOff x="1547664" y="2492896"/>
            <a:chExt cx="648072" cy="729372"/>
          </a:xfrm>
        </p:grpSpPr>
        <p:sp>
          <p:nvSpPr>
            <p:cNvPr id="30" name="Rectangle 29"/>
            <p:cNvSpPr/>
            <p:nvPr/>
          </p:nvSpPr>
          <p:spPr>
            <a:xfrm>
              <a:off x="1547664" y="2492896"/>
              <a:ext cx="64807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601434" y="2852936"/>
              <a:ext cx="540533" cy="369332"/>
            </a:xfrm>
            <a:prstGeom prst="rect">
              <a:avLst/>
            </a:prstGeom>
            <a:noFill/>
          </p:spPr>
          <p:txBody>
            <a:bodyPr wrap="none" rtlCol="0">
              <a:spAutoFit/>
            </a:bodyPr>
            <a:lstStyle/>
            <a:p>
              <a:r>
                <a:rPr lang="en-US" dirty="0" smtClean="0"/>
                <a:t>24b</a:t>
              </a:r>
              <a:endParaRPr lang="en-US" dirty="0"/>
            </a:p>
          </p:txBody>
        </p:sp>
      </p:grpSp>
      <p:sp>
        <p:nvSpPr>
          <p:cNvPr id="32" name="TextBox 31"/>
          <p:cNvSpPr txBox="1"/>
          <p:nvPr/>
        </p:nvSpPr>
        <p:spPr>
          <a:xfrm>
            <a:off x="5987412" y="5345636"/>
            <a:ext cx="857927" cy="369332"/>
          </a:xfrm>
          <a:prstGeom prst="rect">
            <a:avLst/>
          </a:prstGeom>
          <a:noFill/>
        </p:spPr>
        <p:txBody>
          <a:bodyPr wrap="none" rtlCol="0">
            <a:spAutoFit/>
          </a:bodyPr>
          <a:lstStyle/>
          <a:p>
            <a:r>
              <a:rPr lang="en-US" dirty="0" smtClean="0"/>
              <a:t>5.13 us</a:t>
            </a:r>
            <a:endParaRPr lang="en-US" dirty="0"/>
          </a:p>
        </p:txBody>
      </p:sp>
      <p:grpSp>
        <p:nvGrpSpPr>
          <p:cNvPr id="33" name="Group 32"/>
          <p:cNvGrpSpPr/>
          <p:nvPr/>
        </p:nvGrpSpPr>
        <p:grpSpPr>
          <a:xfrm>
            <a:off x="8352992" y="5795972"/>
            <a:ext cx="648072" cy="729372"/>
            <a:chOff x="1547664" y="2492896"/>
            <a:chExt cx="648072" cy="729372"/>
          </a:xfrm>
        </p:grpSpPr>
        <p:sp>
          <p:nvSpPr>
            <p:cNvPr id="34" name="Rectangle 33"/>
            <p:cNvSpPr/>
            <p:nvPr/>
          </p:nvSpPr>
          <p:spPr>
            <a:xfrm>
              <a:off x="1547664" y="2492896"/>
              <a:ext cx="64807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601434" y="2852936"/>
              <a:ext cx="540533" cy="369332"/>
            </a:xfrm>
            <a:prstGeom prst="rect">
              <a:avLst/>
            </a:prstGeom>
            <a:noFill/>
          </p:spPr>
          <p:txBody>
            <a:bodyPr wrap="none" rtlCol="0">
              <a:spAutoFit/>
            </a:bodyPr>
            <a:lstStyle/>
            <a:p>
              <a:r>
                <a:rPr lang="en-US" dirty="0" smtClean="0"/>
                <a:t>24b</a:t>
              </a:r>
              <a:endParaRPr lang="en-US" dirty="0"/>
            </a:p>
          </p:txBody>
        </p:sp>
      </p:grpSp>
      <p:sp>
        <p:nvSpPr>
          <p:cNvPr id="36" name="TextBox 35"/>
          <p:cNvSpPr txBox="1"/>
          <p:nvPr/>
        </p:nvSpPr>
        <p:spPr>
          <a:xfrm>
            <a:off x="7812360" y="5345636"/>
            <a:ext cx="974947" cy="369332"/>
          </a:xfrm>
          <a:prstGeom prst="rect">
            <a:avLst/>
          </a:prstGeom>
          <a:noFill/>
        </p:spPr>
        <p:txBody>
          <a:bodyPr wrap="none" rtlCol="0">
            <a:spAutoFit/>
          </a:bodyPr>
          <a:lstStyle/>
          <a:p>
            <a:r>
              <a:rPr lang="en-US" dirty="0" smtClean="0"/>
              <a:t>27.93 us</a:t>
            </a:r>
            <a:endParaRPr lang="en-US" dirty="0"/>
          </a:p>
        </p:txBody>
      </p:sp>
      <p:grpSp>
        <p:nvGrpSpPr>
          <p:cNvPr id="43" name="Group 42"/>
          <p:cNvGrpSpPr/>
          <p:nvPr/>
        </p:nvGrpSpPr>
        <p:grpSpPr>
          <a:xfrm>
            <a:off x="7440888" y="5796268"/>
            <a:ext cx="648072" cy="729372"/>
            <a:chOff x="1547664" y="2492896"/>
            <a:chExt cx="648072" cy="729372"/>
          </a:xfrm>
        </p:grpSpPr>
        <p:sp>
          <p:nvSpPr>
            <p:cNvPr id="44" name="Rectangle 43"/>
            <p:cNvSpPr/>
            <p:nvPr/>
          </p:nvSpPr>
          <p:spPr>
            <a:xfrm>
              <a:off x="1547664" y="2492896"/>
              <a:ext cx="64807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601434" y="2852936"/>
              <a:ext cx="540533" cy="369332"/>
            </a:xfrm>
            <a:prstGeom prst="rect">
              <a:avLst/>
            </a:prstGeom>
            <a:noFill/>
          </p:spPr>
          <p:txBody>
            <a:bodyPr wrap="none" rtlCol="0">
              <a:spAutoFit/>
            </a:bodyPr>
            <a:lstStyle/>
            <a:p>
              <a:r>
                <a:rPr lang="en-US" dirty="0" smtClean="0"/>
                <a:t>24b</a:t>
              </a:r>
              <a:endParaRPr lang="en-US" dirty="0"/>
            </a:p>
          </p:txBody>
        </p:sp>
      </p:grpSp>
      <p:sp>
        <p:nvSpPr>
          <p:cNvPr id="46" name="TextBox 45"/>
          <p:cNvSpPr txBox="1"/>
          <p:nvPr/>
        </p:nvSpPr>
        <p:spPr>
          <a:xfrm>
            <a:off x="6899888" y="5435932"/>
            <a:ext cx="857927" cy="369332"/>
          </a:xfrm>
          <a:prstGeom prst="rect">
            <a:avLst/>
          </a:prstGeom>
          <a:noFill/>
        </p:spPr>
        <p:txBody>
          <a:bodyPr wrap="none" rtlCol="0">
            <a:spAutoFit/>
          </a:bodyPr>
          <a:lstStyle/>
          <a:p>
            <a:r>
              <a:rPr lang="en-US" dirty="0" smtClean="0"/>
              <a:t>5.13 us</a:t>
            </a:r>
            <a:endParaRPr lang="en-US" dirty="0"/>
          </a:p>
        </p:txBody>
      </p:sp>
      <p:sp>
        <p:nvSpPr>
          <p:cNvPr id="48" name="TextBox 47"/>
          <p:cNvSpPr txBox="1"/>
          <p:nvPr/>
        </p:nvSpPr>
        <p:spPr>
          <a:xfrm>
            <a:off x="2337508" y="5345636"/>
            <a:ext cx="857927" cy="369332"/>
          </a:xfrm>
          <a:prstGeom prst="rect">
            <a:avLst/>
          </a:prstGeom>
          <a:noFill/>
        </p:spPr>
        <p:txBody>
          <a:bodyPr wrap="none" rtlCol="0">
            <a:spAutoFit/>
          </a:bodyPr>
          <a:lstStyle/>
          <a:p>
            <a:r>
              <a:rPr lang="en-US" dirty="0" smtClean="0"/>
              <a:t>2.28 us</a:t>
            </a:r>
            <a:endParaRPr lang="en-US" dirty="0"/>
          </a:p>
        </p:txBody>
      </p:sp>
      <p:sp>
        <p:nvSpPr>
          <p:cNvPr id="49" name="TextBox 48"/>
          <p:cNvSpPr txBox="1"/>
          <p:nvPr/>
        </p:nvSpPr>
        <p:spPr>
          <a:xfrm>
            <a:off x="3249984" y="5435932"/>
            <a:ext cx="857927" cy="369332"/>
          </a:xfrm>
          <a:prstGeom prst="rect">
            <a:avLst/>
          </a:prstGeom>
          <a:noFill/>
        </p:spPr>
        <p:txBody>
          <a:bodyPr wrap="none" rtlCol="0">
            <a:spAutoFit/>
          </a:bodyPr>
          <a:lstStyle/>
          <a:p>
            <a:r>
              <a:rPr lang="en-US" dirty="0" smtClean="0"/>
              <a:t>2.28 us</a:t>
            </a:r>
            <a:endParaRPr lang="en-US" dirty="0"/>
          </a:p>
        </p:txBody>
      </p:sp>
    </p:spTree>
    <p:extLst>
      <p:ext uri="{BB962C8B-B14F-4D97-AF65-F5344CB8AC3E}">
        <p14:creationId xmlns:p14="http://schemas.microsoft.com/office/powerpoint/2010/main" val="39229692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endParaRPr lang="en-US" dirty="0">
              <a:solidFill>
                <a:srgbClr val="00007D"/>
              </a:solidFill>
            </a:endParaRPr>
          </a:p>
        </p:txBody>
      </p:sp>
      <p:sp>
        <p:nvSpPr>
          <p:cNvPr id="5" name="Footer Placeholder 4"/>
          <p:cNvSpPr>
            <a:spLocks noGrp="1"/>
          </p:cNvSpPr>
          <p:nvPr>
            <p:ph type="ftr" sz="quarter" idx="10"/>
          </p:nvPr>
        </p:nvSpPr>
        <p:spPr/>
        <p:txBody>
          <a:bodyPr/>
          <a:lstStyle/>
          <a:p>
            <a:r>
              <a:rPr lang="fi-FI" smtClean="0">
                <a:solidFill>
                  <a:srgbClr val="00007D"/>
                </a:solidFill>
              </a:rPr>
              <a:t>MD Report</a:t>
            </a:r>
            <a:endParaRPr lang="en-US" dirty="0">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30/06/2011</a:t>
            </a:r>
            <a:endParaRPr lang="en-US" dirty="0">
              <a:solidFill>
                <a:srgbClr val="00007D"/>
              </a:solidFill>
            </a:endParaRPr>
          </a:p>
        </p:txBody>
      </p:sp>
      <p:pic>
        <p:nvPicPr>
          <p:cNvPr id="3" name="Picture 2"/>
          <p:cNvPicPr>
            <a:picLocks noChangeAspect="1"/>
          </p:cNvPicPr>
          <p:nvPr/>
        </p:nvPicPr>
        <p:blipFill>
          <a:blip r:embed="rId2"/>
          <a:stretch>
            <a:fillRect/>
          </a:stretch>
        </p:blipFill>
        <p:spPr>
          <a:xfrm>
            <a:off x="0" y="0"/>
            <a:ext cx="9144000" cy="6851038"/>
          </a:xfrm>
          <a:prstGeom prst="rect">
            <a:avLst/>
          </a:prstGeom>
        </p:spPr>
      </p:pic>
    </p:spTree>
    <p:extLst>
      <p:ext uri="{BB962C8B-B14F-4D97-AF65-F5344CB8AC3E}">
        <p14:creationId xmlns:p14="http://schemas.microsoft.com/office/powerpoint/2010/main" val="149346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endParaRPr lang="en-US" dirty="0">
              <a:solidFill>
                <a:srgbClr val="00007D"/>
              </a:solidFill>
            </a:endParaRPr>
          </a:p>
        </p:txBody>
      </p:sp>
      <p:sp>
        <p:nvSpPr>
          <p:cNvPr id="5" name="Footer Placeholder 4"/>
          <p:cNvSpPr>
            <a:spLocks noGrp="1"/>
          </p:cNvSpPr>
          <p:nvPr>
            <p:ph type="ftr" sz="quarter" idx="10"/>
          </p:nvPr>
        </p:nvSpPr>
        <p:spPr/>
        <p:txBody>
          <a:bodyPr/>
          <a:lstStyle/>
          <a:p>
            <a:r>
              <a:rPr lang="fi-FI" smtClean="0">
                <a:solidFill>
                  <a:srgbClr val="00007D"/>
                </a:solidFill>
              </a:rPr>
              <a:t>MD Report</a:t>
            </a:r>
            <a:endParaRPr lang="en-US" dirty="0">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30/06/2011</a:t>
            </a:r>
            <a:endParaRPr lang="en-US" dirty="0">
              <a:solidFill>
                <a:srgbClr val="00007D"/>
              </a:solidFill>
            </a:endParaRPr>
          </a:p>
        </p:txBody>
      </p:sp>
      <p:pic>
        <p:nvPicPr>
          <p:cNvPr id="3" name="Picture 2"/>
          <p:cNvPicPr>
            <a:picLocks noChangeAspect="1"/>
          </p:cNvPicPr>
          <p:nvPr/>
        </p:nvPicPr>
        <p:blipFill>
          <a:blip r:embed="rId2"/>
          <a:stretch>
            <a:fillRect/>
          </a:stretch>
        </p:blipFill>
        <p:spPr>
          <a:xfrm>
            <a:off x="0" y="0"/>
            <a:ext cx="9144000" cy="6851038"/>
          </a:xfrm>
          <a:prstGeom prst="rect">
            <a:avLst/>
          </a:prstGeom>
        </p:spPr>
      </p:pic>
    </p:spTree>
    <p:extLst>
      <p:ext uri="{BB962C8B-B14F-4D97-AF65-F5344CB8AC3E}">
        <p14:creationId xmlns:p14="http://schemas.microsoft.com/office/powerpoint/2010/main" val="149346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endParaRPr lang="en-US" dirty="0">
              <a:solidFill>
                <a:srgbClr val="00007D"/>
              </a:solidFill>
            </a:endParaRPr>
          </a:p>
        </p:txBody>
      </p:sp>
      <p:sp>
        <p:nvSpPr>
          <p:cNvPr id="5" name="Footer Placeholder 4"/>
          <p:cNvSpPr>
            <a:spLocks noGrp="1"/>
          </p:cNvSpPr>
          <p:nvPr>
            <p:ph type="ftr" sz="quarter" idx="10"/>
          </p:nvPr>
        </p:nvSpPr>
        <p:spPr/>
        <p:txBody>
          <a:bodyPr/>
          <a:lstStyle/>
          <a:p>
            <a:r>
              <a:rPr lang="fi-FI" smtClean="0">
                <a:solidFill>
                  <a:srgbClr val="00007D"/>
                </a:solidFill>
              </a:rPr>
              <a:t>MD Report</a:t>
            </a:r>
            <a:endParaRPr lang="en-US" dirty="0">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30/06/2011</a:t>
            </a:r>
            <a:endParaRPr lang="en-US" dirty="0">
              <a:solidFill>
                <a:srgbClr val="00007D"/>
              </a:solidFill>
            </a:endParaRPr>
          </a:p>
        </p:txBody>
      </p:sp>
      <p:pic>
        <p:nvPicPr>
          <p:cNvPr id="3" name="Picture 2"/>
          <p:cNvPicPr>
            <a:picLocks noChangeAspect="1"/>
          </p:cNvPicPr>
          <p:nvPr/>
        </p:nvPicPr>
        <p:blipFill>
          <a:blip r:embed="rId2"/>
          <a:stretch>
            <a:fillRect/>
          </a:stretch>
        </p:blipFill>
        <p:spPr>
          <a:xfrm>
            <a:off x="0" y="0"/>
            <a:ext cx="9144000" cy="6851038"/>
          </a:xfrm>
          <a:prstGeom prst="rect">
            <a:avLst/>
          </a:prstGeom>
        </p:spPr>
      </p:pic>
    </p:spTree>
    <p:extLst>
      <p:ext uri="{BB962C8B-B14F-4D97-AF65-F5344CB8AC3E}">
        <p14:creationId xmlns:p14="http://schemas.microsoft.com/office/powerpoint/2010/main" val="149346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endParaRPr lang="en-US" dirty="0">
              <a:solidFill>
                <a:srgbClr val="00007D"/>
              </a:solidFill>
            </a:endParaRPr>
          </a:p>
        </p:txBody>
      </p:sp>
      <p:sp>
        <p:nvSpPr>
          <p:cNvPr id="5" name="Footer Placeholder 4"/>
          <p:cNvSpPr>
            <a:spLocks noGrp="1"/>
          </p:cNvSpPr>
          <p:nvPr>
            <p:ph type="ftr" sz="quarter" idx="10"/>
          </p:nvPr>
        </p:nvSpPr>
        <p:spPr/>
        <p:txBody>
          <a:bodyPr/>
          <a:lstStyle/>
          <a:p>
            <a:r>
              <a:rPr lang="fi-FI" smtClean="0">
                <a:solidFill>
                  <a:srgbClr val="00007D"/>
                </a:solidFill>
              </a:rPr>
              <a:t>MD Report</a:t>
            </a:r>
            <a:endParaRPr lang="en-US" dirty="0">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30/06/2011</a:t>
            </a:r>
            <a:endParaRPr lang="en-US" dirty="0">
              <a:solidFill>
                <a:srgbClr val="00007D"/>
              </a:solidFill>
            </a:endParaRPr>
          </a:p>
        </p:txBody>
      </p:sp>
      <p:pic>
        <p:nvPicPr>
          <p:cNvPr id="3" name="Picture 2"/>
          <p:cNvPicPr>
            <a:picLocks noChangeAspect="1"/>
          </p:cNvPicPr>
          <p:nvPr/>
        </p:nvPicPr>
        <p:blipFill>
          <a:blip r:embed="rId2"/>
          <a:stretch>
            <a:fillRect/>
          </a:stretch>
        </p:blipFill>
        <p:spPr>
          <a:xfrm>
            <a:off x="0" y="0"/>
            <a:ext cx="9144000" cy="6851038"/>
          </a:xfrm>
          <a:prstGeom prst="rect">
            <a:avLst/>
          </a:prstGeom>
        </p:spPr>
      </p:pic>
    </p:spTree>
    <p:extLst>
      <p:ext uri="{BB962C8B-B14F-4D97-AF65-F5344CB8AC3E}">
        <p14:creationId xmlns:p14="http://schemas.microsoft.com/office/powerpoint/2010/main" val="149346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High Bunch Charge </a:t>
            </a:r>
            <a:r>
              <a:rPr lang="en-US" sz="1800" dirty="0" smtClean="0"/>
              <a:t>RF/BI/OP/Injector Teams</a:t>
            </a:r>
            <a:endParaRPr lang="en-US" sz="1800" dirty="0"/>
          </a:p>
        </p:txBody>
      </p:sp>
      <p:sp>
        <p:nvSpPr>
          <p:cNvPr id="3" name="Content Placeholder 2"/>
          <p:cNvSpPr>
            <a:spLocks noGrp="1"/>
          </p:cNvSpPr>
          <p:nvPr>
            <p:ph idx="1"/>
          </p:nvPr>
        </p:nvSpPr>
        <p:spPr>
          <a:xfrm>
            <a:off x="179390" y="764630"/>
            <a:ext cx="8785220" cy="5616780"/>
          </a:xfrm>
        </p:spPr>
        <p:txBody>
          <a:bodyPr/>
          <a:lstStyle/>
          <a:p>
            <a:r>
              <a:rPr lang="en-US" dirty="0"/>
              <a:t>High-intensity test of head-tail and BI-WCM </a:t>
            </a:r>
            <a:r>
              <a:rPr lang="en-US" dirty="0" smtClean="0"/>
              <a:t>setups (R. </a:t>
            </a:r>
            <a:r>
              <a:rPr lang="en-US" dirty="0" err="1" smtClean="0"/>
              <a:t>Steinhagen</a:t>
            </a:r>
            <a:r>
              <a:rPr lang="en-US" dirty="0" smtClean="0"/>
              <a:t>):</a:t>
            </a:r>
          </a:p>
          <a:p>
            <a:pPr lvl="1"/>
            <a:r>
              <a:rPr lang="en-US" dirty="0" smtClean="0"/>
              <a:t>Systems </a:t>
            </a:r>
            <a:r>
              <a:rPr lang="en-US" dirty="0"/>
              <a:t>are fine for intensities of about 2.5e11p/bunch and lengths of about 1.1 ns (attenuated peak voltage of just below 10 V). </a:t>
            </a:r>
            <a:endParaRPr lang="en-US" dirty="0" smtClean="0"/>
          </a:p>
          <a:p>
            <a:pPr lvl="1"/>
            <a:r>
              <a:rPr lang="en-US" dirty="0" smtClean="0"/>
              <a:t>For </a:t>
            </a:r>
            <a:r>
              <a:rPr lang="en-US" dirty="0"/>
              <a:t>the head-tail system the bunch peak voltage is about 2.5 V after 46 dB attenuation! </a:t>
            </a:r>
            <a:endParaRPr lang="en-US" dirty="0" smtClean="0"/>
          </a:p>
          <a:p>
            <a:pPr lvl="1"/>
            <a:r>
              <a:rPr lang="en-US" dirty="0" smtClean="0"/>
              <a:t>Provided </a:t>
            </a:r>
            <a:r>
              <a:rPr lang="en-US" dirty="0"/>
              <a:t>the 'bunch charge/length' product is not exceeding this by more than 20-30% the installation is not expected to break. Excessively exceeding this limit may provide some risks to the HW</a:t>
            </a:r>
            <a:r>
              <a:rPr lang="en-US" dirty="0" smtClean="0"/>
              <a:t>.</a:t>
            </a:r>
          </a:p>
          <a:p>
            <a:r>
              <a:rPr lang="en-US" dirty="0" smtClean="0"/>
              <a:t>FBCT saturating at 2.4e11 protons?</a:t>
            </a:r>
          </a:p>
          <a:p>
            <a:r>
              <a:rPr lang="en-US" dirty="0"/>
              <a:t>Intermediate summary of RF setting up for very high intensity bunches: 1 BUNCH PER </a:t>
            </a:r>
            <a:r>
              <a:rPr lang="en-US" dirty="0" smtClean="0"/>
              <a:t>RING (P. </a:t>
            </a:r>
            <a:r>
              <a:rPr lang="en-US" dirty="0" err="1" smtClean="0"/>
              <a:t>Baudrenghien</a:t>
            </a:r>
            <a:r>
              <a:rPr lang="en-US" dirty="0" smtClean="0"/>
              <a:t> et al):</a:t>
            </a:r>
          </a:p>
          <a:p>
            <a:pPr lvl="1"/>
            <a:r>
              <a:rPr lang="en-US" dirty="0" smtClean="0"/>
              <a:t>Bunches </a:t>
            </a:r>
            <a:r>
              <a:rPr lang="en-US" dirty="0"/>
              <a:t>with injected bunch length of 1.5 ns (</a:t>
            </a:r>
            <a:r>
              <a:rPr lang="en-US" dirty="0" err="1"/>
              <a:t>emittance</a:t>
            </a:r>
            <a:r>
              <a:rPr lang="en-US" dirty="0"/>
              <a:t> of 0.5 </a:t>
            </a:r>
            <a:r>
              <a:rPr lang="en-US" dirty="0" err="1"/>
              <a:t>eVs</a:t>
            </a:r>
            <a:r>
              <a:rPr lang="en-US" dirty="0"/>
              <a:t> with controlled </a:t>
            </a:r>
            <a:r>
              <a:rPr lang="en-US" dirty="0" err="1"/>
              <a:t>emittance</a:t>
            </a:r>
            <a:r>
              <a:rPr lang="en-US" dirty="0"/>
              <a:t> blow-up in the SPS) with intensity up to 2.85E11 p/b are stable on the flat bottom with both phase loop on and off.</a:t>
            </a:r>
          </a:p>
        </p:txBody>
      </p:sp>
      <p:sp>
        <p:nvSpPr>
          <p:cNvPr id="4" name="Slide Number Placeholder 3"/>
          <p:cNvSpPr>
            <a:spLocks noGrp="1"/>
          </p:cNvSpPr>
          <p:nvPr>
            <p:ph type="sldNum" sz="quarter" idx="11"/>
          </p:nvPr>
        </p:nvSpPr>
        <p:spPr/>
        <p:txBody>
          <a:bodyPr/>
          <a:lstStyle/>
          <a:p>
            <a:endParaRPr lang="en-US" dirty="0">
              <a:solidFill>
                <a:srgbClr val="00007D"/>
              </a:solidFill>
            </a:endParaRPr>
          </a:p>
        </p:txBody>
      </p:sp>
      <p:sp>
        <p:nvSpPr>
          <p:cNvPr id="5" name="Footer Placeholder 4"/>
          <p:cNvSpPr>
            <a:spLocks noGrp="1"/>
          </p:cNvSpPr>
          <p:nvPr>
            <p:ph type="ftr" sz="quarter" idx="10"/>
          </p:nvPr>
        </p:nvSpPr>
        <p:spPr/>
        <p:txBody>
          <a:bodyPr/>
          <a:lstStyle/>
          <a:p>
            <a:r>
              <a:rPr lang="fi-FI" smtClean="0">
                <a:solidFill>
                  <a:srgbClr val="00007D"/>
                </a:solidFill>
              </a:rPr>
              <a:t>MD Report</a:t>
            </a:r>
            <a:endParaRPr lang="en-US" dirty="0">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30/06/2011</a:t>
            </a:r>
            <a:endParaRPr lang="en-US" dirty="0">
              <a:solidFill>
                <a:srgbClr val="00007D"/>
              </a:solidFill>
            </a:endParaRPr>
          </a:p>
        </p:txBody>
      </p:sp>
    </p:spTree>
    <p:extLst>
      <p:ext uri="{BB962C8B-B14F-4D97-AF65-F5344CB8AC3E}">
        <p14:creationId xmlns:p14="http://schemas.microsoft.com/office/powerpoint/2010/main" val="3846182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High Bunch Charge </a:t>
            </a:r>
            <a:r>
              <a:rPr lang="en-US" sz="1800" dirty="0" smtClean="0"/>
              <a:t>RF/BI/OP/Injector Teams</a:t>
            </a:r>
            <a:endParaRPr lang="en-US" sz="1800" dirty="0"/>
          </a:p>
        </p:txBody>
      </p:sp>
      <p:sp>
        <p:nvSpPr>
          <p:cNvPr id="3" name="Content Placeholder 2"/>
          <p:cNvSpPr>
            <a:spLocks noGrp="1"/>
          </p:cNvSpPr>
          <p:nvPr>
            <p:ph idx="1"/>
          </p:nvPr>
        </p:nvSpPr>
        <p:spPr>
          <a:xfrm>
            <a:off x="179390" y="764630"/>
            <a:ext cx="8785220" cy="5616780"/>
          </a:xfrm>
        </p:spPr>
        <p:txBody>
          <a:bodyPr/>
          <a:lstStyle/>
          <a:p>
            <a:r>
              <a:rPr lang="en-US" dirty="0"/>
              <a:t>Summary on ADT setting up for for high intensity bunches </a:t>
            </a:r>
            <a:r>
              <a:rPr lang="en-US" dirty="0" smtClean="0"/>
              <a:t>(Daniel </a:t>
            </a:r>
            <a:r>
              <a:rPr lang="en-US" dirty="0" err="1" smtClean="0"/>
              <a:t>Valuch</a:t>
            </a:r>
            <a:r>
              <a:rPr lang="en-US" dirty="0" smtClean="0"/>
              <a:t> and Wolfgang </a:t>
            </a:r>
            <a:r>
              <a:rPr lang="en-US" dirty="0" err="1" smtClean="0"/>
              <a:t>Hoefle</a:t>
            </a:r>
            <a:r>
              <a:rPr lang="en-US" dirty="0" smtClean="0"/>
              <a:t>):</a:t>
            </a:r>
          </a:p>
          <a:p>
            <a:pPr lvl="1"/>
            <a:r>
              <a:rPr lang="en-US" dirty="0" err="1" smtClean="0"/>
              <a:t>BeamPos</a:t>
            </a:r>
            <a:r>
              <a:rPr lang="en-US" dirty="0" smtClean="0"/>
              <a:t> </a:t>
            </a:r>
            <a:r>
              <a:rPr lang="en-US" dirty="0"/>
              <a:t>module settings (gain, phase, delay) were prepared and tested for high intensity bunches. </a:t>
            </a:r>
            <a:endParaRPr lang="en-US" dirty="0" smtClean="0"/>
          </a:p>
          <a:p>
            <a:pPr lvl="2"/>
            <a:r>
              <a:rPr lang="en-US" dirty="0" smtClean="0"/>
              <a:t>The </a:t>
            </a:r>
            <a:r>
              <a:rPr lang="en-US" dirty="0"/>
              <a:t>Sum signals saturate between 3e11 and 3.6e11 (bunch length as at injection). </a:t>
            </a:r>
            <a:endParaRPr lang="en-US" dirty="0" smtClean="0"/>
          </a:p>
          <a:p>
            <a:pPr lvl="2"/>
            <a:r>
              <a:rPr lang="en-US" dirty="0" smtClean="0"/>
              <a:t>Delta </a:t>
            </a:r>
            <a:r>
              <a:rPr lang="en-US" dirty="0"/>
              <a:t>signals were set up to saturate between 3e11 and 5e11 for 2mm transverse displacement. </a:t>
            </a:r>
            <a:endParaRPr lang="en-US" dirty="0" smtClean="0"/>
          </a:p>
          <a:p>
            <a:pPr lvl="1"/>
            <a:r>
              <a:rPr lang="en-US" dirty="0" smtClean="0"/>
              <a:t>Commutation </a:t>
            </a:r>
            <a:r>
              <a:rPr lang="en-US" dirty="0"/>
              <a:t>between high intensity and nominal intensity settings was tested by injections of high/nominal intensity beams. </a:t>
            </a:r>
            <a:endParaRPr lang="en-US" dirty="0" smtClean="0"/>
          </a:p>
          <a:p>
            <a:pPr lvl="1"/>
            <a:r>
              <a:rPr lang="en-US" dirty="0" smtClean="0"/>
              <a:t>All </a:t>
            </a:r>
            <a:r>
              <a:rPr lang="en-US" dirty="0" err="1"/>
              <a:t>BeamPos</a:t>
            </a:r>
            <a:r>
              <a:rPr lang="en-US" dirty="0"/>
              <a:t> modules are left in external observation freeze mode for the morning's head on beam-beam limit </a:t>
            </a:r>
            <a:r>
              <a:rPr lang="en-US" dirty="0" smtClean="0"/>
              <a:t>MD.</a:t>
            </a:r>
          </a:p>
          <a:p>
            <a:pPr lvl="1"/>
            <a:r>
              <a:rPr lang="en-US" dirty="0" smtClean="0"/>
              <a:t>Expert </a:t>
            </a:r>
            <a:r>
              <a:rPr lang="en-US" dirty="0"/>
              <a:t>tool to program 150/50/25ns settings and pilot/nominal/high intensity settings is available now. Call ADT experts to change the settings for different MD sessions</a:t>
            </a:r>
            <a:r>
              <a:rPr lang="en-US" dirty="0" smtClean="0"/>
              <a:t>.</a:t>
            </a:r>
            <a:endParaRPr lang="en-US" dirty="0"/>
          </a:p>
        </p:txBody>
      </p:sp>
      <p:sp>
        <p:nvSpPr>
          <p:cNvPr id="4" name="Slide Number Placeholder 3"/>
          <p:cNvSpPr>
            <a:spLocks noGrp="1"/>
          </p:cNvSpPr>
          <p:nvPr>
            <p:ph type="sldNum" sz="quarter" idx="11"/>
          </p:nvPr>
        </p:nvSpPr>
        <p:spPr/>
        <p:txBody>
          <a:bodyPr/>
          <a:lstStyle/>
          <a:p>
            <a:endParaRPr lang="en-US" dirty="0">
              <a:solidFill>
                <a:srgbClr val="00007D"/>
              </a:solidFill>
            </a:endParaRPr>
          </a:p>
        </p:txBody>
      </p:sp>
      <p:sp>
        <p:nvSpPr>
          <p:cNvPr id="5" name="Footer Placeholder 4"/>
          <p:cNvSpPr>
            <a:spLocks noGrp="1"/>
          </p:cNvSpPr>
          <p:nvPr>
            <p:ph type="ftr" sz="quarter" idx="10"/>
          </p:nvPr>
        </p:nvSpPr>
        <p:spPr/>
        <p:txBody>
          <a:bodyPr/>
          <a:lstStyle/>
          <a:p>
            <a:r>
              <a:rPr lang="fi-FI" smtClean="0">
                <a:solidFill>
                  <a:srgbClr val="00007D"/>
                </a:solidFill>
              </a:rPr>
              <a:t>MD Report</a:t>
            </a:r>
            <a:endParaRPr lang="en-US" dirty="0">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30/06/2011</a:t>
            </a:r>
            <a:endParaRPr lang="en-US" dirty="0">
              <a:solidFill>
                <a:srgbClr val="00007D"/>
              </a:solidFill>
            </a:endParaRPr>
          </a:p>
        </p:txBody>
      </p:sp>
    </p:spTree>
    <p:extLst>
      <p:ext uri="{BB962C8B-B14F-4D97-AF65-F5344CB8AC3E}">
        <p14:creationId xmlns:p14="http://schemas.microsoft.com/office/powerpoint/2010/main" val="2150344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ATS Optics </a:t>
            </a:r>
            <a:r>
              <a:rPr lang="en-US" sz="2400" dirty="0"/>
              <a:t>c</a:t>
            </a:r>
            <a:r>
              <a:rPr lang="en-US" sz="2400" dirty="0" smtClean="0"/>
              <a:t>hecks w/o Beam (S. </a:t>
            </a:r>
            <a:r>
              <a:rPr lang="en-US" sz="2400" dirty="0" err="1" smtClean="0"/>
              <a:t>Fartoukh</a:t>
            </a:r>
            <a:r>
              <a:rPr lang="en-US" sz="2400" dirty="0" smtClean="0"/>
              <a:t> et al)</a:t>
            </a:r>
            <a:endParaRPr lang="en-US" dirty="0"/>
          </a:p>
        </p:txBody>
      </p:sp>
      <p:sp>
        <p:nvSpPr>
          <p:cNvPr id="3" name="Content Placeholder 2"/>
          <p:cNvSpPr>
            <a:spLocks noGrp="1"/>
          </p:cNvSpPr>
          <p:nvPr>
            <p:ph idx="1"/>
          </p:nvPr>
        </p:nvSpPr>
        <p:spPr>
          <a:xfrm>
            <a:off x="179390" y="836640"/>
            <a:ext cx="8785220" cy="5616780"/>
          </a:xfrm>
        </p:spPr>
        <p:txBody>
          <a:bodyPr/>
          <a:lstStyle/>
          <a:p>
            <a:r>
              <a:rPr lang="en-US" dirty="0" smtClean="0"/>
              <a:t>new </a:t>
            </a:r>
            <a:r>
              <a:rPr lang="en-US" dirty="0"/>
              <a:t>injection settings successfully generated together with the test of a few new </a:t>
            </a:r>
            <a:r>
              <a:rPr lang="en-US" dirty="0" smtClean="0"/>
              <a:t>knobs.</a:t>
            </a:r>
          </a:p>
          <a:p>
            <a:r>
              <a:rPr lang="en-US" dirty="0" smtClean="0"/>
              <a:t>ramp successful.</a:t>
            </a:r>
          </a:p>
          <a:p>
            <a:r>
              <a:rPr lang="en-US" dirty="0" smtClean="0"/>
              <a:t>pre</a:t>
            </a:r>
            <a:r>
              <a:rPr lang="en-US" dirty="0"/>
              <a:t>-squeeze to 1.2 m and correction </a:t>
            </a:r>
            <a:r>
              <a:rPr lang="en-US" dirty="0" smtClean="0"/>
              <a:t>knobs:</a:t>
            </a:r>
          </a:p>
          <a:p>
            <a:pPr lvl="1"/>
            <a:r>
              <a:rPr lang="en-US" dirty="0" smtClean="0"/>
              <a:t>functions successfully </a:t>
            </a:r>
            <a:r>
              <a:rPr lang="en-US" dirty="0"/>
              <a:t>loaded with the exception of RQS.l4b1 and RQS.a34.b2 (defined with zero settings in the ramp process but not defined in the squeeze process)</a:t>
            </a:r>
            <a:r>
              <a:rPr lang="en-US" dirty="0" smtClean="0"/>
              <a:t>. -</a:t>
            </a:r>
            <a:r>
              <a:rPr lang="en-US" dirty="0"/>
              <a:t>-&gt; now </a:t>
            </a:r>
            <a:r>
              <a:rPr lang="en-US" dirty="0" smtClean="0"/>
              <a:t>fixed.</a:t>
            </a:r>
          </a:p>
          <a:p>
            <a:pPr lvl="1"/>
            <a:r>
              <a:rPr lang="en-US" dirty="0" smtClean="0"/>
              <a:t>pre</a:t>
            </a:r>
            <a:r>
              <a:rPr lang="en-US" dirty="0"/>
              <a:t>-squeeze </a:t>
            </a:r>
            <a:r>
              <a:rPr lang="en-US" dirty="0" smtClean="0"/>
              <a:t>successful.</a:t>
            </a:r>
          </a:p>
          <a:p>
            <a:pPr lvl="1"/>
            <a:r>
              <a:rPr lang="en-US" dirty="0" smtClean="0"/>
              <a:t>all </a:t>
            </a:r>
            <a:r>
              <a:rPr lang="en-US" dirty="0"/>
              <a:t>knobs successfully tested: </a:t>
            </a:r>
            <a:r>
              <a:rPr lang="en-US" dirty="0" smtClean="0"/>
              <a:t>nominal &amp; "</a:t>
            </a:r>
            <a:r>
              <a:rPr lang="en-US" dirty="0"/>
              <a:t>ATS specific" tune, </a:t>
            </a:r>
            <a:r>
              <a:rPr lang="en-US" dirty="0" smtClean="0"/>
              <a:t>chromaticity, coupling, </a:t>
            </a:r>
            <a:r>
              <a:rPr lang="en-US" dirty="0"/>
              <a:t>crossing-</a:t>
            </a:r>
            <a:r>
              <a:rPr lang="en-US" dirty="0" smtClean="0"/>
              <a:t>scheme/dispersion correction, RQSX, </a:t>
            </a:r>
            <a:r>
              <a:rPr lang="en-US" dirty="0"/>
              <a:t>Q2 trim </a:t>
            </a:r>
            <a:r>
              <a:rPr lang="en-US" dirty="0" smtClean="0"/>
              <a:t>(</a:t>
            </a:r>
            <a:r>
              <a:rPr lang="en-US" dirty="0"/>
              <a:t>triplet), A2 and A3 correction based on mag. measurements, but for A3 of beam1 </a:t>
            </a:r>
            <a:r>
              <a:rPr lang="en-US" dirty="0" smtClean="0">
                <a:sym typeface="Wingdings"/>
              </a:rPr>
              <a:t> </a:t>
            </a:r>
            <a:r>
              <a:rPr lang="en-US" dirty="0" smtClean="0"/>
              <a:t>unavailability </a:t>
            </a:r>
            <a:r>
              <a:rPr lang="en-US" dirty="0"/>
              <a:t>of the RSS.A81.</a:t>
            </a:r>
            <a:r>
              <a:rPr lang="en-US" dirty="0" smtClean="0"/>
              <a:t>b1: </a:t>
            </a:r>
            <a:r>
              <a:rPr lang="en-US" dirty="0"/>
              <a:t>NC opened beginning </a:t>
            </a:r>
            <a:r>
              <a:rPr lang="en-US" dirty="0" smtClean="0"/>
              <a:t>2011 (related </a:t>
            </a:r>
            <a:r>
              <a:rPr lang="en-US" dirty="0"/>
              <a:t>to </a:t>
            </a:r>
            <a:r>
              <a:rPr lang="en-US" dirty="0" err="1"/>
              <a:t>cryo</a:t>
            </a:r>
            <a:r>
              <a:rPr lang="en-US" dirty="0"/>
              <a:t> regulation problems or </a:t>
            </a:r>
            <a:r>
              <a:rPr lang="en-US" dirty="0" smtClean="0"/>
              <a:t>electronics).</a:t>
            </a:r>
            <a:r>
              <a:rPr lang="en-US" dirty="0"/>
              <a:t/>
            </a:r>
            <a:br>
              <a:rPr lang="en-US" dirty="0"/>
            </a:br>
            <a:r>
              <a:rPr lang="en-US" dirty="0"/>
              <a:t>-&gt; can it be fixed for the next MD </a:t>
            </a:r>
            <a:r>
              <a:rPr lang="en-US" dirty="0" smtClean="0"/>
              <a:t>block: ATS </a:t>
            </a:r>
            <a:r>
              <a:rPr lang="en-US" dirty="0"/>
              <a:t>scheme foresees to blow the beta-functions by a factor of up to 4 in s81 and s12</a:t>
            </a:r>
            <a:r>
              <a:rPr lang="en-US" dirty="0" smtClean="0"/>
              <a:t>.</a:t>
            </a:r>
            <a:endParaRPr lang="en-US" dirty="0"/>
          </a:p>
        </p:txBody>
      </p:sp>
      <p:sp>
        <p:nvSpPr>
          <p:cNvPr id="4" name="Slide Number Placeholder 3"/>
          <p:cNvSpPr>
            <a:spLocks noGrp="1"/>
          </p:cNvSpPr>
          <p:nvPr>
            <p:ph type="sldNum" sz="quarter" idx="11"/>
          </p:nvPr>
        </p:nvSpPr>
        <p:spPr/>
        <p:txBody>
          <a:bodyPr/>
          <a:lstStyle/>
          <a:p>
            <a:endParaRPr lang="en-US" dirty="0">
              <a:solidFill>
                <a:srgbClr val="00007D"/>
              </a:solidFill>
            </a:endParaRPr>
          </a:p>
        </p:txBody>
      </p:sp>
      <p:sp>
        <p:nvSpPr>
          <p:cNvPr id="5" name="Footer Placeholder 4"/>
          <p:cNvSpPr>
            <a:spLocks noGrp="1"/>
          </p:cNvSpPr>
          <p:nvPr>
            <p:ph type="ftr" sz="quarter" idx="10"/>
          </p:nvPr>
        </p:nvSpPr>
        <p:spPr/>
        <p:txBody>
          <a:bodyPr/>
          <a:lstStyle/>
          <a:p>
            <a:r>
              <a:rPr lang="fi-FI" smtClean="0">
                <a:solidFill>
                  <a:srgbClr val="00007D"/>
                </a:solidFill>
              </a:rPr>
              <a:t>MD Report</a:t>
            </a:r>
            <a:endParaRPr lang="en-US" dirty="0">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30/06/2011</a:t>
            </a:r>
            <a:endParaRPr lang="en-US" dirty="0">
              <a:solidFill>
                <a:srgbClr val="00007D"/>
              </a:solidFill>
            </a:endParaRPr>
          </a:p>
        </p:txBody>
      </p:sp>
    </p:spTree>
    <p:extLst>
      <p:ext uri="{BB962C8B-B14F-4D97-AF65-F5344CB8AC3E}">
        <p14:creationId xmlns:p14="http://schemas.microsoft.com/office/powerpoint/2010/main" val="2811914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High Bunch Charge </a:t>
            </a:r>
            <a:r>
              <a:rPr lang="en-US" sz="1800" dirty="0" smtClean="0"/>
              <a:t>RF/BI/OP/Injector Teams</a:t>
            </a:r>
            <a:endParaRPr lang="en-US" sz="1800" dirty="0"/>
          </a:p>
        </p:txBody>
      </p:sp>
      <p:pic>
        <p:nvPicPr>
          <p:cNvPr id="7" name="Content Placeholder 6"/>
          <p:cNvPicPr>
            <a:picLocks noGrp="1" noChangeAspect="1"/>
          </p:cNvPicPr>
          <p:nvPr>
            <p:ph idx="1"/>
          </p:nvPr>
        </p:nvPicPr>
        <p:blipFill>
          <a:blip r:embed="rId2"/>
          <a:srcRect l="-8656" r="-8656"/>
          <a:stretch>
            <a:fillRect/>
          </a:stretch>
        </p:blipFill>
        <p:spPr>
          <a:xfrm>
            <a:off x="179388" y="765175"/>
            <a:ext cx="8785225" cy="5616575"/>
          </a:xfrm>
        </p:spPr>
      </p:pic>
      <p:sp>
        <p:nvSpPr>
          <p:cNvPr id="4" name="Slide Number Placeholder 3"/>
          <p:cNvSpPr>
            <a:spLocks noGrp="1"/>
          </p:cNvSpPr>
          <p:nvPr>
            <p:ph type="sldNum" sz="quarter" idx="11"/>
          </p:nvPr>
        </p:nvSpPr>
        <p:spPr/>
        <p:txBody>
          <a:bodyPr/>
          <a:lstStyle/>
          <a:p>
            <a:endParaRPr lang="en-US" dirty="0">
              <a:solidFill>
                <a:srgbClr val="00007D"/>
              </a:solidFill>
            </a:endParaRPr>
          </a:p>
        </p:txBody>
      </p:sp>
      <p:sp>
        <p:nvSpPr>
          <p:cNvPr id="5" name="Footer Placeholder 4"/>
          <p:cNvSpPr>
            <a:spLocks noGrp="1"/>
          </p:cNvSpPr>
          <p:nvPr>
            <p:ph type="ftr" sz="quarter" idx="10"/>
          </p:nvPr>
        </p:nvSpPr>
        <p:spPr/>
        <p:txBody>
          <a:bodyPr/>
          <a:lstStyle/>
          <a:p>
            <a:r>
              <a:rPr lang="fi-FI" smtClean="0">
                <a:solidFill>
                  <a:srgbClr val="00007D"/>
                </a:solidFill>
              </a:rPr>
              <a:t>MD Report</a:t>
            </a:r>
            <a:endParaRPr lang="en-US" dirty="0">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30/06/2011</a:t>
            </a:r>
            <a:endParaRPr lang="en-US" dirty="0">
              <a:solidFill>
                <a:srgbClr val="00007D"/>
              </a:solidFill>
            </a:endParaRPr>
          </a:p>
        </p:txBody>
      </p:sp>
      <p:sp>
        <p:nvSpPr>
          <p:cNvPr id="8" name="TextBox 7"/>
          <p:cNvSpPr txBox="1"/>
          <p:nvPr/>
        </p:nvSpPr>
        <p:spPr>
          <a:xfrm>
            <a:off x="5652150" y="3284980"/>
            <a:ext cx="2076585" cy="400110"/>
          </a:xfrm>
          <a:prstGeom prst="rect">
            <a:avLst/>
          </a:prstGeom>
          <a:noFill/>
        </p:spPr>
        <p:txBody>
          <a:bodyPr wrap="none" rtlCol="0">
            <a:spAutoFit/>
          </a:bodyPr>
          <a:lstStyle/>
          <a:p>
            <a:r>
              <a:rPr lang="en-US" dirty="0" smtClean="0"/>
              <a:t>2.6e11 p / bunch</a:t>
            </a:r>
            <a:endParaRPr lang="en-US" dirty="0"/>
          </a:p>
        </p:txBody>
      </p:sp>
      <p:sp>
        <p:nvSpPr>
          <p:cNvPr id="9" name="Oval 8"/>
          <p:cNvSpPr/>
          <p:nvPr/>
        </p:nvSpPr>
        <p:spPr bwMode="auto">
          <a:xfrm>
            <a:off x="2987780" y="1412720"/>
            <a:ext cx="1080150" cy="432060"/>
          </a:xfrm>
          <a:prstGeom prst="ellipse">
            <a:avLst/>
          </a:prstGeom>
          <a:noFill/>
          <a:ln w="76200" cap="sq"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bg2"/>
              </a:solidFill>
              <a:effectLst/>
              <a:latin typeface="Arial" charset="0"/>
            </a:endParaRPr>
          </a:p>
        </p:txBody>
      </p:sp>
      <p:sp>
        <p:nvSpPr>
          <p:cNvPr id="10" name="Oval 9"/>
          <p:cNvSpPr/>
          <p:nvPr/>
        </p:nvSpPr>
        <p:spPr bwMode="auto">
          <a:xfrm>
            <a:off x="7236370" y="1412720"/>
            <a:ext cx="1080150" cy="432060"/>
          </a:xfrm>
          <a:prstGeom prst="ellipse">
            <a:avLst/>
          </a:prstGeom>
          <a:noFill/>
          <a:ln w="76200" cap="sq"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bg2"/>
              </a:solidFill>
              <a:effectLst/>
              <a:latin typeface="Arial" charset="0"/>
            </a:endParaRPr>
          </a:p>
        </p:txBody>
      </p:sp>
      <p:sp>
        <p:nvSpPr>
          <p:cNvPr id="11" name="TextBox 10"/>
          <p:cNvSpPr txBox="1"/>
          <p:nvPr/>
        </p:nvSpPr>
        <p:spPr>
          <a:xfrm>
            <a:off x="1619590" y="2884870"/>
            <a:ext cx="2219227" cy="400110"/>
          </a:xfrm>
          <a:prstGeom prst="rect">
            <a:avLst/>
          </a:prstGeom>
          <a:noFill/>
        </p:spPr>
        <p:txBody>
          <a:bodyPr wrap="none" rtlCol="0">
            <a:spAutoFit/>
          </a:bodyPr>
          <a:lstStyle/>
          <a:p>
            <a:r>
              <a:rPr lang="en-US" dirty="0" smtClean="0">
                <a:solidFill>
                  <a:srgbClr val="FF3300"/>
                </a:solidFill>
              </a:rPr>
              <a:t>2.45e11 p / bunch</a:t>
            </a:r>
            <a:endParaRPr lang="en-US" dirty="0">
              <a:solidFill>
                <a:srgbClr val="FF3300"/>
              </a:solidFill>
            </a:endParaRPr>
          </a:p>
        </p:txBody>
      </p:sp>
    </p:spTree>
    <p:extLst>
      <p:ext uri="{BB962C8B-B14F-4D97-AF65-F5344CB8AC3E}">
        <p14:creationId xmlns:p14="http://schemas.microsoft.com/office/powerpoint/2010/main" val="4018736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High Bunch Charge </a:t>
            </a:r>
            <a:r>
              <a:rPr lang="en-US" sz="1800" dirty="0" smtClean="0"/>
              <a:t>RF/BI/OP/Injector Teams</a:t>
            </a:r>
            <a:endParaRPr lang="en-US" sz="1800" dirty="0"/>
          </a:p>
        </p:txBody>
      </p:sp>
      <p:pic>
        <p:nvPicPr>
          <p:cNvPr id="7" name="Content Placeholder 6"/>
          <p:cNvPicPr>
            <a:picLocks noGrp="1" noChangeAspect="1"/>
          </p:cNvPicPr>
          <p:nvPr>
            <p:ph idx="1"/>
          </p:nvPr>
        </p:nvPicPr>
        <p:blipFill rotWithShape="1">
          <a:blip r:embed="rId2"/>
          <a:srcRect t="31782" b="23552"/>
          <a:stretch/>
        </p:blipFill>
        <p:spPr>
          <a:xfrm>
            <a:off x="179388" y="2257861"/>
            <a:ext cx="8785225" cy="3225515"/>
          </a:xfrm>
        </p:spPr>
      </p:pic>
      <p:sp>
        <p:nvSpPr>
          <p:cNvPr id="4" name="Slide Number Placeholder 3"/>
          <p:cNvSpPr>
            <a:spLocks noGrp="1"/>
          </p:cNvSpPr>
          <p:nvPr>
            <p:ph type="sldNum" sz="quarter" idx="11"/>
          </p:nvPr>
        </p:nvSpPr>
        <p:spPr/>
        <p:txBody>
          <a:bodyPr/>
          <a:lstStyle/>
          <a:p>
            <a:endParaRPr lang="en-US" dirty="0">
              <a:solidFill>
                <a:srgbClr val="00007D"/>
              </a:solidFill>
            </a:endParaRPr>
          </a:p>
        </p:txBody>
      </p:sp>
      <p:sp>
        <p:nvSpPr>
          <p:cNvPr id="5" name="Footer Placeholder 4"/>
          <p:cNvSpPr>
            <a:spLocks noGrp="1"/>
          </p:cNvSpPr>
          <p:nvPr>
            <p:ph type="ftr" sz="quarter" idx="10"/>
          </p:nvPr>
        </p:nvSpPr>
        <p:spPr/>
        <p:txBody>
          <a:bodyPr/>
          <a:lstStyle/>
          <a:p>
            <a:r>
              <a:rPr lang="fi-FI" smtClean="0">
                <a:solidFill>
                  <a:srgbClr val="00007D"/>
                </a:solidFill>
              </a:rPr>
              <a:t>MD Report</a:t>
            </a:r>
            <a:endParaRPr lang="en-US" dirty="0">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30/06/2011</a:t>
            </a:r>
            <a:endParaRPr lang="en-US" dirty="0">
              <a:solidFill>
                <a:srgbClr val="00007D"/>
              </a:solidFill>
            </a:endParaRPr>
          </a:p>
        </p:txBody>
      </p:sp>
      <p:sp>
        <p:nvSpPr>
          <p:cNvPr id="8" name="TextBox 7"/>
          <p:cNvSpPr txBox="1"/>
          <p:nvPr/>
        </p:nvSpPr>
        <p:spPr>
          <a:xfrm>
            <a:off x="179390" y="764630"/>
            <a:ext cx="5163042" cy="1277273"/>
          </a:xfrm>
          <a:prstGeom prst="rect">
            <a:avLst/>
          </a:prstGeom>
          <a:noFill/>
        </p:spPr>
        <p:txBody>
          <a:bodyPr wrap="none" rtlCol="0">
            <a:spAutoFit/>
          </a:bodyPr>
          <a:lstStyle/>
          <a:p>
            <a:pPr>
              <a:lnSpc>
                <a:spcPct val="130000"/>
              </a:lnSpc>
            </a:pPr>
            <a:r>
              <a:rPr lang="en-US" b="1" dirty="0" smtClean="0"/>
              <a:t>Very high beam lifetime:</a:t>
            </a:r>
          </a:p>
          <a:p>
            <a:pPr>
              <a:lnSpc>
                <a:spcPct val="130000"/>
              </a:lnSpc>
            </a:pPr>
            <a:r>
              <a:rPr lang="en-US" dirty="0" smtClean="0"/>
              <a:t>FBCT in saturation </a:t>
            </a:r>
            <a:r>
              <a:rPr lang="en-US" dirty="0" smtClean="0">
                <a:sym typeface="Wingdings"/>
              </a:rPr>
              <a:t> no reasonable values</a:t>
            </a:r>
          </a:p>
          <a:p>
            <a:pPr>
              <a:lnSpc>
                <a:spcPct val="130000"/>
              </a:lnSpc>
            </a:pPr>
            <a:r>
              <a:rPr lang="en-US" dirty="0" smtClean="0">
                <a:sym typeface="Wingdings"/>
              </a:rPr>
              <a:t>However, no losses at collimators…</a:t>
            </a:r>
            <a:endParaRPr lang="en-US" dirty="0"/>
          </a:p>
        </p:txBody>
      </p:sp>
    </p:spTree>
    <p:extLst>
      <p:ext uri="{BB962C8B-B14F-4D97-AF65-F5344CB8AC3E}">
        <p14:creationId xmlns:p14="http://schemas.microsoft.com/office/powerpoint/2010/main" val="4018736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High Bunch Charge </a:t>
            </a:r>
            <a:r>
              <a:rPr lang="en-US" sz="1800" dirty="0" smtClean="0"/>
              <a:t>RF/BI/OP/Injector Teams</a:t>
            </a:r>
            <a:endParaRPr lang="en-US" sz="1800" dirty="0"/>
          </a:p>
        </p:txBody>
      </p:sp>
      <p:sp>
        <p:nvSpPr>
          <p:cNvPr id="3" name="Content Placeholder 2"/>
          <p:cNvSpPr>
            <a:spLocks noGrp="1"/>
          </p:cNvSpPr>
          <p:nvPr>
            <p:ph idx="1"/>
          </p:nvPr>
        </p:nvSpPr>
        <p:spPr>
          <a:xfrm>
            <a:off x="179390" y="764630"/>
            <a:ext cx="8785220" cy="5616780"/>
          </a:xfrm>
        </p:spPr>
        <p:txBody>
          <a:bodyPr/>
          <a:lstStyle/>
          <a:p>
            <a:r>
              <a:rPr lang="en-US" dirty="0" err="1" smtClean="0"/>
              <a:t>Emittance</a:t>
            </a:r>
            <a:r>
              <a:rPr lang="en-US" dirty="0" smtClean="0"/>
              <a:t> in the LHC:</a:t>
            </a:r>
          </a:p>
          <a:p>
            <a:pPr lvl="1"/>
            <a:r>
              <a:rPr lang="en-US" dirty="0" smtClean="0"/>
              <a:t>B1H: 3.3, 3.5 </a:t>
            </a:r>
            <a:r>
              <a:rPr lang="en-US" dirty="0" smtClean="0">
                <a:latin typeface="Symbol" charset="2"/>
                <a:cs typeface="Symbol" charset="2"/>
              </a:rPr>
              <a:t>m</a:t>
            </a:r>
            <a:r>
              <a:rPr lang="en-US" dirty="0" smtClean="0"/>
              <a:t>m</a:t>
            </a:r>
          </a:p>
          <a:p>
            <a:pPr lvl="1"/>
            <a:r>
              <a:rPr lang="en-US" dirty="0" smtClean="0"/>
              <a:t>B1V: 3.1, 3.2 </a:t>
            </a:r>
            <a:r>
              <a:rPr lang="en-US" dirty="0">
                <a:latin typeface="Symbol" charset="2"/>
                <a:cs typeface="Symbol" charset="2"/>
              </a:rPr>
              <a:t>m</a:t>
            </a:r>
            <a:r>
              <a:rPr lang="en-US" dirty="0"/>
              <a:t>m</a:t>
            </a:r>
          </a:p>
          <a:p>
            <a:pPr lvl="1"/>
            <a:r>
              <a:rPr lang="en-US" dirty="0" smtClean="0"/>
              <a:t>B2H</a:t>
            </a:r>
            <a:r>
              <a:rPr lang="en-US" dirty="0"/>
              <a:t>: </a:t>
            </a:r>
            <a:r>
              <a:rPr lang="en-US" dirty="0" smtClean="0"/>
              <a:t>3.7 </a:t>
            </a:r>
            <a:r>
              <a:rPr lang="en-US" dirty="0">
                <a:latin typeface="Symbol" charset="2"/>
                <a:cs typeface="Symbol" charset="2"/>
              </a:rPr>
              <a:t>m</a:t>
            </a:r>
            <a:r>
              <a:rPr lang="en-US" dirty="0"/>
              <a:t>m</a:t>
            </a:r>
          </a:p>
          <a:p>
            <a:pPr lvl="1"/>
            <a:r>
              <a:rPr lang="en-US" dirty="0" smtClean="0"/>
              <a:t>B2V: 3.9 </a:t>
            </a:r>
            <a:r>
              <a:rPr lang="en-US" dirty="0">
                <a:latin typeface="Symbol" charset="2"/>
                <a:cs typeface="Symbol" charset="2"/>
              </a:rPr>
              <a:t>m</a:t>
            </a:r>
            <a:r>
              <a:rPr lang="en-US" dirty="0"/>
              <a:t>m</a:t>
            </a:r>
          </a:p>
          <a:p>
            <a:pPr lvl="1"/>
            <a:endParaRPr lang="en-US" dirty="0"/>
          </a:p>
        </p:txBody>
      </p:sp>
      <p:sp>
        <p:nvSpPr>
          <p:cNvPr id="4" name="Slide Number Placeholder 3"/>
          <p:cNvSpPr>
            <a:spLocks noGrp="1"/>
          </p:cNvSpPr>
          <p:nvPr>
            <p:ph type="sldNum" sz="quarter" idx="11"/>
          </p:nvPr>
        </p:nvSpPr>
        <p:spPr/>
        <p:txBody>
          <a:bodyPr/>
          <a:lstStyle/>
          <a:p>
            <a:endParaRPr lang="en-US" dirty="0">
              <a:solidFill>
                <a:srgbClr val="00007D"/>
              </a:solidFill>
            </a:endParaRPr>
          </a:p>
        </p:txBody>
      </p:sp>
      <p:sp>
        <p:nvSpPr>
          <p:cNvPr id="5" name="Footer Placeholder 4"/>
          <p:cNvSpPr>
            <a:spLocks noGrp="1"/>
          </p:cNvSpPr>
          <p:nvPr>
            <p:ph type="ftr" sz="quarter" idx="10"/>
          </p:nvPr>
        </p:nvSpPr>
        <p:spPr/>
        <p:txBody>
          <a:bodyPr/>
          <a:lstStyle/>
          <a:p>
            <a:r>
              <a:rPr lang="fi-FI" smtClean="0">
                <a:solidFill>
                  <a:srgbClr val="00007D"/>
                </a:solidFill>
              </a:rPr>
              <a:t>MD Report</a:t>
            </a:r>
            <a:endParaRPr lang="en-US" dirty="0">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30/06/2011</a:t>
            </a:r>
            <a:endParaRPr lang="en-US" dirty="0">
              <a:solidFill>
                <a:srgbClr val="00007D"/>
              </a:solidFill>
            </a:endParaRPr>
          </a:p>
        </p:txBody>
      </p:sp>
    </p:spTree>
    <p:extLst>
      <p:ext uri="{BB962C8B-B14F-4D97-AF65-F5344CB8AC3E}">
        <p14:creationId xmlns:p14="http://schemas.microsoft.com/office/powerpoint/2010/main" val="4018736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High Bunch Charge </a:t>
            </a:r>
            <a:r>
              <a:rPr lang="en-US" sz="1800" dirty="0" smtClean="0"/>
              <a:t>RF/BI/OP/Injector Teams</a:t>
            </a:r>
            <a:endParaRPr lang="en-US" sz="1800" dirty="0"/>
          </a:p>
        </p:txBody>
      </p:sp>
      <p:sp>
        <p:nvSpPr>
          <p:cNvPr id="3" name="Content Placeholder 2"/>
          <p:cNvSpPr>
            <a:spLocks noGrp="1"/>
          </p:cNvSpPr>
          <p:nvPr>
            <p:ph idx="1"/>
          </p:nvPr>
        </p:nvSpPr>
        <p:spPr>
          <a:xfrm>
            <a:off x="179390" y="764630"/>
            <a:ext cx="8785220" cy="5616780"/>
          </a:xfrm>
        </p:spPr>
        <p:txBody>
          <a:bodyPr/>
          <a:lstStyle/>
          <a:p>
            <a:r>
              <a:rPr lang="en-US" dirty="0" smtClean="0"/>
              <a:t>Injection oscillations:</a:t>
            </a:r>
            <a:endParaRPr lang="en-US" dirty="0"/>
          </a:p>
        </p:txBody>
      </p:sp>
      <p:sp>
        <p:nvSpPr>
          <p:cNvPr id="4" name="Slide Number Placeholder 3"/>
          <p:cNvSpPr>
            <a:spLocks noGrp="1"/>
          </p:cNvSpPr>
          <p:nvPr>
            <p:ph type="sldNum" sz="quarter" idx="11"/>
          </p:nvPr>
        </p:nvSpPr>
        <p:spPr/>
        <p:txBody>
          <a:bodyPr/>
          <a:lstStyle/>
          <a:p>
            <a:endParaRPr lang="en-US" dirty="0">
              <a:solidFill>
                <a:srgbClr val="00007D"/>
              </a:solidFill>
            </a:endParaRPr>
          </a:p>
        </p:txBody>
      </p:sp>
      <p:sp>
        <p:nvSpPr>
          <p:cNvPr id="5" name="Footer Placeholder 4"/>
          <p:cNvSpPr>
            <a:spLocks noGrp="1"/>
          </p:cNvSpPr>
          <p:nvPr>
            <p:ph type="ftr" sz="quarter" idx="10"/>
          </p:nvPr>
        </p:nvSpPr>
        <p:spPr/>
        <p:txBody>
          <a:bodyPr/>
          <a:lstStyle/>
          <a:p>
            <a:r>
              <a:rPr lang="fi-FI" smtClean="0">
                <a:solidFill>
                  <a:srgbClr val="00007D"/>
                </a:solidFill>
              </a:rPr>
              <a:t>MD Report</a:t>
            </a:r>
            <a:endParaRPr lang="en-US" dirty="0">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30/06/2011</a:t>
            </a:r>
            <a:endParaRPr lang="en-US" dirty="0">
              <a:solidFill>
                <a:srgbClr val="00007D"/>
              </a:solidFill>
            </a:endParaRPr>
          </a:p>
        </p:txBody>
      </p:sp>
      <p:pic>
        <p:nvPicPr>
          <p:cNvPr id="7" name="Picture 6"/>
          <p:cNvPicPr>
            <a:picLocks noChangeAspect="1"/>
          </p:cNvPicPr>
          <p:nvPr/>
        </p:nvPicPr>
        <p:blipFill>
          <a:blip r:embed="rId2"/>
          <a:stretch>
            <a:fillRect/>
          </a:stretch>
        </p:blipFill>
        <p:spPr>
          <a:xfrm>
            <a:off x="1475570" y="1268700"/>
            <a:ext cx="6264870" cy="5207672"/>
          </a:xfrm>
          <a:prstGeom prst="rect">
            <a:avLst/>
          </a:prstGeom>
        </p:spPr>
      </p:pic>
    </p:spTree>
    <p:extLst>
      <p:ext uri="{BB962C8B-B14F-4D97-AF65-F5344CB8AC3E}">
        <p14:creationId xmlns:p14="http://schemas.microsoft.com/office/powerpoint/2010/main" val="4018736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Instrumentation </a:t>
            </a:r>
            <a:r>
              <a:rPr lang="en-US" sz="1800" dirty="0" smtClean="0"/>
              <a:t>F. </a:t>
            </a:r>
            <a:r>
              <a:rPr lang="en-US" sz="1800" dirty="0" err="1" smtClean="0"/>
              <a:t>Roncarollo</a:t>
            </a:r>
            <a:r>
              <a:rPr lang="en-US" sz="1800" dirty="0" smtClean="0"/>
              <a:t> et al, BI Team</a:t>
            </a:r>
            <a:endParaRPr lang="en-US" sz="1800" dirty="0"/>
          </a:p>
        </p:txBody>
      </p:sp>
      <p:sp>
        <p:nvSpPr>
          <p:cNvPr id="3" name="Content Placeholder 2"/>
          <p:cNvSpPr>
            <a:spLocks noGrp="1"/>
          </p:cNvSpPr>
          <p:nvPr>
            <p:ph idx="1"/>
          </p:nvPr>
        </p:nvSpPr>
        <p:spPr>
          <a:xfrm>
            <a:off x="179390" y="764630"/>
            <a:ext cx="8785220" cy="5616780"/>
          </a:xfrm>
        </p:spPr>
        <p:txBody>
          <a:bodyPr/>
          <a:lstStyle/>
          <a:p>
            <a:r>
              <a:rPr lang="en-US" dirty="0"/>
              <a:t>BPM </a:t>
            </a:r>
            <a:r>
              <a:rPr lang="en-US" dirty="0" smtClean="0"/>
              <a:t>Studies</a:t>
            </a:r>
          </a:p>
          <a:p>
            <a:pPr lvl="1"/>
            <a:r>
              <a:rPr lang="en-US" dirty="0" smtClean="0"/>
              <a:t>BPM </a:t>
            </a:r>
            <a:r>
              <a:rPr lang="en-US" dirty="0"/>
              <a:t>linearity with intensity tested by scraping nominal bunches in both sensitivity modes. Data to be </a:t>
            </a:r>
            <a:r>
              <a:rPr lang="en-US" dirty="0" err="1" smtClean="0"/>
              <a:t>analysed</a:t>
            </a:r>
            <a:r>
              <a:rPr lang="en-US" dirty="0" smtClean="0"/>
              <a:t>.</a:t>
            </a:r>
          </a:p>
          <a:p>
            <a:r>
              <a:rPr lang="en-US" dirty="0" smtClean="0"/>
              <a:t>AWPL:</a:t>
            </a:r>
          </a:p>
          <a:p>
            <a:pPr lvl="1"/>
            <a:r>
              <a:rPr lang="en-US" dirty="0" smtClean="0"/>
              <a:t>calibration </a:t>
            </a:r>
            <a:r>
              <a:rPr lang="en-US" dirty="0"/>
              <a:t>data taken for wall current monitor to compensate for baseline </a:t>
            </a:r>
            <a:r>
              <a:rPr lang="en-US" dirty="0" smtClean="0"/>
              <a:t>droop.</a:t>
            </a:r>
          </a:p>
          <a:p>
            <a:r>
              <a:rPr lang="en-US" dirty="0" err="1"/>
              <a:t>Wirescanner</a:t>
            </a:r>
            <a:r>
              <a:rPr lang="en-US" dirty="0"/>
              <a:t> </a:t>
            </a:r>
            <a:r>
              <a:rPr lang="en-US" dirty="0" smtClean="0"/>
              <a:t>Summary</a:t>
            </a:r>
          </a:p>
          <a:p>
            <a:pPr lvl="1"/>
            <a:r>
              <a:rPr lang="en-US" dirty="0" smtClean="0"/>
              <a:t>Synchronous </a:t>
            </a:r>
            <a:r>
              <a:rPr lang="en-US" dirty="0"/>
              <a:t>measurements performed at injection from PSB to LHC in vertical plane. Results to be </a:t>
            </a:r>
            <a:r>
              <a:rPr lang="en-US" dirty="0" err="1"/>
              <a:t>analysed</a:t>
            </a:r>
            <a:r>
              <a:rPr lang="en-US" dirty="0" smtClean="0"/>
              <a:t>.</a:t>
            </a:r>
          </a:p>
          <a:p>
            <a:r>
              <a:rPr lang="en-US" dirty="0"/>
              <a:t>BCT </a:t>
            </a:r>
            <a:r>
              <a:rPr lang="en-US" dirty="0" smtClean="0"/>
              <a:t>Summary:</a:t>
            </a:r>
          </a:p>
          <a:p>
            <a:pPr lvl="1"/>
            <a:r>
              <a:rPr lang="en-US" dirty="0" smtClean="0"/>
              <a:t>System </a:t>
            </a:r>
            <a:r>
              <a:rPr lang="en-US" dirty="0"/>
              <a:t>B modified with 75MHz low pass filters was verified for both B1 and B2 and showed excellent agreement with the DCCTs during bunch scraping. No dependence on bunch </a:t>
            </a:r>
            <a:r>
              <a:rPr lang="en-US" dirty="0" smtClean="0"/>
              <a:t>length </a:t>
            </a:r>
            <a:r>
              <a:rPr lang="en-US" dirty="0"/>
              <a:t>was observed. However, the dependency on beam position is still there, but is negligible under normal conditions where the orbit is well controlled.</a:t>
            </a:r>
            <a:br>
              <a:rPr lang="en-US" dirty="0"/>
            </a:br>
            <a:r>
              <a:rPr lang="en-US" dirty="0"/>
              <a:t>Both A systems will therefore be upgraded during the technical stop.</a:t>
            </a:r>
            <a:br>
              <a:rPr lang="en-US" dirty="0"/>
            </a:br>
            <a:r>
              <a:rPr lang="en-US" dirty="0"/>
              <a:t/>
            </a:r>
            <a:br>
              <a:rPr lang="en-US" dirty="0"/>
            </a:br>
            <a:endParaRPr lang="en-US" dirty="0" smtClean="0"/>
          </a:p>
        </p:txBody>
      </p:sp>
      <p:sp>
        <p:nvSpPr>
          <p:cNvPr id="4" name="Slide Number Placeholder 3"/>
          <p:cNvSpPr>
            <a:spLocks noGrp="1"/>
          </p:cNvSpPr>
          <p:nvPr>
            <p:ph type="sldNum" sz="quarter" idx="11"/>
          </p:nvPr>
        </p:nvSpPr>
        <p:spPr/>
        <p:txBody>
          <a:bodyPr/>
          <a:lstStyle/>
          <a:p>
            <a:endParaRPr lang="en-US" dirty="0">
              <a:solidFill>
                <a:srgbClr val="00007D"/>
              </a:solidFill>
            </a:endParaRPr>
          </a:p>
        </p:txBody>
      </p:sp>
      <p:sp>
        <p:nvSpPr>
          <p:cNvPr id="5" name="Footer Placeholder 4"/>
          <p:cNvSpPr>
            <a:spLocks noGrp="1"/>
          </p:cNvSpPr>
          <p:nvPr>
            <p:ph type="ftr" sz="quarter" idx="10"/>
          </p:nvPr>
        </p:nvSpPr>
        <p:spPr/>
        <p:txBody>
          <a:bodyPr/>
          <a:lstStyle/>
          <a:p>
            <a:r>
              <a:rPr lang="fi-FI" smtClean="0">
                <a:solidFill>
                  <a:srgbClr val="00007D"/>
                </a:solidFill>
              </a:rPr>
              <a:t>MD Report</a:t>
            </a:r>
            <a:endParaRPr lang="en-US" dirty="0">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30/06/2011</a:t>
            </a:r>
            <a:endParaRPr lang="en-US" dirty="0">
              <a:solidFill>
                <a:srgbClr val="00007D"/>
              </a:solidFill>
            </a:endParaRPr>
          </a:p>
        </p:txBody>
      </p:sp>
    </p:spTree>
    <p:extLst>
      <p:ext uri="{BB962C8B-B14F-4D97-AF65-F5344CB8AC3E}">
        <p14:creationId xmlns:p14="http://schemas.microsoft.com/office/powerpoint/2010/main" val="1141949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Instrumentation </a:t>
            </a:r>
            <a:r>
              <a:rPr lang="en-US" sz="1800" dirty="0" smtClean="0"/>
              <a:t>F. </a:t>
            </a:r>
            <a:r>
              <a:rPr lang="en-US" sz="1800" dirty="0" err="1" smtClean="0"/>
              <a:t>Roncarollo</a:t>
            </a:r>
            <a:r>
              <a:rPr lang="en-US" sz="1800" dirty="0" smtClean="0"/>
              <a:t> et al, BI Team</a:t>
            </a:r>
            <a:endParaRPr lang="en-US" sz="1800" dirty="0"/>
          </a:p>
        </p:txBody>
      </p:sp>
      <p:sp>
        <p:nvSpPr>
          <p:cNvPr id="3" name="Content Placeholder 2"/>
          <p:cNvSpPr>
            <a:spLocks noGrp="1"/>
          </p:cNvSpPr>
          <p:nvPr>
            <p:ph idx="1"/>
          </p:nvPr>
        </p:nvSpPr>
        <p:spPr>
          <a:xfrm>
            <a:off x="179390" y="764630"/>
            <a:ext cx="8785220" cy="5616780"/>
          </a:xfrm>
        </p:spPr>
        <p:txBody>
          <a:bodyPr/>
          <a:lstStyle/>
          <a:p>
            <a:r>
              <a:rPr lang="en-US" dirty="0" err="1"/>
              <a:t>Schottky</a:t>
            </a:r>
            <a:r>
              <a:rPr lang="en-US" dirty="0"/>
              <a:t> </a:t>
            </a:r>
            <a:r>
              <a:rPr lang="en-US" dirty="0" smtClean="0"/>
              <a:t>Summary:</a:t>
            </a:r>
          </a:p>
          <a:p>
            <a:pPr lvl="1"/>
            <a:r>
              <a:rPr lang="en-US" dirty="0" smtClean="0"/>
              <a:t>Signal </a:t>
            </a:r>
            <a:r>
              <a:rPr lang="en-US" dirty="0"/>
              <a:t>dependence on beam position observed with orbit bumps. A strong dependence on saturation </a:t>
            </a:r>
            <a:r>
              <a:rPr lang="en-US" dirty="0" smtClean="0"/>
              <a:t>observed</a:t>
            </a:r>
            <a:r>
              <a:rPr lang="en-US" dirty="0"/>
              <a:t>, but no conclusive reason for the difference in B1H signals (usually very good) </a:t>
            </a:r>
            <a:r>
              <a:rPr lang="en-US" dirty="0" err="1"/>
              <a:t>wrt</a:t>
            </a:r>
            <a:r>
              <a:rPr lang="en-US" dirty="0"/>
              <a:t> to other signals (generally poorer) was found. See BI logbook for more details</a:t>
            </a:r>
            <a:r>
              <a:rPr lang="en-US" dirty="0" smtClean="0"/>
              <a:t>.</a:t>
            </a:r>
          </a:p>
          <a:p>
            <a:r>
              <a:rPr lang="en-US" dirty="0" smtClean="0"/>
              <a:t>BSRT </a:t>
            </a:r>
            <a:r>
              <a:rPr lang="en-US" dirty="0"/>
              <a:t>studies </a:t>
            </a:r>
            <a:r>
              <a:rPr lang="en-US" dirty="0" smtClean="0"/>
              <a:t>summary. DONE:</a:t>
            </a:r>
          </a:p>
          <a:p>
            <a:pPr lvl="1"/>
            <a:r>
              <a:rPr lang="en-US" dirty="0" smtClean="0"/>
              <a:t>bumps </a:t>
            </a:r>
            <a:r>
              <a:rPr lang="en-US" dirty="0"/>
              <a:t>450 </a:t>
            </a:r>
            <a:r>
              <a:rPr lang="en-US" dirty="0" err="1"/>
              <a:t>GeV</a:t>
            </a:r>
            <a:r>
              <a:rPr lang="en-US" dirty="0"/>
              <a:t> both beams, with cameras at focus max and min (data to be analyzed</a:t>
            </a:r>
            <a:r>
              <a:rPr lang="en-US" dirty="0" smtClean="0"/>
              <a:t>)</a:t>
            </a:r>
          </a:p>
          <a:p>
            <a:pPr lvl="1"/>
            <a:r>
              <a:rPr lang="en-US" dirty="0" smtClean="0"/>
              <a:t>measurements </a:t>
            </a:r>
            <a:r>
              <a:rPr lang="en-US" dirty="0"/>
              <a:t>during scraping and RF off, nice comparisons with </a:t>
            </a:r>
            <a:r>
              <a:rPr lang="en-US" dirty="0" smtClean="0"/>
              <a:t>WS</a:t>
            </a:r>
          </a:p>
          <a:p>
            <a:r>
              <a:rPr lang="en-US" dirty="0" smtClean="0"/>
              <a:t>BSRT NOT DONE:</a:t>
            </a:r>
          </a:p>
          <a:p>
            <a:pPr lvl="1"/>
            <a:r>
              <a:rPr lang="en-US" dirty="0" smtClean="0"/>
              <a:t>B1 </a:t>
            </a:r>
            <a:r>
              <a:rPr lang="en-US" dirty="0"/>
              <a:t>BSRT </a:t>
            </a:r>
            <a:r>
              <a:rPr lang="en-US" dirty="0" err="1"/>
              <a:t>vs</a:t>
            </a:r>
            <a:r>
              <a:rPr lang="en-US" dirty="0"/>
              <a:t> WS at 3.5 </a:t>
            </a:r>
            <a:r>
              <a:rPr lang="en-US" dirty="0" err="1"/>
              <a:t>TeV</a:t>
            </a:r>
            <a:r>
              <a:rPr lang="en-US" dirty="0"/>
              <a:t>, due to WS power supply failure before the </a:t>
            </a:r>
            <a:r>
              <a:rPr lang="en-US" dirty="0" smtClean="0"/>
              <a:t>ramp</a:t>
            </a:r>
          </a:p>
          <a:p>
            <a:pPr lvl="1"/>
            <a:r>
              <a:rPr lang="en-US" dirty="0" smtClean="0"/>
              <a:t>Investigate </a:t>
            </a:r>
            <a:r>
              <a:rPr lang="en-US" dirty="0"/>
              <a:t>ultimate </a:t>
            </a:r>
            <a:r>
              <a:rPr lang="en-US" dirty="0" smtClean="0"/>
              <a:t>resolution </a:t>
            </a:r>
            <a:r>
              <a:rPr lang="en-US" dirty="0"/>
              <a:t>with small </a:t>
            </a:r>
            <a:r>
              <a:rPr lang="en-US" dirty="0" err="1"/>
              <a:t>emittance</a:t>
            </a:r>
            <a:r>
              <a:rPr lang="en-US" dirty="0"/>
              <a:t> bunch at 3.5 </a:t>
            </a:r>
            <a:r>
              <a:rPr lang="en-US" dirty="0" err="1"/>
              <a:t>TeV</a:t>
            </a:r>
            <a:r>
              <a:rPr lang="en-US" dirty="0"/>
              <a:t>. We tried by </a:t>
            </a:r>
            <a:r>
              <a:rPr lang="en-US" dirty="0" err="1"/>
              <a:t>injectiong</a:t>
            </a:r>
            <a:r>
              <a:rPr lang="en-US" dirty="0"/>
              <a:t> small probes just before the start of the ramp, but also according to WS the bunch was not so small (more analysis to see if it arrived big form the SPS or it blown up during the </a:t>
            </a:r>
            <a:r>
              <a:rPr lang="en-US" dirty="0" smtClean="0"/>
              <a:t>ramp</a:t>
            </a:r>
          </a:p>
        </p:txBody>
      </p:sp>
      <p:sp>
        <p:nvSpPr>
          <p:cNvPr id="4" name="Slide Number Placeholder 3"/>
          <p:cNvSpPr>
            <a:spLocks noGrp="1"/>
          </p:cNvSpPr>
          <p:nvPr>
            <p:ph type="sldNum" sz="quarter" idx="11"/>
          </p:nvPr>
        </p:nvSpPr>
        <p:spPr/>
        <p:txBody>
          <a:bodyPr/>
          <a:lstStyle/>
          <a:p>
            <a:endParaRPr lang="en-US" dirty="0">
              <a:solidFill>
                <a:srgbClr val="00007D"/>
              </a:solidFill>
            </a:endParaRPr>
          </a:p>
        </p:txBody>
      </p:sp>
      <p:sp>
        <p:nvSpPr>
          <p:cNvPr id="5" name="Footer Placeholder 4"/>
          <p:cNvSpPr>
            <a:spLocks noGrp="1"/>
          </p:cNvSpPr>
          <p:nvPr>
            <p:ph type="ftr" sz="quarter" idx="10"/>
          </p:nvPr>
        </p:nvSpPr>
        <p:spPr/>
        <p:txBody>
          <a:bodyPr/>
          <a:lstStyle/>
          <a:p>
            <a:r>
              <a:rPr lang="fi-FI" smtClean="0">
                <a:solidFill>
                  <a:srgbClr val="00007D"/>
                </a:solidFill>
              </a:rPr>
              <a:t>MD Report</a:t>
            </a:r>
            <a:endParaRPr lang="en-US" dirty="0">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30/06/2011</a:t>
            </a:r>
            <a:endParaRPr lang="en-US" dirty="0">
              <a:solidFill>
                <a:srgbClr val="00007D"/>
              </a:solidFill>
            </a:endParaRPr>
          </a:p>
        </p:txBody>
      </p:sp>
    </p:spTree>
    <p:extLst>
      <p:ext uri="{BB962C8B-B14F-4D97-AF65-F5344CB8AC3E}">
        <p14:creationId xmlns:p14="http://schemas.microsoft.com/office/powerpoint/2010/main" val="3717059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7D"/>
                </a:solidFill>
              </a:rPr>
              <a:t>Beam Instrumentation </a:t>
            </a:r>
            <a:r>
              <a:rPr lang="en-US" sz="1800" dirty="0">
                <a:solidFill>
                  <a:srgbClr val="00007D"/>
                </a:solidFill>
              </a:rPr>
              <a:t>F. </a:t>
            </a:r>
            <a:r>
              <a:rPr lang="en-US" sz="1800" dirty="0" err="1">
                <a:solidFill>
                  <a:srgbClr val="00007D"/>
                </a:solidFill>
              </a:rPr>
              <a:t>Roncarollo</a:t>
            </a:r>
            <a:r>
              <a:rPr lang="en-US" sz="1800" dirty="0">
                <a:solidFill>
                  <a:srgbClr val="00007D"/>
                </a:solidFill>
              </a:rPr>
              <a:t> et al, BI Team</a:t>
            </a:r>
            <a:endParaRPr lang="en-US" dirty="0"/>
          </a:p>
        </p:txBody>
      </p:sp>
      <p:sp>
        <p:nvSpPr>
          <p:cNvPr id="3" name="Content Placeholder 2"/>
          <p:cNvSpPr>
            <a:spLocks noGrp="1"/>
          </p:cNvSpPr>
          <p:nvPr>
            <p:ph idx="1"/>
          </p:nvPr>
        </p:nvSpPr>
        <p:spPr>
          <a:xfrm>
            <a:off x="251400" y="764630"/>
            <a:ext cx="8641200" cy="5472085"/>
          </a:xfrm>
        </p:spPr>
        <p:txBody>
          <a:bodyPr/>
          <a:lstStyle/>
          <a:p>
            <a:r>
              <a:rPr lang="en-US" dirty="0"/>
              <a:t>BSRA test summary</a:t>
            </a:r>
          </a:p>
          <a:p>
            <a:pPr lvl="1"/>
            <a:r>
              <a:rPr lang="en-US" dirty="0"/>
              <a:t>Period 1: scraping with 4 bunches &gt;2E11 (parasitic)</a:t>
            </a:r>
            <a:br>
              <a:rPr lang="en-US" dirty="0"/>
            </a:br>
            <a:r>
              <a:rPr lang="en-US" dirty="0" smtClean="0"/>
              <a:t>BSRA </a:t>
            </a:r>
            <a:r>
              <a:rPr lang="en-US" dirty="0"/>
              <a:t>linearity </a:t>
            </a:r>
            <a:r>
              <a:rPr lang="en-US" dirty="0" smtClean="0"/>
              <a:t>checked </a:t>
            </a:r>
            <a:r>
              <a:rPr lang="en-US" dirty="0"/>
              <a:t>against fast and slow BCTs for both beams placing the gate on a bunch. Data to be </a:t>
            </a:r>
            <a:r>
              <a:rPr lang="en-US" dirty="0" err="1"/>
              <a:t>analysed</a:t>
            </a:r>
            <a:r>
              <a:rPr lang="en-US" dirty="0"/>
              <a:t>, preliminary results show good agreement over an extended range of </a:t>
            </a:r>
            <a:r>
              <a:rPr lang="en-US" dirty="0" smtClean="0"/>
              <a:t>intensities</a:t>
            </a:r>
          </a:p>
          <a:p>
            <a:pPr lvl="1"/>
            <a:r>
              <a:rPr lang="en-US" dirty="0" smtClean="0"/>
              <a:t>Period </a:t>
            </a:r>
            <a:r>
              <a:rPr lang="en-US" dirty="0"/>
              <a:t>2: Scraping on 1 </a:t>
            </a:r>
            <a:r>
              <a:rPr lang="en-US" dirty="0" smtClean="0"/>
              <a:t>beam, RF </a:t>
            </a:r>
            <a:r>
              <a:rPr lang="en-US" dirty="0"/>
              <a:t>off on </a:t>
            </a:r>
            <a:r>
              <a:rPr lang="en-US" dirty="0" smtClean="0"/>
              <a:t>other </a:t>
            </a:r>
            <a:r>
              <a:rPr lang="en-US" dirty="0"/>
              <a:t>(4.78E11 </a:t>
            </a:r>
            <a:r>
              <a:rPr lang="en-US" dirty="0" smtClean="0"/>
              <a:t>tot .int.)</a:t>
            </a:r>
            <a:r>
              <a:rPr lang="en-US" dirty="0"/>
              <a:t/>
            </a:r>
            <a:br>
              <a:rPr lang="en-US" dirty="0"/>
            </a:br>
            <a:r>
              <a:rPr lang="en-US" dirty="0"/>
              <a:t>With the RF off </a:t>
            </a:r>
            <a:r>
              <a:rPr lang="en-US" dirty="0" smtClean="0"/>
              <a:t>verified </a:t>
            </a:r>
            <a:r>
              <a:rPr lang="en-US" dirty="0"/>
              <a:t>the calibration with </a:t>
            </a:r>
            <a:r>
              <a:rPr lang="en-US" dirty="0" err="1"/>
              <a:t>unbunched</a:t>
            </a:r>
            <a:r>
              <a:rPr lang="en-US" dirty="0"/>
              <a:t> beam (closer to real conditions) against DCBCT. The DC recovery algorithm seems to work and no major differences </a:t>
            </a:r>
            <a:r>
              <a:rPr lang="en-US" dirty="0" smtClean="0"/>
              <a:t>observed </a:t>
            </a:r>
            <a:r>
              <a:rPr lang="en-US" dirty="0"/>
              <a:t>between the calibration done with a bunch and with DC beam. </a:t>
            </a:r>
            <a:endParaRPr lang="en-US" dirty="0" smtClean="0"/>
          </a:p>
          <a:p>
            <a:pPr lvl="1"/>
            <a:r>
              <a:rPr lang="en-US" dirty="0" smtClean="0"/>
              <a:t>Period </a:t>
            </a:r>
            <a:r>
              <a:rPr lang="en-US" dirty="0"/>
              <a:t>3: bumps at 450GeV (</a:t>
            </a:r>
            <a:r>
              <a:rPr lang="en-US" dirty="0" smtClean="0"/>
              <a:t>parasitic</a:t>
            </a:r>
            <a:r>
              <a:rPr lang="en-US" dirty="0"/>
              <a:t>)</a:t>
            </a:r>
            <a:br>
              <a:rPr lang="en-US" dirty="0"/>
            </a:br>
            <a:r>
              <a:rPr lang="en-US" dirty="0"/>
              <a:t>Verification of </a:t>
            </a:r>
            <a:r>
              <a:rPr lang="en-US" dirty="0" smtClean="0"/>
              <a:t>dependency </a:t>
            </a:r>
            <a:r>
              <a:rPr lang="en-US" dirty="0"/>
              <a:t>on </a:t>
            </a:r>
            <a:r>
              <a:rPr lang="en-US" dirty="0" smtClean="0"/>
              <a:t>beam </a:t>
            </a:r>
            <a:r>
              <a:rPr lang="en-US" dirty="0"/>
              <a:t>position: data to be </a:t>
            </a:r>
            <a:r>
              <a:rPr lang="en-US" dirty="0" err="1"/>
              <a:t>analysed</a:t>
            </a:r>
            <a:r>
              <a:rPr lang="en-US" dirty="0"/>
              <a:t>. No major effect noted except for </a:t>
            </a:r>
            <a:r>
              <a:rPr lang="en-US" dirty="0" smtClean="0"/>
              <a:t>b1H with </a:t>
            </a:r>
            <a:r>
              <a:rPr lang="en-US" dirty="0"/>
              <a:t>4mm positive </a:t>
            </a:r>
            <a:r>
              <a:rPr lang="en-US" dirty="0" smtClean="0"/>
              <a:t>bump.</a:t>
            </a:r>
          </a:p>
          <a:p>
            <a:pPr lvl="1"/>
            <a:r>
              <a:rPr lang="en-US" dirty="0" smtClean="0"/>
              <a:t>Period </a:t>
            </a:r>
            <a:r>
              <a:rPr lang="en-US" dirty="0"/>
              <a:t>4: ramp (</a:t>
            </a:r>
            <a:r>
              <a:rPr lang="en-US" dirty="0" smtClean="0"/>
              <a:t>parasitic</a:t>
            </a:r>
            <a:r>
              <a:rPr lang="en-US" dirty="0"/>
              <a:t>)</a:t>
            </a:r>
            <a:br>
              <a:rPr lang="en-US" dirty="0"/>
            </a:br>
            <a:r>
              <a:rPr lang="en-US" dirty="0"/>
              <a:t>Data </a:t>
            </a:r>
            <a:r>
              <a:rPr lang="en-US" dirty="0" smtClean="0"/>
              <a:t>to </a:t>
            </a:r>
            <a:r>
              <a:rPr lang="en-US" dirty="0"/>
              <a:t>verify the calibration Vs. Energy and the new FESA.</a:t>
            </a:r>
            <a:br>
              <a:rPr lang="en-US" dirty="0"/>
            </a:br>
            <a:r>
              <a:rPr lang="en-US" dirty="0" smtClean="0"/>
              <a:t>Even with </a:t>
            </a:r>
            <a:r>
              <a:rPr lang="en-US" dirty="0"/>
              <a:t>small problem during </a:t>
            </a:r>
            <a:r>
              <a:rPr lang="en-US" dirty="0" smtClean="0"/>
              <a:t>ramp </a:t>
            </a:r>
            <a:r>
              <a:rPr lang="en-US" dirty="0"/>
              <a:t>with </a:t>
            </a:r>
            <a:r>
              <a:rPr lang="en-US" dirty="0" smtClean="0"/>
              <a:t>auto BSRT steering error </a:t>
            </a:r>
            <a:r>
              <a:rPr lang="en-US" dirty="0"/>
              <a:t>on the calibration remained </a:t>
            </a:r>
            <a:r>
              <a:rPr lang="en-US" dirty="0" smtClean="0"/>
              <a:t>at ~10</a:t>
            </a:r>
            <a:r>
              <a:rPr lang="en-US" dirty="0"/>
              <a:t>% over </a:t>
            </a:r>
            <a:r>
              <a:rPr lang="en-US" dirty="0" smtClean="0"/>
              <a:t>full </a:t>
            </a:r>
            <a:r>
              <a:rPr lang="en-US" dirty="0"/>
              <a:t>energy range.</a:t>
            </a:r>
            <a:br>
              <a:rPr lang="en-US" dirty="0"/>
            </a:br>
            <a:endParaRPr lang="en-US" dirty="0"/>
          </a:p>
        </p:txBody>
      </p:sp>
      <p:sp>
        <p:nvSpPr>
          <p:cNvPr id="4" name="Slide Number Placeholder 3"/>
          <p:cNvSpPr>
            <a:spLocks noGrp="1"/>
          </p:cNvSpPr>
          <p:nvPr>
            <p:ph type="sldNum" sz="quarter" idx="11"/>
          </p:nvPr>
        </p:nvSpPr>
        <p:spPr/>
        <p:txBody>
          <a:bodyPr/>
          <a:lstStyle/>
          <a:p>
            <a:endParaRPr lang="en-US" dirty="0">
              <a:solidFill>
                <a:srgbClr val="00007D"/>
              </a:solidFill>
            </a:endParaRPr>
          </a:p>
        </p:txBody>
      </p:sp>
      <p:sp>
        <p:nvSpPr>
          <p:cNvPr id="5" name="Footer Placeholder 4"/>
          <p:cNvSpPr>
            <a:spLocks noGrp="1"/>
          </p:cNvSpPr>
          <p:nvPr>
            <p:ph type="ftr" sz="quarter" idx="10"/>
          </p:nvPr>
        </p:nvSpPr>
        <p:spPr/>
        <p:txBody>
          <a:bodyPr/>
          <a:lstStyle/>
          <a:p>
            <a:r>
              <a:rPr lang="fi-FI" smtClean="0">
                <a:solidFill>
                  <a:srgbClr val="00007D"/>
                </a:solidFill>
              </a:rPr>
              <a:t>MD Report</a:t>
            </a:r>
            <a:endParaRPr lang="en-US" dirty="0">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30/06/2011</a:t>
            </a:r>
            <a:endParaRPr lang="en-US" dirty="0">
              <a:solidFill>
                <a:srgbClr val="00007D"/>
              </a:solidFill>
            </a:endParaRPr>
          </a:p>
        </p:txBody>
      </p:sp>
    </p:spTree>
    <p:extLst>
      <p:ext uri="{BB962C8B-B14F-4D97-AF65-F5344CB8AC3E}">
        <p14:creationId xmlns:p14="http://schemas.microsoft.com/office/powerpoint/2010/main" val="4046151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Fast BCT and DC BCT</a:t>
            </a:r>
            <a:endParaRPr lang="en-US" dirty="0"/>
          </a:p>
        </p:txBody>
      </p:sp>
      <p:pic>
        <p:nvPicPr>
          <p:cNvPr id="7" name="Content Placeholder 6"/>
          <p:cNvPicPr>
            <a:picLocks noGrp="1" noChangeAspect="1"/>
          </p:cNvPicPr>
          <p:nvPr>
            <p:ph idx="1"/>
          </p:nvPr>
        </p:nvPicPr>
        <p:blipFill>
          <a:blip r:embed="rId2"/>
          <a:srcRect l="-14097" r="-14097"/>
          <a:stretch>
            <a:fillRect/>
          </a:stretch>
        </p:blipFill>
        <p:spPr>
          <a:xfrm>
            <a:off x="467430" y="837600"/>
            <a:ext cx="8229600" cy="5111750"/>
          </a:xfrm>
        </p:spPr>
      </p:pic>
      <p:sp>
        <p:nvSpPr>
          <p:cNvPr id="4" name="Slide Number Placeholder 3"/>
          <p:cNvSpPr>
            <a:spLocks noGrp="1"/>
          </p:cNvSpPr>
          <p:nvPr>
            <p:ph type="sldNum" sz="quarter" idx="11"/>
          </p:nvPr>
        </p:nvSpPr>
        <p:spPr/>
        <p:txBody>
          <a:bodyPr/>
          <a:lstStyle/>
          <a:p>
            <a:endParaRPr lang="en-US" dirty="0">
              <a:solidFill>
                <a:srgbClr val="00007D"/>
              </a:solidFill>
            </a:endParaRPr>
          </a:p>
        </p:txBody>
      </p:sp>
      <p:sp>
        <p:nvSpPr>
          <p:cNvPr id="5" name="Footer Placeholder 4"/>
          <p:cNvSpPr>
            <a:spLocks noGrp="1"/>
          </p:cNvSpPr>
          <p:nvPr>
            <p:ph type="ftr" sz="quarter" idx="10"/>
          </p:nvPr>
        </p:nvSpPr>
        <p:spPr/>
        <p:txBody>
          <a:bodyPr/>
          <a:lstStyle/>
          <a:p>
            <a:r>
              <a:rPr lang="fi-FI" smtClean="0">
                <a:solidFill>
                  <a:srgbClr val="00007D"/>
                </a:solidFill>
              </a:rPr>
              <a:t>MD Report</a:t>
            </a:r>
            <a:endParaRPr lang="en-US" dirty="0">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30/06/2011</a:t>
            </a:r>
            <a:endParaRPr lang="en-US" dirty="0">
              <a:solidFill>
                <a:srgbClr val="00007D"/>
              </a:solidFill>
            </a:endParaRPr>
          </a:p>
        </p:txBody>
      </p:sp>
      <p:sp>
        <p:nvSpPr>
          <p:cNvPr id="8" name="TextBox 7"/>
          <p:cNvSpPr txBox="1"/>
          <p:nvPr/>
        </p:nvSpPr>
        <p:spPr>
          <a:xfrm>
            <a:off x="5508130" y="6021360"/>
            <a:ext cx="2849207" cy="400110"/>
          </a:xfrm>
          <a:prstGeom prst="rect">
            <a:avLst/>
          </a:prstGeom>
          <a:noFill/>
        </p:spPr>
        <p:txBody>
          <a:bodyPr wrap="none" rtlCol="0">
            <a:spAutoFit/>
          </a:bodyPr>
          <a:lstStyle/>
          <a:p>
            <a:r>
              <a:rPr lang="en-US" dirty="0" smtClean="0"/>
              <a:t>Agreement below 1%...</a:t>
            </a:r>
            <a:endParaRPr lang="en-US" dirty="0"/>
          </a:p>
        </p:txBody>
      </p:sp>
    </p:spTree>
    <p:extLst>
      <p:ext uri="{BB962C8B-B14F-4D97-AF65-F5344CB8AC3E}">
        <p14:creationId xmlns:p14="http://schemas.microsoft.com/office/powerpoint/2010/main" val="3077004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Instrumentation </a:t>
            </a:r>
            <a:r>
              <a:rPr lang="en-US" sz="1800" dirty="0" smtClean="0"/>
              <a:t>F. </a:t>
            </a:r>
            <a:r>
              <a:rPr lang="en-US" sz="1800" dirty="0" err="1" smtClean="0"/>
              <a:t>Roncarollo</a:t>
            </a:r>
            <a:r>
              <a:rPr lang="en-US" sz="1800" dirty="0" smtClean="0"/>
              <a:t> et al, BI Team</a:t>
            </a:r>
            <a:endParaRPr lang="en-US" sz="1800" dirty="0"/>
          </a:p>
        </p:txBody>
      </p:sp>
      <p:sp>
        <p:nvSpPr>
          <p:cNvPr id="4" name="Slide Number Placeholder 3"/>
          <p:cNvSpPr>
            <a:spLocks noGrp="1"/>
          </p:cNvSpPr>
          <p:nvPr>
            <p:ph type="sldNum" sz="quarter" idx="11"/>
          </p:nvPr>
        </p:nvSpPr>
        <p:spPr/>
        <p:txBody>
          <a:bodyPr/>
          <a:lstStyle/>
          <a:p>
            <a:endParaRPr lang="en-US" dirty="0">
              <a:solidFill>
                <a:srgbClr val="00007D"/>
              </a:solidFill>
            </a:endParaRPr>
          </a:p>
        </p:txBody>
      </p:sp>
      <p:sp>
        <p:nvSpPr>
          <p:cNvPr id="5" name="Footer Placeholder 4"/>
          <p:cNvSpPr>
            <a:spLocks noGrp="1"/>
          </p:cNvSpPr>
          <p:nvPr>
            <p:ph type="ftr" sz="quarter" idx="10"/>
          </p:nvPr>
        </p:nvSpPr>
        <p:spPr/>
        <p:txBody>
          <a:bodyPr/>
          <a:lstStyle/>
          <a:p>
            <a:r>
              <a:rPr lang="fi-FI" smtClean="0">
                <a:solidFill>
                  <a:srgbClr val="00007D"/>
                </a:solidFill>
              </a:rPr>
              <a:t>MD Report</a:t>
            </a:r>
            <a:endParaRPr lang="en-US" dirty="0">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30/06/2011</a:t>
            </a:r>
            <a:endParaRPr lang="en-US" dirty="0">
              <a:solidFill>
                <a:srgbClr val="00007D"/>
              </a:solidFill>
            </a:endParaRPr>
          </a:p>
        </p:txBody>
      </p:sp>
      <p:pic>
        <p:nvPicPr>
          <p:cNvPr id="9" name="Picture 8"/>
          <p:cNvPicPr>
            <a:picLocks noChangeAspect="1"/>
          </p:cNvPicPr>
          <p:nvPr/>
        </p:nvPicPr>
        <p:blipFill rotWithShape="1">
          <a:blip r:embed="rId2"/>
          <a:srcRect l="35668" t="17343" r="4767" b="10049"/>
          <a:stretch/>
        </p:blipFill>
        <p:spPr>
          <a:xfrm>
            <a:off x="14109" y="692621"/>
            <a:ext cx="2973671" cy="2886304"/>
          </a:xfrm>
          <a:prstGeom prst="rect">
            <a:avLst/>
          </a:prstGeom>
        </p:spPr>
      </p:pic>
      <p:pic>
        <p:nvPicPr>
          <p:cNvPr id="10" name="Picture 9"/>
          <p:cNvPicPr>
            <a:picLocks noChangeAspect="1"/>
          </p:cNvPicPr>
          <p:nvPr/>
        </p:nvPicPr>
        <p:blipFill rotWithShape="1">
          <a:blip r:embed="rId3"/>
          <a:srcRect l="35786" t="17343" r="4884" b="10049"/>
          <a:stretch/>
        </p:blipFill>
        <p:spPr>
          <a:xfrm>
            <a:off x="2987780" y="692621"/>
            <a:ext cx="2955927" cy="2880399"/>
          </a:xfrm>
          <a:prstGeom prst="rect">
            <a:avLst/>
          </a:prstGeom>
        </p:spPr>
      </p:pic>
      <p:pic>
        <p:nvPicPr>
          <p:cNvPr id="11" name="Picture 10"/>
          <p:cNvPicPr>
            <a:picLocks noChangeAspect="1"/>
          </p:cNvPicPr>
          <p:nvPr/>
        </p:nvPicPr>
        <p:blipFill rotWithShape="1">
          <a:blip r:embed="rId4"/>
          <a:srcRect l="35784" t="17343" r="5002" b="10197"/>
          <a:stretch/>
        </p:blipFill>
        <p:spPr>
          <a:xfrm>
            <a:off x="5945842" y="692620"/>
            <a:ext cx="2946758" cy="2871314"/>
          </a:xfrm>
          <a:prstGeom prst="rect">
            <a:avLst/>
          </a:prstGeom>
        </p:spPr>
      </p:pic>
      <p:pic>
        <p:nvPicPr>
          <p:cNvPr id="13" name="Picture 12"/>
          <p:cNvPicPr>
            <a:picLocks noChangeAspect="1"/>
          </p:cNvPicPr>
          <p:nvPr/>
        </p:nvPicPr>
        <p:blipFill rotWithShape="1">
          <a:blip r:embed="rId5"/>
          <a:srcRect l="35785" t="17197" r="4650" b="9903"/>
          <a:stretch/>
        </p:blipFill>
        <p:spPr>
          <a:xfrm>
            <a:off x="25829" y="3573020"/>
            <a:ext cx="2961951" cy="2886568"/>
          </a:xfrm>
          <a:prstGeom prst="rect">
            <a:avLst/>
          </a:prstGeom>
        </p:spPr>
      </p:pic>
      <p:pic>
        <p:nvPicPr>
          <p:cNvPr id="14" name="Picture 13"/>
          <p:cNvPicPr>
            <a:picLocks noChangeAspect="1"/>
          </p:cNvPicPr>
          <p:nvPr/>
        </p:nvPicPr>
        <p:blipFill rotWithShape="1">
          <a:blip r:embed="rId6"/>
          <a:srcRect l="35668" t="15432" r="5118" b="10196"/>
          <a:stretch/>
        </p:blipFill>
        <p:spPr>
          <a:xfrm>
            <a:off x="2987780" y="3595428"/>
            <a:ext cx="2880400" cy="2880664"/>
          </a:xfrm>
          <a:prstGeom prst="rect">
            <a:avLst/>
          </a:prstGeom>
        </p:spPr>
      </p:pic>
      <p:pic>
        <p:nvPicPr>
          <p:cNvPr id="15" name="Picture 14"/>
          <p:cNvPicPr>
            <a:picLocks noChangeAspect="1"/>
          </p:cNvPicPr>
          <p:nvPr/>
        </p:nvPicPr>
        <p:blipFill rotWithShape="1">
          <a:blip r:embed="rId7"/>
          <a:srcRect l="35668" t="17197" r="5235" b="10050"/>
          <a:stretch/>
        </p:blipFill>
        <p:spPr>
          <a:xfrm>
            <a:off x="5868180" y="3573021"/>
            <a:ext cx="2952410" cy="2894212"/>
          </a:xfrm>
          <a:prstGeom prst="rect">
            <a:avLst/>
          </a:prstGeom>
        </p:spPr>
      </p:pic>
      <p:sp>
        <p:nvSpPr>
          <p:cNvPr id="16" name="TextBox 15"/>
          <p:cNvSpPr txBox="1"/>
          <p:nvPr/>
        </p:nvSpPr>
        <p:spPr>
          <a:xfrm>
            <a:off x="1835620" y="620610"/>
            <a:ext cx="5725045" cy="400110"/>
          </a:xfrm>
          <a:prstGeom prst="rect">
            <a:avLst/>
          </a:prstGeom>
          <a:solidFill>
            <a:schemeClr val="bg1"/>
          </a:solidFill>
        </p:spPr>
        <p:txBody>
          <a:bodyPr wrap="none" rtlCol="0">
            <a:spAutoFit/>
          </a:bodyPr>
          <a:lstStyle/>
          <a:p>
            <a:r>
              <a:rPr lang="en-US" dirty="0" smtClean="0"/>
              <a:t>RF OFF: </a:t>
            </a:r>
            <a:r>
              <a:rPr lang="en-US" dirty="0" err="1" smtClean="0"/>
              <a:t>Debunching</a:t>
            </a:r>
            <a:r>
              <a:rPr lang="en-US" dirty="0" smtClean="0"/>
              <a:t> of beam – seen with FBCT</a:t>
            </a:r>
            <a:endParaRPr lang="en-US" dirty="0"/>
          </a:p>
        </p:txBody>
      </p:sp>
    </p:spTree>
    <p:extLst>
      <p:ext uri="{BB962C8B-B14F-4D97-AF65-F5344CB8AC3E}">
        <p14:creationId xmlns:p14="http://schemas.microsoft.com/office/powerpoint/2010/main" val="13770350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Instrumentation </a:t>
            </a:r>
            <a:r>
              <a:rPr lang="en-US" sz="1800" dirty="0" smtClean="0"/>
              <a:t>F. </a:t>
            </a:r>
            <a:r>
              <a:rPr lang="en-US" sz="1800" dirty="0" err="1" smtClean="0"/>
              <a:t>Roncarollo</a:t>
            </a:r>
            <a:r>
              <a:rPr lang="en-US" sz="1800" dirty="0" smtClean="0"/>
              <a:t> et al, BI Team</a:t>
            </a:r>
            <a:endParaRPr lang="en-US" sz="1800" dirty="0"/>
          </a:p>
        </p:txBody>
      </p:sp>
      <p:sp>
        <p:nvSpPr>
          <p:cNvPr id="4" name="Slide Number Placeholder 3"/>
          <p:cNvSpPr>
            <a:spLocks noGrp="1"/>
          </p:cNvSpPr>
          <p:nvPr>
            <p:ph type="sldNum" sz="quarter" idx="11"/>
          </p:nvPr>
        </p:nvSpPr>
        <p:spPr/>
        <p:txBody>
          <a:bodyPr/>
          <a:lstStyle/>
          <a:p>
            <a:endParaRPr lang="en-US" dirty="0">
              <a:solidFill>
                <a:srgbClr val="00007D"/>
              </a:solidFill>
            </a:endParaRPr>
          </a:p>
        </p:txBody>
      </p:sp>
      <p:sp>
        <p:nvSpPr>
          <p:cNvPr id="5" name="Footer Placeholder 4"/>
          <p:cNvSpPr>
            <a:spLocks noGrp="1"/>
          </p:cNvSpPr>
          <p:nvPr>
            <p:ph type="ftr" sz="quarter" idx="10"/>
          </p:nvPr>
        </p:nvSpPr>
        <p:spPr/>
        <p:txBody>
          <a:bodyPr/>
          <a:lstStyle/>
          <a:p>
            <a:r>
              <a:rPr lang="fi-FI" smtClean="0">
                <a:solidFill>
                  <a:srgbClr val="00007D"/>
                </a:solidFill>
              </a:rPr>
              <a:t>MD Report</a:t>
            </a:r>
            <a:endParaRPr lang="en-US" dirty="0">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30/06/2011</a:t>
            </a:r>
            <a:endParaRPr lang="en-US" dirty="0">
              <a:solidFill>
                <a:srgbClr val="00007D"/>
              </a:solidFill>
            </a:endParaRPr>
          </a:p>
        </p:txBody>
      </p:sp>
      <p:pic>
        <p:nvPicPr>
          <p:cNvPr id="7" name="Picture 6"/>
          <p:cNvPicPr>
            <a:picLocks noChangeAspect="1"/>
          </p:cNvPicPr>
          <p:nvPr/>
        </p:nvPicPr>
        <p:blipFill>
          <a:blip r:embed="rId2"/>
          <a:stretch>
            <a:fillRect/>
          </a:stretch>
        </p:blipFill>
        <p:spPr>
          <a:xfrm>
            <a:off x="0" y="927100"/>
            <a:ext cx="9144000" cy="4989661"/>
          </a:xfrm>
          <a:prstGeom prst="rect">
            <a:avLst/>
          </a:prstGeom>
        </p:spPr>
      </p:pic>
    </p:spTree>
    <p:extLst>
      <p:ext uri="{BB962C8B-B14F-4D97-AF65-F5344CB8AC3E}">
        <p14:creationId xmlns:p14="http://schemas.microsoft.com/office/powerpoint/2010/main" val="1377035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ATS Optics </a:t>
            </a:r>
            <a:r>
              <a:rPr lang="en-US" sz="2400" dirty="0"/>
              <a:t>c</a:t>
            </a:r>
            <a:r>
              <a:rPr lang="en-US" sz="2400" dirty="0" smtClean="0"/>
              <a:t>hecks w/o Beam (S. </a:t>
            </a:r>
            <a:r>
              <a:rPr lang="en-US" sz="2400" dirty="0" err="1" smtClean="0"/>
              <a:t>Fartoukh</a:t>
            </a:r>
            <a:r>
              <a:rPr lang="en-US" sz="2400" dirty="0" smtClean="0"/>
              <a:t> et al)</a:t>
            </a:r>
            <a:endParaRPr lang="en-US" dirty="0"/>
          </a:p>
        </p:txBody>
      </p:sp>
      <p:sp>
        <p:nvSpPr>
          <p:cNvPr id="3" name="Content Placeholder 2"/>
          <p:cNvSpPr>
            <a:spLocks noGrp="1"/>
          </p:cNvSpPr>
          <p:nvPr>
            <p:ph idx="1"/>
          </p:nvPr>
        </p:nvSpPr>
        <p:spPr>
          <a:xfrm>
            <a:off x="179390" y="836640"/>
            <a:ext cx="8785220" cy="5616780"/>
          </a:xfrm>
        </p:spPr>
        <p:txBody>
          <a:bodyPr/>
          <a:lstStyle/>
          <a:p>
            <a:r>
              <a:rPr lang="en-US" dirty="0" smtClean="0"/>
              <a:t>pre</a:t>
            </a:r>
            <a:r>
              <a:rPr lang="en-US" dirty="0"/>
              <a:t>-squeeze to 1.2 m and correction </a:t>
            </a:r>
            <a:r>
              <a:rPr lang="en-US" dirty="0" smtClean="0"/>
              <a:t>knobs continued…</a:t>
            </a:r>
          </a:p>
          <a:p>
            <a:pPr lvl="1"/>
            <a:r>
              <a:rPr lang="en-US" dirty="0" smtClean="0"/>
              <a:t>squeeze </a:t>
            </a:r>
            <a:r>
              <a:rPr lang="en-US" dirty="0"/>
              <a:t>down to beta*=30 cm in </a:t>
            </a:r>
            <a:r>
              <a:rPr lang="en-US" dirty="0" smtClean="0"/>
              <a:t>IP1</a:t>
            </a:r>
          </a:p>
          <a:p>
            <a:pPr lvl="2"/>
            <a:r>
              <a:rPr lang="en-US" dirty="0" smtClean="0"/>
              <a:t>function </a:t>
            </a:r>
            <a:r>
              <a:rPr lang="en-US" dirty="0"/>
              <a:t>successfully </a:t>
            </a:r>
            <a:r>
              <a:rPr lang="en-US" dirty="0" smtClean="0"/>
              <a:t>loaded.</a:t>
            </a:r>
          </a:p>
          <a:p>
            <a:pPr lvl="2"/>
            <a:r>
              <a:rPr lang="en-US" dirty="0" smtClean="0"/>
              <a:t>squeeze </a:t>
            </a:r>
            <a:r>
              <a:rPr lang="en-US" dirty="0" err="1"/>
              <a:t>successfull</a:t>
            </a:r>
            <a:r>
              <a:rPr lang="en-US" dirty="0"/>
              <a:t> but for RQ4.L2b2 and RQ4.R8b1 which tripped for beta* in between 48 cm and 42 cm, due to a high 1/tau= </a:t>
            </a:r>
            <a:r>
              <a:rPr lang="en-US" dirty="0" err="1"/>
              <a:t>dI</a:t>
            </a:r>
            <a:r>
              <a:rPr lang="en-US" dirty="0"/>
              <a:t>/</a:t>
            </a:r>
            <a:r>
              <a:rPr lang="en-US" dirty="0" err="1"/>
              <a:t>dt</a:t>
            </a:r>
            <a:r>
              <a:rPr lang="en-US" dirty="0"/>
              <a:t> /I during the last steps of the </a:t>
            </a:r>
            <a:r>
              <a:rPr lang="en-US" dirty="0" smtClean="0"/>
              <a:t>squeeze.</a:t>
            </a:r>
          </a:p>
          <a:p>
            <a:pPr lvl="2"/>
            <a:r>
              <a:rPr lang="en-US" dirty="0" smtClean="0"/>
              <a:t>squeeze </a:t>
            </a:r>
            <a:r>
              <a:rPr lang="en-US" dirty="0"/>
              <a:t>process to be </a:t>
            </a:r>
            <a:r>
              <a:rPr lang="en-US" dirty="0" err="1"/>
              <a:t>regenenerated</a:t>
            </a:r>
            <a:r>
              <a:rPr lang="en-US" dirty="0"/>
              <a:t> by increasing by 50% up to 100% the step duration at the end of the squeeze (leading to a total increase by about 2 </a:t>
            </a:r>
            <a:r>
              <a:rPr lang="en-US" dirty="0" err="1"/>
              <a:t>mins</a:t>
            </a:r>
            <a:r>
              <a:rPr lang="en-US" dirty="0"/>
              <a:t> for the total duration of the squeeze)</a:t>
            </a:r>
            <a:r>
              <a:rPr lang="en-US" dirty="0" smtClean="0"/>
              <a:t>.</a:t>
            </a:r>
          </a:p>
          <a:p>
            <a:pPr lvl="1"/>
            <a:r>
              <a:rPr lang="en-US" dirty="0" smtClean="0"/>
              <a:t>a </a:t>
            </a:r>
            <a:r>
              <a:rPr lang="en-US" dirty="0"/>
              <a:t>few minor items </a:t>
            </a:r>
            <a:r>
              <a:rPr lang="en-US" dirty="0" smtClean="0"/>
              <a:t>identified </a:t>
            </a:r>
            <a:r>
              <a:rPr lang="en-US" dirty="0"/>
              <a:t>and still missing (e.g. RF settings not yet defined for the squeeze process) in order to reach an optimal level of readiness for the MD with beam, in particular perform and incorporate RF trim during the squeeze.</a:t>
            </a:r>
            <a:br>
              <a:rPr lang="en-US" dirty="0"/>
            </a:br>
            <a:endParaRPr lang="en-US" dirty="0"/>
          </a:p>
        </p:txBody>
      </p:sp>
      <p:sp>
        <p:nvSpPr>
          <p:cNvPr id="4" name="Slide Number Placeholder 3"/>
          <p:cNvSpPr>
            <a:spLocks noGrp="1"/>
          </p:cNvSpPr>
          <p:nvPr>
            <p:ph type="sldNum" sz="quarter" idx="11"/>
          </p:nvPr>
        </p:nvSpPr>
        <p:spPr/>
        <p:txBody>
          <a:bodyPr/>
          <a:lstStyle/>
          <a:p>
            <a:endParaRPr lang="en-US" dirty="0">
              <a:solidFill>
                <a:srgbClr val="00007D"/>
              </a:solidFill>
            </a:endParaRPr>
          </a:p>
        </p:txBody>
      </p:sp>
      <p:sp>
        <p:nvSpPr>
          <p:cNvPr id="5" name="Footer Placeholder 4"/>
          <p:cNvSpPr>
            <a:spLocks noGrp="1"/>
          </p:cNvSpPr>
          <p:nvPr>
            <p:ph type="ftr" sz="quarter" idx="10"/>
          </p:nvPr>
        </p:nvSpPr>
        <p:spPr/>
        <p:txBody>
          <a:bodyPr/>
          <a:lstStyle/>
          <a:p>
            <a:r>
              <a:rPr lang="fi-FI" smtClean="0">
                <a:solidFill>
                  <a:srgbClr val="00007D"/>
                </a:solidFill>
              </a:rPr>
              <a:t>MD Report</a:t>
            </a:r>
            <a:endParaRPr lang="en-US" dirty="0">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30/06/2011</a:t>
            </a:r>
            <a:endParaRPr lang="en-US" dirty="0">
              <a:solidFill>
                <a:srgbClr val="00007D"/>
              </a:solidFill>
            </a:endParaRPr>
          </a:p>
        </p:txBody>
      </p:sp>
    </p:spTree>
    <p:extLst>
      <p:ext uri="{BB962C8B-B14F-4D97-AF65-F5344CB8AC3E}">
        <p14:creationId xmlns:p14="http://schemas.microsoft.com/office/powerpoint/2010/main" val="342514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 Planning Thursday (30.6</a:t>
            </a:r>
            <a:r>
              <a:rPr lang="en-US" dirty="0" smtClean="0"/>
              <a:t>.)</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58607712"/>
              </p:ext>
            </p:extLst>
          </p:nvPr>
        </p:nvGraphicFramePr>
        <p:xfrm>
          <a:off x="467430" y="838850"/>
          <a:ext cx="8229601" cy="3949223"/>
        </p:xfrm>
        <a:graphic>
          <a:graphicData uri="http://schemas.openxmlformats.org/drawingml/2006/table">
            <a:tbl>
              <a:tblPr firstRow="1" bandRow="1">
                <a:tableStyleId>{5C22544A-7EE6-4342-B048-85BDC9FD1C3A}</a:tableStyleId>
              </a:tblPr>
              <a:tblGrid>
                <a:gridCol w="648090"/>
                <a:gridCol w="792110"/>
                <a:gridCol w="6264870"/>
                <a:gridCol w="524531"/>
              </a:tblGrid>
              <a:tr h="380476">
                <a:tc>
                  <a:txBody>
                    <a:bodyPr/>
                    <a:lstStyle/>
                    <a:p>
                      <a:r>
                        <a:rPr lang="en-US" dirty="0" smtClean="0"/>
                        <a:t>Day</a:t>
                      </a:r>
                      <a:endParaRPr lang="en-US" dirty="0"/>
                    </a:p>
                  </a:txBody>
                  <a:tcPr/>
                </a:tc>
                <a:tc>
                  <a:txBody>
                    <a:bodyPr/>
                    <a:lstStyle/>
                    <a:p>
                      <a:r>
                        <a:rPr lang="en-US" dirty="0" smtClean="0"/>
                        <a:t>Time</a:t>
                      </a:r>
                      <a:endParaRPr lang="en-US" dirty="0"/>
                    </a:p>
                  </a:txBody>
                  <a:tcPr/>
                </a:tc>
                <a:tc>
                  <a:txBody>
                    <a:bodyPr/>
                    <a:lstStyle/>
                    <a:p>
                      <a:r>
                        <a:rPr lang="en-US" dirty="0" smtClean="0"/>
                        <a:t>MD</a:t>
                      </a:r>
                      <a:endParaRPr lang="en-US" dirty="0"/>
                    </a:p>
                  </a:txBody>
                  <a:tcPr/>
                </a:tc>
                <a:tc>
                  <a:txBody>
                    <a:bodyPr/>
                    <a:lstStyle/>
                    <a:p>
                      <a:r>
                        <a:rPr lang="en-US" dirty="0" smtClean="0"/>
                        <a:t>MP</a:t>
                      </a:r>
                      <a:endParaRPr lang="en-US" dirty="0"/>
                    </a:p>
                  </a:txBody>
                  <a:tcPr/>
                </a:tc>
              </a:tr>
              <a:tr h="812692">
                <a:tc>
                  <a:txBody>
                    <a:bodyPr/>
                    <a:lstStyle/>
                    <a:p>
                      <a:endParaRPr lang="en-US" b="0" dirty="0"/>
                    </a:p>
                  </a:txBody>
                  <a:tcPr marL="12700" marR="12700" marT="12700" marB="0" anchor="ctr"/>
                </a:tc>
                <a:tc>
                  <a:txBody>
                    <a:bodyPr/>
                    <a:lstStyle/>
                    <a:p>
                      <a:r>
                        <a:rPr lang="en-US" dirty="0" smtClean="0"/>
                        <a:t>22:00</a:t>
                      </a:r>
                      <a:endParaRPr lang="en-US" dirty="0"/>
                    </a:p>
                  </a:txBody>
                  <a:tcPr marL="12700" marR="12700" marT="1270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mn-lt"/>
                          <a:ea typeface="+mn-ea"/>
                          <a:cs typeface="+mn-cs"/>
                        </a:rPr>
                        <a:t>450 </a:t>
                      </a:r>
                      <a:r>
                        <a:rPr kumimoji="0" lang="en-US" sz="1600" b="0" i="0" u="none" strike="noStrike" kern="1200" cap="none" spc="0" normalizeH="0" baseline="0" noProof="0" dirty="0" err="1" smtClean="0">
                          <a:ln>
                            <a:noFill/>
                          </a:ln>
                          <a:solidFill>
                            <a:srgbClr val="000000"/>
                          </a:solidFill>
                          <a:effectLst/>
                          <a:uLnTx/>
                          <a:uFillTx/>
                          <a:latin typeface="+mn-lt"/>
                          <a:ea typeface="+mn-ea"/>
                          <a:cs typeface="+mn-cs"/>
                        </a:rPr>
                        <a:t>GeV</a:t>
                      </a:r>
                      <a:r>
                        <a:rPr kumimoji="0" lang="en-US" sz="1600" b="0" i="0" u="none" strike="noStrike" kern="1200" cap="none" spc="0" normalizeH="0" baseline="0" noProof="0" dirty="0" smtClean="0">
                          <a:ln>
                            <a:noFill/>
                          </a:ln>
                          <a:solidFill>
                            <a:srgbClr val="000000"/>
                          </a:solidFill>
                          <a:effectLst/>
                          <a:uLnTx/>
                          <a:uFillTx/>
                          <a:latin typeface="+mn-lt"/>
                          <a:ea typeface="+mn-ea"/>
                          <a:cs typeface="+mn-cs"/>
                        </a:rPr>
                        <a:t>: 450 </a:t>
                      </a:r>
                      <a:r>
                        <a:rPr kumimoji="0" lang="en-US" sz="1600" b="0" i="0" u="none" strike="noStrike" kern="1200" cap="none" spc="0" normalizeH="0" baseline="0" noProof="0" dirty="0" err="1" smtClean="0">
                          <a:ln>
                            <a:noFill/>
                          </a:ln>
                          <a:solidFill>
                            <a:srgbClr val="000000"/>
                          </a:solidFill>
                          <a:effectLst/>
                          <a:uLnTx/>
                          <a:uFillTx/>
                          <a:latin typeface="+mn-lt"/>
                          <a:ea typeface="+mn-ea"/>
                          <a:cs typeface="+mn-cs"/>
                        </a:rPr>
                        <a:t>GeV</a:t>
                      </a:r>
                      <a:r>
                        <a:rPr kumimoji="0" lang="en-US" sz="1600" b="0" i="0" u="none" strike="noStrike" kern="1200" cap="none" spc="0" normalizeH="0" baseline="0" noProof="0" dirty="0" smtClean="0">
                          <a:ln>
                            <a:noFill/>
                          </a:ln>
                          <a:solidFill>
                            <a:srgbClr val="000000"/>
                          </a:solidFill>
                          <a:effectLst/>
                          <a:uLnTx/>
                          <a:uFillTx/>
                          <a:latin typeface="+mn-lt"/>
                          <a:ea typeface="+mn-ea"/>
                          <a:cs typeface="+mn-cs"/>
                        </a:rPr>
                        <a:t> </a:t>
                      </a:r>
                      <a:r>
                        <a:rPr kumimoji="0" lang="en-US" sz="1600" b="0" i="0" u="none" strike="noStrike" kern="1200" cap="none" spc="0" normalizeH="0" baseline="0" noProof="0" dirty="0" smtClean="0">
                          <a:ln>
                            <a:noFill/>
                          </a:ln>
                          <a:solidFill>
                            <a:srgbClr val="000000"/>
                          </a:solidFill>
                          <a:effectLst/>
                          <a:uLnTx/>
                          <a:uFillTx/>
                          <a:latin typeface="+mn-lt"/>
                          <a:ea typeface="+mn-ea"/>
                          <a:cs typeface="+mn-cs"/>
                          <a:sym typeface="Wingdings"/>
                        </a:rPr>
                        <a:t> 3.5 </a:t>
                      </a:r>
                      <a:r>
                        <a:rPr kumimoji="0" lang="en-US" sz="1600" b="0" i="0" u="none" strike="noStrike" kern="1200" cap="none" spc="0" normalizeH="0" baseline="0" noProof="0" dirty="0" err="1" smtClean="0">
                          <a:ln>
                            <a:noFill/>
                          </a:ln>
                          <a:solidFill>
                            <a:srgbClr val="000000"/>
                          </a:solidFill>
                          <a:effectLst/>
                          <a:uLnTx/>
                          <a:uFillTx/>
                          <a:latin typeface="+mn-lt"/>
                          <a:ea typeface="+mn-ea"/>
                          <a:cs typeface="+mn-cs"/>
                          <a:sym typeface="Wingdings"/>
                        </a:rPr>
                        <a:t>TeV</a:t>
                      </a:r>
                      <a:r>
                        <a:rPr kumimoji="0" lang="en-US" sz="1600" b="0" i="0" u="none" strike="noStrike" kern="1200" cap="none" spc="0" normalizeH="0" baseline="0" noProof="0" dirty="0" smtClean="0">
                          <a:ln>
                            <a:noFill/>
                          </a:ln>
                          <a:solidFill>
                            <a:srgbClr val="000000"/>
                          </a:solidFill>
                          <a:effectLst/>
                          <a:uLnTx/>
                          <a:uFillTx/>
                          <a:latin typeface="+mn-lt"/>
                          <a:ea typeface="+mn-ea"/>
                          <a:cs typeface="+mn-cs"/>
                          <a:sym typeface="Wingdings"/>
                        </a:rPr>
                        <a:t>: </a:t>
                      </a:r>
                      <a:r>
                        <a:rPr kumimoji="0" lang="en-US" sz="1800" b="1" i="0" u="sng" strike="noStrike" kern="1200" cap="none" spc="0" normalizeH="0" baseline="0" noProof="0" dirty="0" smtClean="0">
                          <a:ln>
                            <a:noFill/>
                          </a:ln>
                          <a:solidFill>
                            <a:srgbClr val="0000FF"/>
                          </a:solidFill>
                          <a:effectLst/>
                          <a:uLnTx/>
                          <a:uFillTx/>
                          <a:latin typeface="+mn-lt"/>
                          <a:ea typeface="+mn-ea"/>
                          <a:cs typeface="+mn-cs"/>
                        </a:rPr>
                        <a:t>Beam instrumentation</a:t>
                      </a:r>
                      <a:r>
                        <a:rPr kumimoji="0" lang="en-US" sz="1800" b="0" i="0" u="none" strike="noStrike" kern="1200" cap="none" spc="0" normalizeH="0" baseline="0" noProof="0" dirty="0" smtClean="0">
                          <a:ln>
                            <a:noFill/>
                          </a:ln>
                          <a:solidFill>
                            <a:srgbClr val="000000"/>
                          </a:solidFill>
                          <a:effectLst/>
                          <a:uLnTx/>
                          <a:uFillTx/>
                          <a:latin typeface="+mn-lt"/>
                          <a:ea typeface="+mn-ea"/>
                          <a:cs typeface="+mn-cs"/>
                        </a:rPr>
                        <a:t> – </a:t>
                      </a:r>
                      <a:r>
                        <a:rPr kumimoji="0" lang="en-US" sz="1400" b="0" i="0" u="none" strike="noStrike" kern="1200" cap="none" spc="0" normalizeH="0" baseline="0" noProof="0" dirty="0" smtClean="0">
                          <a:ln>
                            <a:noFill/>
                          </a:ln>
                          <a:solidFill>
                            <a:srgbClr val="000000"/>
                          </a:solidFill>
                          <a:effectLst/>
                          <a:uLnTx/>
                          <a:uFillTx/>
                          <a:latin typeface="+mn-lt"/>
                          <a:ea typeface="+mn-ea"/>
                          <a:cs typeface="+mn-cs"/>
                        </a:rPr>
                        <a:t>high bunch intensity, …</a:t>
                      </a:r>
                    </a:p>
                  </a:txBody>
                  <a:tcPr marL="12700" marR="12700" marT="1270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B/C</a:t>
                      </a:r>
                    </a:p>
                  </a:txBody>
                  <a:tcPr marL="12700" marR="12700" marT="12700" marB="0" anchor="ctr"/>
                </a:tc>
              </a:tr>
              <a:tr h="369406">
                <a:tc>
                  <a:txBody>
                    <a:bodyPr/>
                    <a:lstStyle/>
                    <a:p>
                      <a:r>
                        <a:rPr lang="en-US" b="0" dirty="0" smtClean="0"/>
                        <a:t>Thu</a:t>
                      </a:r>
                      <a:endParaRPr lang="en-US" b="0" dirty="0"/>
                    </a:p>
                  </a:txBody>
                  <a:tcPr marL="12700" marR="12700" marT="12700" marB="0" anchor="ctr"/>
                </a:tc>
                <a:tc>
                  <a:txBody>
                    <a:bodyPr/>
                    <a:lstStyle/>
                    <a:p>
                      <a:r>
                        <a:rPr lang="en-US" sz="1400" i="1" dirty="0" smtClean="0"/>
                        <a:t>06:00</a:t>
                      </a:r>
                      <a:endParaRPr lang="en-US" sz="1400" i="1" dirty="0"/>
                    </a:p>
                  </a:txBody>
                  <a:tcPr marL="12700" marR="12700" marT="1270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smtClean="0"/>
                        <a:t>Ramp</a:t>
                      </a:r>
                      <a:r>
                        <a:rPr lang="en-US" sz="1400" b="0" i="1" baseline="0" dirty="0" smtClean="0"/>
                        <a:t> down, cycle.</a:t>
                      </a:r>
                      <a:r>
                        <a:rPr lang="en-US" sz="1400" b="0" i="1" dirty="0" smtClean="0"/>
                        <a:t> </a:t>
                      </a:r>
                    </a:p>
                  </a:txBody>
                  <a:tcPr marL="12700" marR="12700" marT="1270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1" u="none" dirty="0" smtClean="0">
                        <a:solidFill>
                          <a:schemeClr val="tx1"/>
                        </a:solidFill>
                      </a:endParaRPr>
                    </a:p>
                  </a:txBody>
                  <a:tcPr marL="12700" marR="12700" marT="12700" marB="0" anchor="ctr"/>
                </a:tc>
              </a:tr>
              <a:tr h="761265">
                <a:tc>
                  <a:txBody>
                    <a:bodyPr/>
                    <a:lstStyle/>
                    <a:p>
                      <a:endParaRPr lang="en-US" b="0" dirty="0"/>
                    </a:p>
                  </a:txBody>
                  <a:tcPr marL="12700" marR="12700" marT="12700" marB="0" anchor="ctr"/>
                </a:tc>
                <a:tc>
                  <a:txBody>
                    <a:bodyPr/>
                    <a:lstStyle/>
                    <a:p>
                      <a:r>
                        <a:rPr lang="en-US" dirty="0" smtClean="0"/>
                        <a:t>08:00</a:t>
                      </a:r>
                      <a:endParaRPr lang="en-US" dirty="0"/>
                    </a:p>
                  </a:txBody>
                  <a:tcPr marL="12700" marR="12700" marT="1270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dirty="0" smtClean="0"/>
                        <a:t>450 </a:t>
                      </a:r>
                      <a:r>
                        <a:rPr lang="en-US" sz="1600" u="none" dirty="0" err="1" smtClean="0"/>
                        <a:t>GeV</a:t>
                      </a:r>
                      <a:r>
                        <a:rPr lang="en-US" sz="1600" u="none" dirty="0" smtClean="0"/>
                        <a:t>: </a:t>
                      </a:r>
                      <a:r>
                        <a:rPr lang="en-US" sz="1800" b="1" u="sng" dirty="0" smtClean="0">
                          <a:solidFill>
                            <a:srgbClr val="0000FF"/>
                          </a:solidFill>
                        </a:rPr>
                        <a:t>Head-on beam-beam limit</a:t>
                      </a:r>
                      <a:r>
                        <a:rPr lang="en-US" sz="1800" b="1" u="none" baseline="0" dirty="0" smtClean="0">
                          <a:solidFill>
                            <a:srgbClr val="0000FF"/>
                          </a:solidFill>
                        </a:rPr>
                        <a:t> </a:t>
                      </a:r>
                      <a:r>
                        <a:rPr lang="en-US" sz="1600" u="none" baseline="0" dirty="0" smtClean="0"/>
                        <a:t>– </a:t>
                      </a:r>
                      <a:r>
                        <a:rPr lang="en-US" sz="1400" u="none" baseline="0" dirty="0" smtClean="0"/>
                        <a:t>u</a:t>
                      </a:r>
                      <a:r>
                        <a:rPr lang="en-US" sz="1400" dirty="0" smtClean="0"/>
                        <a:t>p to 3e11p per bunch, coherent modes. BI parasitically.</a:t>
                      </a:r>
                    </a:p>
                  </a:txBody>
                  <a:tcPr marL="12700" marR="12700" marT="1270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u="none" dirty="0" smtClean="0">
                          <a:solidFill>
                            <a:schemeClr val="tx1"/>
                          </a:solidFill>
                        </a:rPr>
                        <a:t>A</a:t>
                      </a:r>
                    </a:p>
                  </a:txBody>
                  <a:tcPr marL="12700" marR="12700" marT="12700" marB="0" anchor="ctr"/>
                </a:tc>
              </a:tr>
              <a:tr h="812692">
                <a:tc>
                  <a:txBody>
                    <a:bodyPr/>
                    <a:lstStyle/>
                    <a:p>
                      <a:endParaRPr lang="en-US" b="0" dirty="0"/>
                    </a:p>
                  </a:txBody>
                  <a:tcPr marL="12700" marR="12700" marT="12700" marB="0" anchor="ctr"/>
                </a:tc>
                <a:tc>
                  <a:txBody>
                    <a:bodyPr/>
                    <a:lstStyle/>
                    <a:p>
                      <a:r>
                        <a:rPr lang="en-US" dirty="0" smtClean="0"/>
                        <a:t>16:00</a:t>
                      </a:r>
                      <a:endParaRPr lang="en-US" dirty="0"/>
                    </a:p>
                  </a:txBody>
                  <a:tcPr marL="12700" marR="12700" marT="1270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450 </a:t>
                      </a:r>
                      <a:r>
                        <a:rPr lang="en-US" sz="1600" dirty="0" err="1" smtClean="0"/>
                        <a:t>GeV</a:t>
                      </a:r>
                      <a:r>
                        <a:rPr lang="en-US" sz="1600" dirty="0" smtClean="0"/>
                        <a:t>: </a:t>
                      </a:r>
                      <a:r>
                        <a:rPr lang="en-US" b="1" u="sng" dirty="0" smtClean="0">
                          <a:solidFill>
                            <a:srgbClr val="0000FF"/>
                          </a:solidFill>
                        </a:rPr>
                        <a:t>Injecting nominal </a:t>
                      </a:r>
                      <a:r>
                        <a:rPr lang="en-US" b="1" u="sng" dirty="0" err="1" smtClean="0">
                          <a:solidFill>
                            <a:srgbClr val="0000FF"/>
                          </a:solidFill>
                        </a:rPr>
                        <a:t>emittances</a:t>
                      </a:r>
                      <a:r>
                        <a:rPr lang="en-US" b="1" u="sng" dirty="0" smtClean="0">
                          <a:solidFill>
                            <a:srgbClr val="0000FF"/>
                          </a:solidFill>
                        </a:rPr>
                        <a:t>, MKI &amp; UFO’s</a:t>
                      </a:r>
                      <a:r>
                        <a:rPr lang="en-US" b="1" u="none" baseline="0" dirty="0" smtClean="0">
                          <a:solidFill>
                            <a:srgbClr val="0000FF"/>
                          </a:solidFill>
                        </a:rPr>
                        <a:t> </a:t>
                      </a:r>
                      <a:r>
                        <a:rPr lang="en-US" u="none" baseline="0" dirty="0" smtClean="0"/>
                        <a:t>– </a:t>
                      </a:r>
                      <a:r>
                        <a:rPr lang="en-US" sz="1400" u="none" baseline="0" dirty="0" smtClean="0"/>
                        <a:t>50ns, b</a:t>
                      </a:r>
                      <a:r>
                        <a:rPr lang="en-US" sz="1400" u="none" dirty="0" smtClean="0"/>
                        <a:t>low-up </a:t>
                      </a:r>
                      <a:r>
                        <a:rPr lang="en-US" sz="1400" dirty="0" smtClean="0"/>
                        <a:t>in SPS, SPS scraping and losses,</a:t>
                      </a:r>
                      <a:r>
                        <a:rPr lang="en-US" sz="1400" baseline="0" dirty="0" smtClean="0"/>
                        <a:t> injection into LHC, nominal </a:t>
                      </a:r>
                      <a:r>
                        <a:rPr lang="en-US" sz="1400" baseline="0" dirty="0" err="1" smtClean="0"/>
                        <a:t>emittance</a:t>
                      </a:r>
                      <a:r>
                        <a:rPr lang="en-US" sz="1400" baseline="0" dirty="0" smtClean="0"/>
                        <a:t>.</a:t>
                      </a:r>
                    </a:p>
                  </a:txBody>
                  <a:tcPr marL="12700" marR="12700" marT="1270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u="none" baseline="0" dirty="0" smtClean="0">
                          <a:solidFill>
                            <a:schemeClr val="tx1"/>
                          </a:solidFill>
                        </a:rPr>
                        <a:t>B</a:t>
                      </a:r>
                    </a:p>
                  </a:txBody>
                  <a:tcPr marL="12700" marR="12700" marT="12700" marB="0" anchor="ctr"/>
                </a:tc>
              </a:tr>
              <a:tr h="812692">
                <a:tc>
                  <a:txBody>
                    <a:bodyPr/>
                    <a:lstStyle/>
                    <a:p>
                      <a:r>
                        <a:rPr lang="en-US" b="0" dirty="0" smtClean="0"/>
                        <a:t>Fri</a:t>
                      </a:r>
                      <a:endParaRPr lang="en-US" b="0" dirty="0"/>
                    </a:p>
                  </a:txBody>
                  <a:tcPr marL="12700" marR="12700" marT="12700" marB="0" anchor="ctr"/>
                </a:tc>
                <a:tc>
                  <a:txBody>
                    <a:bodyPr/>
                    <a:lstStyle/>
                    <a:p>
                      <a:r>
                        <a:rPr lang="en-US" sz="1400" i="1" dirty="0" smtClean="0"/>
                        <a:t>01:00</a:t>
                      </a:r>
                      <a:endParaRPr lang="en-US" sz="1400" i="1" dirty="0"/>
                    </a:p>
                  </a:txBody>
                  <a:tcPr marL="12700" marR="12700" marT="1270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smtClean="0"/>
                        <a:t>Switch back to operational injection settings. Verification.</a:t>
                      </a:r>
                    </a:p>
                  </a:txBody>
                  <a:tcPr marL="12700" marR="12700" marT="1270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1" dirty="0" smtClean="0"/>
                    </a:p>
                  </a:txBody>
                  <a:tcPr marL="12700" marR="12700" marT="12700" marB="0" anchor="ctr"/>
                </a:tc>
              </a:tr>
            </a:tbl>
          </a:graphicData>
        </a:graphic>
      </p:graphicFrame>
      <p:sp>
        <p:nvSpPr>
          <p:cNvPr id="4" name="Slide Number Placeholder 3"/>
          <p:cNvSpPr>
            <a:spLocks noGrp="1"/>
          </p:cNvSpPr>
          <p:nvPr>
            <p:ph type="sldNum" sz="quarter" idx="11"/>
          </p:nvPr>
        </p:nvSpPr>
        <p:spPr/>
        <p:txBody>
          <a:bodyPr/>
          <a:lstStyle/>
          <a:p>
            <a:endParaRPr lang="en-US" dirty="0">
              <a:solidFill>
                <a:srgbClr val="00007D"/>
              </a:solidFill>
            </a:endParaRPr>
          </a:p>
        </p:txBody>
      </p:sp>
      <p:sp>
        <p:nvSpPr>
          <p:cNvPr id="5" name="Footer Placeholder 4"/>
          <p:cNvSpPr>
            <a:spLocks noGrp="1"/>
          </p:cNvSpPr>
          <p:nvPr>
            <p:ph type="ftr" sz="quarter" idx="10"/>
          </p:nvPr>
        </p:nvSpPr>
        <p:spPr/>
        <p:txBody>
          <a:bodyPr/>
          <a:lstStyle/>
          <a:p>
            <a:r>
              <a:rPr lang="fi-FI" smtClean="0">
                <a:solidFill>
                  <a:srgbClr val="00007D"/>
                </a:solidFill>
              </a:rPr>
              <a:t>MD Report</a:t>
            </a:r>
            <a:endParaRPr lang="en-US" dirty="0">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30/06/2011</a:t>
            </a:r>
            <a:endParaRPr lang="en-US" dirty="0">
              <a:solidFill>
                <a:srgbClr val="00007D"/>
              </a:solidFill>
            </a:endParaRPr>
          </a:p>
        </p:txBody>
      </p:sp>
    </p:spTree>
    <p:extLst>
      <p:ext uri="{BB962C8B-B14F-4D97-AF65-F5344CB8AC3E}">
        <p14:creationId xmlns:p14="http://schemas.microsoft.com/office/powerpoint/2010/main" val="507732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 </a:t>
            </a:r>
            <a:r>
              <a:rPr lang="en-US" dirty="0" smtClean="0"/>
              <a:t>Planning Fri – Sat (1. – 2.7.)</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88854181"/>
              </p:ext>
            </p:extLst>
          </p:nvPr>
        </p:nvGraphicFramePr>
        <p:xfrm>
          <a:off x="467430" y="980660"/>
          <a:ext cx="8229601" cy="4688310"/>
        </p:xfrm>
        <a:graphic>
          <a:graphicData uri="http://schemas.openxmlformats.org/drawingml/2006/table">
            <a:tbl>
              <a:tblPr firstRow="1" bandRow="1">
                <a:tableStyleId>{5C22544A-7EE6-4342-B048-85BDC9FD1C3A}</a:tableStyleId>
              </a:tblPr>
              <a:tblGrid>
                <a:gridCol w="720100"/>
                <a:gridCol w="792110"/>
                <a:gridCol w="6192860"/>
                <a:gridCol w="524531"/>
              </a:tblGrid>
              <a:tr h="370840">
                <a:tc>
                  <a:txBody>
                    <a:bodyPr/>
                    <a:lstStyle/>
                    <a:p>
                      <a:r>
                        <a:rPr lang="en-US" dirty="0" smtClean="0"/>
                        <a:t>Day</a:t>
                      </a:r>
                      <a:endParaRPr lang="en-US" dirty="0"/>
                    </a:p>
                  </a:txBody>
                  <a:tcPr/>
                </a:tc>
                <a:tc>
                  <a:txBody>
                    <a:bodyPr/>
                    <a:lstStyle/>
                    <a:p>
                      <a:r>
                        <a:rPr lang="en-US" dirty="0" smtClean="0"/>
                        <a:t>Time</a:t>
                      </a:r>
                      <a:endParaRPr lang="en-US" dirty="0"/>
                    </a:p>
                  </a:txBody>
                  <a:tcPr/>
                </a:tc>
                <a:tc>
                  <a:txBody>
                    <a:bodyPr/>
                    <a:lstStyle/>
                    <a:p>
                      <a:r>
                        <a:rPr lang="en-US" dirty="0" smtClean="0"/>
                        <a:t>MD</a:t>
                      </a:r>
                      <a:endParaRPr lang="en-US" dirty="0"/>
                    </a:p>
                  </a:txBody>
                  <a:tcPr/>
                </a:tc>
                <a:tc>
                  <a:txBody>
                    <a:bodyPr/>
                    <a:lstStyle/>
                    <a:p>
                      <a:r>
                        <a:rPr lang="en-US" dirty="0" smtClean="0"/>
                        <a:t>MP</a:t>
                      </a:r>
                      <a:endParaRPr lang="en-US" dirty="0"/>
                    </a:p>
                  </a:txBody>
                  <a:tcPr/>
                </a:tc>
              </a:tr>
              <a:tr h="419060">
                <a:tc>
                  <a:txBody>
                    <a:bodyPr/>
                    <a:lstStyle/>
                    <a:p>
                      <a:r>
                        <a:rPr lang="en-US" b="0" dirty="0" smtClean="0"/>
                        <a:t>Fri</a:t>
                      </a:r>
                      <a:endParaRPr lang="en-US" b="0" dirty="0"/>
                    </a:p>
                  </a:txBody>
                  <a:tcPr marL="12700" marR="12700" marT="12700" marB="0" anchor="ctr"/>
                </a:tc>
                <a:tc>
                  <a:txBody>
                    <a:bodyPr/>
                    <a:lstStyle/>
                    <a:p>
                      <a:r>
                        <a:rPr lang="en-US" sz="1400" i="1" dirty="0" smtClean="0"/>
                        <a:t>01:00</a:t>
                      </a:r>
                      <a:endParaRPr lang="en-US" sz="1400" i="1" dirty="0"/>
                    </a:p>
                  </a:txBody>
                  <a:tcPr marL="12700" marR="12700" marT="1270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smtClean="0"/>
                        <a:t>Switch back to operational injection settings. Verification.</a:t>
                      </a:r>
                    </a:p>
                  </a:txBody>
                  <a:tcPr marL="12700" marR="12700" marT="1270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1" dirty="0" smtClean="0"/>
                    </a:p>
                  </a:txBody>
                  <a:tcPr marL="12700" marR="12700" marT="12700" marB="0" anchor="ctr"/>
                </a:tc>
              </a:tr>
              <a:tr h="578290">
                <a:tc>
                  <a:txBody>
                    <a:bodyPr/>
                    <a:lstStyle/>
                    <a:p>
                      <a:endParaRPr lang="en-US" b="0" dirty="0"/>
                    </a:p>
                  </a:txBody>
                  <a:tcPr marL="12700" marR="12700" marT="12700" marB="0" anchor="ctr"/>
                </a:tc>
                <a:tc>
                  <a:txBody>
                    <a:bodyPr/>
                    <a:lstStyle/>
                    <a:p>
                      <a:r>
                        <a:rPr lang="en-US" dirty="0" smtClean="0"/>
                        <a:t>03:00</a:t>
                      </a:r>
                      <a:endParaRPr lang="en-US" dirty="0"/>
                    </a:p>
                  </a:txBody>
                  <a:tcPr marL="12700" marR="12700" marT="1270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450 </a:t>
                      </a:r>
                      <a:r>
                        <a:rPr lang="en-US" sz="1600" dirty="0" err="1" smtClean="0"/>
                        <a:t>GeV</a:t>
                      </a:r>
                      <a:r>
                        <a:rPr lang="en-US" sz="1600" dirty="0" smtClean="0"/>
                        <a:t> </a:t>
                      </a:r>
                      <a:r>
                        <a:rPr lang="en-US" sz="1600" dirty="0" smtClean="0">
                          <a:sym typeface="Wingdings"/>
                        </a:rPr>
                        <a:t> 3.5 </a:t>
                      </a:r>
                      <a:r>
                        <a:rPr lang="en-US" sz="1600" dirty="0" err="1" smtClean="0">
                          <a:sym typeface="Wingdings"/>
                        </a:rPr>
                        <a:t>TeV</a:t>
                      </a:r>
                      <a:r>
                        <a:rPr lang="en-US" sz="1600" dirty="0" smtClean="0">
                          <a:sym typeface="Wingdings"/>
                        </a:rPr>
                        <a:t>: </a:t>
                      </a:r>
                      <a:r>
                        <a:rPr lang="en-US" b="1" u="sng" dirty="0" smtClean="0">
                          <a:solidFill>
                            <a:srgbClr val="0000FF"/>
                          </a:solidFill>
                          <a:sym typeface="Wingdings"/>
                        </a:rPr>
                        <a:t>RF</a:t>
                      </a:r>
                      <a:r>
                        <a:rPr lang="en-US" dirty="0" smtClean="0">
                          <a:sym typeface="Wingdings"/>
                        </a:rPr>
                        <a:t> – </a:t>
                      </a:r>
                      <a:r>
                        <a:rPr lang="en-US" sz="1400" dirty="0" smtClean="0">
                          <a:sym typeface="Wingdings"/>
                        </a:rPr>
                        <a:t>longitudinal</a:t>
                      </a:r>
                      <a:r>
                        <a:rPr lang="en-US" sz="1400" baseline="0" dirty="0" smtClean="0">
                          <a:sym typeface="Wingdings"/>
                        </a:rPr>
                        <a:t> beam stability.</a:t>
                      </a:r>
                      <a:endParaRPr lang="en-US" sz="1400" dirty="0" smtClean="0"/>
                    </a:p>
                  </a:txBody>
                  <a:tcPr marL="12700" marR="12700" marT="1270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B</a:t>
                      </a:r>
                    </a:p>
                  </a:txBody>
                  <a:tcPr marL="12700" marR="12700" marT="12700" marB="0" anchor="ctr"/>
                </a:tc>
              </a:tr>
              <a:tr h="363280">
                <a:tc>
                  <a:txBody>
                    <a:bodyPr/>
                    <a:lstStyle/>
                    <a:p>
                      <a:endParaRPr lang="en-US" sz="1600" dirty="0"/>
                    </a:p>
                  </a:txBody>
                  <a:tcPr marL="12700" marR="12700" marT="12700" marB="0" anchor="ctr"/>
                </a:tc>
                <a:tc>
                  <a:txBody>
                    <a:bodyPr/>
                    <a:lstStyle/>
                    <a:p>
                      <a:r>
                        <a:rPr lang="en-US" sz="1400" i="1" dirty="0" smtClean="0"/>
                        <a:t>16:00</a:t>
                      </a:r>
                      <a:endParaRPr lang="en-US" sz="1400" i="1" dirty="0"/>
                    </a:p>
                  </a:txBody>
                  <a:tcPr marL="12700" marR="12700" marT="12700" marB="0" anchor="ctr"/>
                </a:tc>
                <a:tc>
                  <a:txBody>
                    <a:bodyPr/>
                    <a:lstStyle/>
                    <a:p>
                      <a:r>
                        <a:rPr lang="en-US" sz="1400" b="0" i="1" dirty="0" smtClean="0"/>
                        <a:t>Ramp down,</a:t>
                      </a:r>
                      <a:r>
                        <a:rPr lang="en-US" sz="1400" b="0" i="1" baseline="0" dirty="0" smtClean="0"/>
                        <a:t> cycle.</a:t>
                      </a:r>
                      <a:endParaRPr lang="en-US" sz="1400" b="0" i="1" dirty="0"/>
                    </a:p>
                  </a:txBody>
                  <a:tcPr marL="12700" marR="12700" marT="12700" marB="0" anchor="ctr"/>
                </a:tc>
                <a:tc>
                  <a:txBody>
                    <a:bodyPr/>
                    <a:lstStyle/>
                    <a:p>
                      <a:pPr algn="ctr"/>
                      <a:endParaRPr lang="en-US" sz="1800" b="1" i="1" dirty="0"/>
                    </a:p>
                  </a:txBody>
                  <a:tcPr marL="12700" marR="12700" marT="12700" marB="0" anchor="ctr"/>
                </a:tc>
              </a:tr>
              <a:tr h="708120">
                <a:tc>
                  <a:txBody>
                    <a:bodyPr/>
                    <a:lstStyle/>
                    <a:p>
                      <a:endParaRPr lang="en-US" dirty="0"/>
                    </a:p>
                  </a:txBody>
                  <a:tcPr marL="12700" marR="12700" marT="12700" marB="0" anchor="ctr"/>
                </a:tc>
                <a:tc>
                  <a:txBody>
                    <a:bodyPr/>
                    <a:lstStyle/>
                    <a:p>
                      <a:r>
                        <a:rPr lang="en-US" dirty="0" smtClean="0"/>
                        <a:t>18:00</a:t>
                      </a:r>
                      <a:endParaRPr lang="en-US" dirty="0"/>
                    </a:p>
                  </a:txBody>
                  <a:tcPr marL="12700" marR="12700" marT="12700" marB="0" anchor="ctr"/>
                </a:tc>
                <a:tc>
                  <a:txBody>
                    <a:bodyPr/>
                    <a:lstStyle/>
                    <a:p>
                      <a:r>
                        <a:rPr lang="en-US" sz="1600" dirty="0" smtClean="0"/>
                        <a:t>450 </a:t>
                      </a:r>
                      <a:r>
                        <a:rPr lang="en-US" sz="1600" dirty="0" err="1" smtClean="0"/>
                        <a:t>GeV</a:t>
                      </a:r>
                      <a:r>
                        <a:rPr lang="en-US" sz="1600" baseline="0" dirty="0" smtClean="0"/>
                        <a:t> </a:t>
                      </a:r>
                      <a:r>
                        <a:rPr lang="en-US" sz="1600" baseline="0" dirty="0" smtClean="0">
                          <a:sym typeface="Wingdings"/>
                        </a:rPr>
                        <a:t> 3.5 </a:t>
                      </a:r>
                      <a:r>
                        <a:rPr lang="en-US" sz="1600" baseline="0" dirty="0" err="1" smtClean="0">
                          <a:sym typeface="Wingdings"/>
                        </a:rPr>
                        <a:t>TeV</a:t>
                      </a:r>
                      <a:r>
                        <a:rPr lang="en-US" sz="1600" baseline="0" dirty="0" smtClean="0">
                          <a:sym typeface="Wingdings"/>
                        </a:rPr>
                        <a:t>: </a:t>
                      </a:r>
                      <a:r>
                        <a:rPr lang="en-US" b="1" u="sng" dirty="0" smtClean="0">
                          <a:solidFill>
                            <a:srgbClr val="0000FF"/>
                          </a:solidFill>
                        </a:rPr>
                        <a:t>Long-range beam-beam limit</a:t>
                      </a:r>
                      <a:r>
                        <a:rPr lang="en-US" b="1" u="none" baseline="0" dirty="0" smtClean="0">
                          <a:solidFill>
                            <a:srgbClr val="0000FF"/>
                          </a:solidFill>
                        </a:rPr>
                        <a:t> </a:t>
                      </a:r>
                      <a:r>
                        <a:rPr lang="en-US" u="none" baseline="0" dirty="0" smtClean="0"/>
                        <a:t>– </a:t>
                      </a:r>
                      <a:r>
                        <a:rPr lang="en-US" sz="1400" u="none" baseline="0" dirty="0" smtClean="0"/>
                        <a:t>lifetime, </a:t>
                      </a:r>
                      <a:r>
                        <a:rPr lang="en-US" sz="1400" u="none" baseline="0" dirty="0" err="1" smtClean="0"/>
                        <a:t>emittance</a:t>
                      </a:r>
                      <a:r>
                        <a:rPr lang="en-US" sz="1400" u="none" baseline="0" dirty="0" smtClean="0"/>
                        <a:t> versus beam-beam separation. Collimation with changing crossing angle.</a:t>
                      </a:r>
                      <a:endParaRPr lang="en-US" dirty="0"/>
                    </a:p>
                  </a:txBody>
                  <a:tcPr marL="12700" marR="12700" marT="12700" marB="0" anchor="ctr"/>
                </a:tc>
                <a:tc>
                  <a:txBody>
                    <a:bodyPr/>
                    <a:lstStyle/>
                    <a:p>
                      <a:pPr algn="ctr"/>
                      <a:r>
                        <a:rPr lang="en-US" sz="1800" b="1" dirty="0" smtClean="0"/>
                        <a:t>C</a:t>
                      </a:r>
                      <a:endParaRPr lang="en-US" sz="1800" b="1" dirty="0"/>
                    </a:p>
                  </a:txBody>
                  <a:tcPr marL="12700" marR="12700" marT="12700" marB="0" anchor="ctr"/>
                </a:tc>
              </a:tr>
              <a:tr h="370840">
                <a:tc>
                  <a:txBody>
                    <a:bodyPr/>
                    <a:lstStyle/>
                    <a:p>
                      <a:r>
                        <a:rPr lang="en-US" dirty="0" smtClean="0"/>
                        <a:t>Sat</a:t>
                      </a:r>
                      <a:endParaRPr lang="en-US" dirty="0"/>
                    </a:p>
                  </a:txBody>
                  <a:tcPr marL="12700" marR="12700" marT="12700" marB="0" anchor="ctr"/>
                </a:tc>
                <a:tc>
                  <a:txBody>
                    <a:bodyPr/>
                    <a:lstStyle/>
                    <a:p>
                      <a:r>
                        <a:rPr lang="en-US" sz="1400" b="0" i="1" dirty="0" smtClean="0"/>
                        <a:t>02:00</a:t>
                      </a:r>
                      <a:endParaRPr lang="en-US" sz="1400" b="0" i="1" dirty="0"/>
                    </a:p>
                  </a:txBody>
                  <a:tcPr marL="12700" marR="12700" marT="1270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smtClean="0"/>
                        <a:t>Ramp down,</a:t>
                      </a:r>
                      <a:r>
                        <a:rPr lang="en-US" sz="1400" b="0" i="1" baseline="0" dirty="0" smtClean="0"/>
                        <a:t> cycle.</a:t>
                      </a:r>
                      <a:endParaRPr lang="en-US" sz="1400" b="0" i="1" dirty="0" smtClean="0"/>
                    </a:p>
                  </a:txBody>
                  <a:tcPr marL="12700" marR="12700" marT="1270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1" dirty="0" smtClean="0"/>
                    </a:p>
                  </a:txBody>
                  <a:tcPr marL="12700" marR="12700" marT="12700" marB="0" anchor="ctr"/>
                </a:tc>
              </a:tr>
              <a:tr h="637301">
                <a:tc>
                  <a:txBody>
                    <a:bodyPr/>
                    <a:lstStyle/>
                    <a:p>
                      <a:endParaRPr lang="en-US" dirty="0"/>
                    </a:p>
                  </a:txBody>
                  <a:tcPr marL="12700" marR="12700" marT="12700" marB="0" anchor="ctr"/>
                </a:tc>
                <a:tc>
                  <a:txBody>
                    <a:bodyPr/>
                    <a:lstStyle/>
                    <a:p>
                      <a:r>
                        <a:rPr lang="en-US" dirty="0" smtClean="0"/>
                        <a:t>04:00</a:t>
                      </a:r>
                      <a:endParaRPr lang="en-US" dirty="0"/>
                    </a:p>
                  </a:txBody>
                  <a:tcPr marL="12700" marR="12700" marT="1270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450 </a:t>
                      </a:r>
                      <a:r>
                        <a:rPr lang="en-US" dirty="0" err="1" smtClean="0"/>
                        <a:t>GeV</a:t>
                      </a:r>
                      <a:r>
                        <a:rPr lang="en-US" dirty="0" smtClean="0"/>
                        <a:t>:</a:t>
                      </a:r>
                      <a:r>
                        <a:rPr lang="en-US" baseline="0" dirty="0" smtClean="0"/>
                        <a:t> </a:t>
                      </a:r>
                      <a:r>
                        <a:rPr lang="en-US" b="1" u="sng" baseline="0" dirty="0" smtClean="0">
                          <a:solidFill>
                            <a:srgbClr val="0000FF"/>
                          </a:solidFill>
                        </a:rPr>
                        <a:t>Non-linear dynamics</a:t>
                      </a:r>
                      <a:r>
                        <a:rPr lang="en-US" b="1" baseline="0" dirty="0" smtClean="0">
                          <a:solidFill>
                            <a:srgbClr val="0000FF"/>
                          </a:solidFill>
                        </a:rPr>
                        <a:t> </a:t>
                      </a:r>
                      <a:r>
                        <a:rPr lang="en-US" baseline="0" dirty="0" smtClean="0"/>
                        <a:t>– </a:t>
                      </a:r>
                      <a:r>
                        <a:rPr lang="en-US" sz="1400" baseline="0" dirty="0" smtClean="0"/>
                        <a:t>Dynamic aperture, non-linear chromaticity and frequency map.</a:t>
                      </a:r>
                      <a:endParaRPr lang="en-US" dirty="0" smtClean="0"/>
                    </a:p>
                  </a:txBody>
                  <a:tcPr marL="12700" marR="12700" marT="1270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a:t>
                      </a:r>
                    </a:p>
                  </a:txBody>
                  <a:tcPr marL="12700" marR="12700" marT="12700" marB="0" anchor="ctr"/>
                </a:tc>
              </a:tr>
              <a:tr h="370840">
                <a:tc>
                  <a:txBody>
                    <a:bodyPr/>
                    <a:lstStyle/>
                    <a:p>
                      <a:endParaRPr lang="en-US" dirty="0"/>
                    </a:p>
                  </a:txBody>
                  <a:tcPr marL="12700" marR="12700" marT="12700" marB="0" anchor="ctr"/>
                </a:tc>
                <a:tc>
                  <a:txBody>
                    <a:bodyPr/>
                    <a:lstStyle/>
                    <a:p>
                      <a:r>
                        <a:rPr lang="en-US" sz="1400" i="1" dirty="0" smtClean="0"/>
                        <a:t>12:00</a:t>
                      </a:r>
                      <a:endParaRPr lang="en-US" sz="1400" i="1" dirty="0"/>
                    </a:p>
                  </a:txBody>
                  <a:tcPr marL="12700" marR="12700" marT="1270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1" baseline="0" dirty="0" smtClean="0"/>
                        <a:t>If needed: </a:t>
                      </a:r>
                      <a:r>
                        <a:rPr lang="en-US" sz="1400" b="0" i="1" baseline="0" dirty="0" err="1" smtClean="0"/>
                        <a:t>Precycle</a:t>
                      </a:r>
                      <a:r>
                        <a:rPr lang="en-US" sz="1400" b="0" i="1" baseline="0" dirty="0" smtClean="0"/>
                        <a:t>.</a:t>
                      </a:r>
                      <a:endParaRPr lang="en-US" sz="1400" b="0" i="1" dirty="0" smtClean="0"/>
                    </a:p>
                  </a:txBody>
                  <a:tcPr marL="12700" marR="12700" marT="1270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1" dirty="0" smtClean="0"/>
                    </a:p>
                  </a:txBody>
                  <a:tcPr marL="12700" marR="12700" marT="12700" marB="0" anchor="ctr"/>
                </a:tc>
              </a:tr>
              <a:tr h="493280">
                <a:tc>
                  <a:txBody>
                    <a:bodyPr/>
                    <a:lstStyle/>
                    <a:p>
                      <a:endParaRPr lang="en-US" dirty="0"/>
                    </a:p>
                  </a:txBody>
                  <a:tcPr marL="12700" marR="12700" marT="12700" marB="0" anchor="ctr"/>
                </a:tc>
                <a:tc>
                  <a:txBody>
                    <a:bodyPr/>
                    <a:lstStyle/>
                    <a:p>
                      <a:r>
                        <a:rPr lang="en-US" dirty="0" smtClean="0"/>
                        <a:t>14:00</a:t>
                      </a:r>
                      <a:endParaRPr lang="en-US" dirty="0"/>
                    </a:p>
                  </a:txBody>
                  <a:tcPr marL="12700" marR="12700" marT="12700" marB="0" anchor="ctr"/>
                </a:tc>
                <a:tc>
                  <a:txBody>
                    <a:bodyPr/>
                    <a:lstStyle/>
                    <a:p>
                      <a:r>
                        <a:rPr lang="en-US" dirty="0" smtClean="0"/>
                        <a:t>3.5 </a:t>
                      </a:r>
                      <a:r>
                        <a:rPr lang="en-US" dirty="0" err="1" smtClean="0"/>
                        <a:t>TeV</a:t>
                      </a:r>
                      <a:r>
                        <a:rPr lang="en-US" dirty="0" smtClean="0"/>
                        <a:t>: </a:t>
                      </a:r>
                      <a:r>
                        <a:rPr lang="en-US" b="1" u="sng" dirty="0" smtClean="0">
                          <a:solidFill>
                            <a:srgbClr val="0000FF"/>
                          </a:solidFill>
                        </a:rPr>
                        <a:t>Collimation</a:t>
                      </a:r>
                      <a:r>
                        <a:rPr lang="en-US" dirty="0" smtClean="0"/>
                        <a:t> – </a:t>
                      </a:r>
                      <a:r>
                        <a:rPr lang="en-US" sz="1400" dirty="0" smtClean="0"/>
                        <a:t>combined</a:t>
                      </a:r>
                      <a:r>
                        <a:rPr lang="en-US" sz="1400" baseline="0" dirty="0" smtClean="0"/>
                        <a:t> cleaning, faster setup.</a:t>
                      </a:r>
                      <a:r>
                        <a:rPr lang="en-US" sz="1400" dirty="0" smtClean="0"/>
                        <a:t> </a:t>
                      </a:r>
                      <a:endParaRPr lang="en-US" sz="1400" dirty="0"/>
                    </a:p>
                  </a:txBody>
                  <a:tcPr marL="12700" marR="12700" marT="12700" marB="0" anchor="ctr"/>
                </a:tc>
                <a:tc>
                  <a:txBody>
                    <a:bodyPr/>
                    <a:lstStyle/>
                    <a:p>
                      <a:pPr algn="ctr"/>
                      <a:r>
                        <a:rPr lang="en-US" sz="1800" b="1" dirty="0" smtClean="0"/>
                        <a:t>A</a:t>
                      </a:r>
                      <a:endParaRPr lang="en-US" sz="1800" b="1" dirty="0"/>
                    </a:p>
                  </a:txBody>
                  <a:tcPr marL="12700" marR="12700" marT="12700" marB="0" anchor="ctr"/>
                </a:tc>
              </a:tr>
              <a:tr h="370840">
                <a:tc>
                  <a:txBody>
                    <a:bodyPr/>
                    <a:lstStyle/>
                    <a:p>
                      <a:endParaRPr lang="en-US" sz="1400" b="0" i="1" dirty="0"/>
                    </a:p>
                  </a:txBody>
                  <a:tcPr marL="12700" marR="12700" marT="12700" marB="0" anchor="ctr"/>
                </a:tc>
                <a:tc>
                  <a:txBody>
                    <a:bodyPr/>
                    <a:lstStyle/>
                    <a:p>
                      <a:r>
                        <a:rPr lang="en-US" sz="1400" b="0" i="1" dirty="0" smtClean="0"/>
                        <a:t>22:00</a:t>
                      </a:r>
                      <a:endParaRPr lang="en-US" sz="1400" b="0" i="1" dirty="0"/>
                    </a:p>
                  </a:txBody>
                  <a:tcPr marL="12700" marR="12700" marT="12700" marB="0" anchor="ctr"/>
                </a:tc>
                <a:tc>
                  <a:txBody>
                    <a:bodyPr/>
                    <a:lstStyle/>
                    <a:p>
                      <a:r>
                        <a:rPr lang="en-US" sz="1400" b="0" i="1" dirty="0" smtClean="0"/>
                        <a:t>Ramp down, cycle.</a:t>
                      </a:r>
                      <a:endParaRPr lang="en-US" sz="1400" b="0" i="1" dirty="0"/>
                    </a:p>
                  </a:txBody>
                  <a:tcPr marL="12700" marR="12700" marT="12700" marB="0" anchor="ctr"/>
                </a:tc>
                <a:tc>
                  <a:txBody>
                    <a:bodyPr/>
                    <a:lstStyle/>
                    <a:p>
                      <a:pPr algn="ctr"/>
                      <a:endParaRPr lang="en-US" sz="1800" b="1" i="1" dirty="0"/>
                    </a:p>
                  </a:txBody>
                  <a:tcPr marL="12700" marR="12700" marT="12700" marB="0" anchor="ctr"/>
                </a:tc>
              </a:tr>
            </a:tbl>
          </a:graphicData>
        </a:graphic>
      </p:graphicFrame>
      <p:sp>
        <p:nvSpPr>
          <p:cNvPr id="4" name="Slide Number Placeholder 3"/>
          <p:cNvSpPr>
            <a:spLocks noGrp="1"/>
          </p:cNvSpPr>
          <p:nvPr>
            <p:ph type="sldNum" sz="quarter" idx="11"/>
          </p:nvPr>
        </p:nvSpPr>
        <p:spPr/>
        <p:txBody>
          <a:bodyPr/>
          <a:lstStyle/>
          <a:p>
            <a:endParaRPr lang="en-US" dirty="0">
              <a:solidFill>
                <a:srgbClr val="00007D"/>
              </a:solidFill>
            </a:endParaRPr>
          </a:p>
        </p:txBody>
      </p:sp>
      <p:sp>
        <p:nvSpPr>
          <p:cNvPr id="5" name="Footer Placeholder 4"/>
          <p:cNvSpPr>
            <a:spLocks noGrp="1"/>
          </p:cNvSpPr>
          <p:nvPr>
            <p:ph type="ftr" sz="quarter" idx="10"/>
          </p:nvPr>
        </p:nvSpPr>
        <p:spPr/>
        <p:txBody>
          <a:bodyPr/>
          <a:lstStyle/>
          <a:p>
            <a:r>
              <a:rPr lang="fi-FI" smtClean="0">
                <a:solidFill>
                  <a:srgbClr val="00007D"/>
                </a:solidFill>
              </a:rPr>
              <a:t>MD Report</a:t>
            </a:r>
            <a:endParaRPr lang="en-US" dirty="0">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30/06/2011</a:t>
            </a:r>
            <a:endParaRPr lang="en-US" dirty="0">
              <a:solidFill>
                <a:srgbClr val="00007D"/>
              </a:solidFill>
            </a:endParaRPr>
          </a:p>
        </p:txBody>
      </p:sp>
    </p:spTree>
    <p:extLst>
      <p:ext uri="{BB962C8B-B14F-4D97-AF65-F5344CB8AC3E}">
        <p14:creationId xmlns:p14="http://schemas.microsoft.com/office/powerpoint/2010/main" val="4033481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 </a:t>
            </a:r>
            <a:r>
              <a:rPr lang="en-US" dirty="0"/>
              <a:t>Planning </a:t>
            </a:r>
            <a:r>
              <a:rPr lang="en-US" dirty="0" smtClean="0"/>
              <a:t>Sun – Mon (3. – 4.7.)</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10019239"/>
              </p:ext>
            </p:extLst>
          </p:nvPr>
        </p:nvGraphicFramePr>
        <p:xfrm>
          <a:off x="457200" y="919440"/>
          <a:ext cx="8229601" cy="3877750"/>
        </p:xfrm>
        <a:graphic>
          <a:graphicData uri="http://schemas.openxmlformats.org/drawingml/2006/table">
            <a:tbl>
              <a:tblPr firstRow="1" bandRow="1">
                <a:tableStyleId>{5C22544A-7EE6-4342-B048-85BDC9FD1C3A}</a:tableStyleId>
              </a:tblPr>
              <a:tblGrid>
                <a:gridCol w="658320"/>
                <a:gridCol w="864120"/>
                <a:gridCol w="6120850"/>
                <a:gridCol w="586311"/>
              </a:tblGrid>
              <a:tr h="370840">
                <a:tc>
                  <a:txBody>
                    <a:bodyPr/>
                    <a:lstStyle/>
                    <a:p>
                      <a:r>
                        <a:rPr lang="en-US" dirty="0" smtClean="0"/>
                        <a:t>Day</a:t>
                      </a:r>
                      <a:endParaRPr lang="en-US" dirty="0"/>
                    </a:p>
                  </a:txBody>
                  <a:tcPr anchor="ctr"/>
                </a:tc>
                <a:tc>
                  <a:txBody>
                    <a:bodyPr/>
                    <a:lstStyle/>
                    <a:p>
                      <a:r>
                        <a:rPr lang="en-US" dirty="0" smtClean="0"/>
                        <a:t>Time</a:t>
                      </a:r>
                      <a:endParaRPr lang="en-US" dirty="0"/>
                    </a:p>
                  </a:txBody>
                  <a:tcPr anchor="ctr"/>
                </a:tc>
                <a:tc>
                  <a:txBody>
                    <a:bodyPr/>
                    <a:lstStyle/>
                    <a:p>
                      <a:r>
                        <a:rPr lang="en-US" dirty="0" smtClean="0"/>
                        <a:t>MD</a:t>
                      </a:r>
                      <a:endParaRPr lang="en-US" dirty="0"/>
                    </a:p>
                  </a:txBody>
                  <a:tcPr anchor="ctr"/>
                </a:tc>
                <a:tc>
                  <a:txBody>
                    <a:bodyPr/>
                    <a:lstStyle/>
                    <a:p>
                      <a:r>
                        <a:rPr lang="en-US" dirty="0" smtClean="0"/>
                        <a:t>MP</a:t>
                      </a:r>
                      <a:endParaRPr lang="en-US" dirty="0"/>
                    </a:p>
                  </a:txBody>
                  <a:tcPr anchor="ctr"/>
                </a:tc>
              </a:tr>
              <a:tr h="493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Sun</a:t>
                      </a:r>
                    </a:p>
                  </a:txBody>
                  <a:tcPr marL="12700" marR="12700" marT="12700" marB="0" anchor="ctr"/>
                </a:tc>
                <a:tc>
                  <a:txBody>
                    <a:bodyPr/>
                    <a:lstStyle/>
                    <a:p>
                      <a:r>
                        <a:rPr lang="en-US" dirty="0" smtClean="0"/>
                        <a:t>00:00</a:t>
                      </a:r>
                      <a:endParaRPr lang="en-US" dirty="0"/>
                    </a:p>
                  </a:txBody>
                  <a:tcPr marL="12700" marR="12700" marT="12700" marB="0" anchor="ctr"/>
                </a:tc>
                <a:tc>
                  <a:txBody>
                    <a:bodyPr/>
                    <a:lstStyle/>
                    <a:p>
                      <a:r>
                        <a:rPr lang="en-US" dirty="0" smtClean="0">
                          <a:sym typeface="Wingdings"/>
                        </a:rPr>
                        <a:t>3.5 </a:t>
                      </a:r>
                      <a:r>
                        <a:rPr lang="en-US" dirty="0" err="1" smtClean="0">
                          <a:sym typeface="Wingdings"/>
                        </a:rPr>
                        <a:t>TeV</a:t>
                      </a:r>
                      <a:r>
                        <a:rPr lang="en-US" dirty="0" smtClean="0">
                          <a:sym typeface="Wingdings"/>
                        </a:rPr>
                        <a:t>: </a:t>
                      </a:r>
                      <a:r>
                        <a:rPr lang="en-US" b="1" u="sng" dirty="0" smtClean="0">
                          <a:solidFill>
                            <a:srgbClr val="0000FF"/>
                          </a:solidFill>
                        </a:rPr>
                        <a:t>ATS</a:t>
                      </a:r>
                      <a:r>
                        <a:rPr lang="en-US" dirty="0" smtClean="0"/>
                        <a:t> – </a:t>
                      </a:r>
                      <a:r>
                        <a:rPr lang="en-US" sz="1400" dirty="0" smtClean="0"/>
                        <a:t>correction</a:t>
                      </a:r>
                      <a:r>
                        <a:rPr lang="en-US" sz="1400" baseline="0" dirty="0" smtClean="0"/>
                        <a:t> &amp; pre-squeeze.</a:t>
                      </a:r>
                      <a:endParaRPr lang="en-US" sz="1400" dirty="0"/>
                    </a:p>
                  </a:txBody>
                  <a:tcPr marL="12700" marR="12700" marT="12700" marB="0" anchor="ctr"/>
                </a:tc>
                <a:tc>
                  <a:txBody>
                    <a:bodyPr/>
                    <a:lstStyle/>
                    <a:p>
                      <a:pPr algn="ctr"/>
                      <a:r>
                        <a:rPr lang="en-US" sz="1800" b="1" dirty="0" smtClean="0"/>
                        <a:t>A</a:t>
                      </a:r>
                      <a:endParaRPr lang="en-US" sz="1800" b="1" dirty="0"/>
                    </a:p>
                  </a:txBody>
                  <a:tcPr marL="12700" marR="12700" marT="12700" marB="0" anchor="ctr"/>
                </a:tc>
              </a:tr>
              <a:tr h="370840">
                <a:tc>
                  <a:txBody>
                    <a:bodyPr/>
                    <a:lstStyle/>
                    <a:p>
                      <a:endParaRPr lang="en-US" dirty="0"/>
                    </a:p>
                  </a:txBody>
                  <a:tcPr marL="12700" marR="12700" marT="12700" marB="0" anchor="ctr"/>
                </a:tc>
                <a:tc>
                  <a:txBody>
                    <a:bodyPr/>
                    <a:lstStyle/>
                    <a:p>
                      <a:r>
                        <a:rPr lang="en-US" sz="1400" b="0" i="1" dirty="0" smtClean="0"/>
                        <a:t>08:00</a:t>
                      </a:r>
                      <a:endParaRPr lang="en-US" sz="1400" b="0" i="1" dirty="0"/>
                    </a:p>
                  </a:txBody>
                  <a:tcPr marL="12700" marR="12700" marT="12700" marB="0" anchor="ctr"/>
                </a:tc>
                <a:tc>
                  <a:txBody>
                    <a:bodyPr/>
                    <a:lstStyle/>
                    <a:p>
                      <a:r>
                        <a:rPr lang="en-US" sz="1400" b="0" i="1" dirty="0" smtClean="0"/>
                        <a:t>Ramp down,</a:t>
                      </a:r>
                      <a:r>
                        <a:rPr lang="en-US" sz="1400" b="0" i="1" baseline="0" dirty="0" smtClean="0"/>
                        <a:t> cycle.</a:t>
                      </a:r>
                      <a:endParaRPr lang="en-US" sz="1400" b="0" i="1" dirty="0"/>
                    </a:p>
                  </a:txBody>
                  <a:tcPr marL="12700" marR="12700" marT="12700" marB="0" anchor="ctr"/>
                </a:tc>
                <a:tc>
                  <a:txBody>
                    <a:bodyPr/>
                    <a:lstStyle/>
                    <a:p>
                      <a:pPr algn="ctr"/>
                      <a:endParaRPr lang="en-US" sz="1800" b="1" i="1" dirty="0"/>
                    </a:p>
                  </a:txBody>
                  <a:tcPr marL="12700" marR="12700" marT="12700" marB="0" anchor="ctr"/>
                </a:tc>
              </a:tr>
              <a:tr h="698520">
                <a:tc>
                  <a:txBody>
                    <a:bodyPr/>
                    <a:lstStyle/>
                    <a:p>
                      <a:endParaRPr lang="en-US" dirty="0"/>
                    </a:p>
                  </a:txBody>
                  <a:tcPr marL="12700" marR="12700" marT="12700" marB="0" anchor="ctr"/>
                </a:tc>
                <a:tc>
                  <a:txBody>
                    <a:bodyPr/>
                    <a:lstStyle/>
                    <a:p>
                      <a:r>
                        <a:rPr lang="en-US" dirty="0" smtClean="0"/>
                        <a:t>10:00</a:t>
                      </a:r>
                      <a:endParaRPr lang="en-US" dirty="0"/>
                    </a:p>
                  </a:txBody>
                  <a:tcPr marL="12700" marR="12700" marT="1270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450 </a:t>
                      </a:r>
                      <a:r>
                        <a:rPr lang="en-US" dirty="0" err="1" smtClean="0"/>
                        <a:t>GeV</a:t>
                      </a:r>
                      <a:r>
                        <a:rPr lang="en-US" dirty="0" smtClean="0">
                          <a:sym typeface="Wingdings"/>
                        </a:rPr>
                        <a:t>: </a:t>
                      </a:r>
                      <a:r>
                        <a:rPr lang="en-US" b="1" u="sng" dirty="0" smtClean="0">
                          <a:solidFill>
                            <a:srgbClr val="0000FF"/>
                          </a:solidFill>
                          <a:sym typeface="Wingdings"/>
                        </a:rPr>
                        <a:t>Beam distribution in LHC</a:t>
                      </a:r>
                      <a:r>
                        <a:rPr lang="en-US" baseline="0" dirty="0" smtClean="0">
                          <a:sym typeface="Wingdings"/>
                        </a:rPr>
                        <a:t> – </a:t>
                      </a:r>
                      <a:r>
                        <a:rPr lang="en-US" sz="1400" baseline="0" dirty="0" smtClean="0">
                          <a:sym typeface="Wingdings"/>
                        </a:rPr>
                        <a:t>scraping, halo, tails, BLM limits, … (high intensity)</a:t>
                      </a:r>
                      <a:endParaRPr lang="en-US" dirty="0" smtClean="0"/>
                    </a:p>
                  </a:txBody>
                  <a:tcPr marL="12700" marR="12700" marT="1270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B</a:t>
                      </a:r>
                    </a:p>
                  </a:txBody>
                  <a:tcPr marL="12700" marR="12700" marT="12700" marB="0" anchor="ctr"/>
                </a:tc>
              </a:tr>
              <a:tr h="792110">
                <a:tc>
                  <a:txBody>
                    <a:bodyPr/>
                    <a:lstStyle/>
                    <a:p>
                      <a:endParaRPr lang="en-US" dirty="0"/>
                    </a:p>
                  </a:txBody>
                  <a:tcPr marL="12700" marR="12700" marT="12700" marB="0" anchor="ctr"/>
                </a:tc>
                <a:tc>
                  <a:txBody>
                    <a:bodyPr/>
                    <a:lstStyle/>
                    <a:p>
                      <a:r>
                        <a:rPr lang="en-US" dirty="0" smtClean="0"/>
                        <a:t>14:00</a:t>
                      </a:r>
                      <a:endParaRPr lang="en-US" dirty="0"/>
                    </a:p>
                  </a:txBody>
                  <a:tcPr marL="12700" marR="12700" marT="1270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450 </a:t>
                      </a:r>
                      <a:r>
                        <a:rPr lang="en-US" dirty="0" err="1" smtClean="0"/>
                        <a:t>GeV</a:t>
                      </a:r>
                      <a:r>
                        <a:rPr lang="en-US" dirty="0" smtClean="0"/>
                        <a:t>: </a:t>
                      </a:r>
                      <a:r>
                        <a:rPr lang="en-US" b="1" u="sng" dirty="0" smtClean="0">
                          <a:solidFill>
                            <a:srgbClr val="0000FF"/>
                          </a:solidFill>
                        </a:rPr>
                        <a:t>Quench margin at injection</a:t>
                      </a:r>
                      <a:r>
                        <a:rPr lang="en-US" b="1" dirty="0" smtClean="0">
                          <a:solidFill>
                            <a:srgbClr val="0000FF"/>
                          </a:solidFill>
                        </a:rPr>
                        <a:t> </a:t>
                      </a:r>
                      <a:r>
                        <a:rPr lang="en-US" dirty="0" smtClean="0"/>
                        <a:t>– </a:t>
                      </a:r>
                      <a:r>
                        <a:rPr lang="en-US" sz="1400" u="none" dirty="0" smtClean="0"/>
                        <a:t>observation with special QPS instrumentation, losses from TCLIB collimator, TCDQ checks in parallel</a:t>
                      </a:r>
                    </a:p>
                  </a:txBody>
                  <a:tcPr marL="12700" marR="12700" marT="1270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u="none" dirty="0" smtClean="0"/>
                        <a:t>C</a:t>
                      </a:r>
                    </a:p>
                  </a:txBody>
                  <a:tcPr marL="12700" marR="12700" marT="12700" marB="0" anchor="ctr"/>
                </a:tc>
              </a:tr>
              <a:tr h="648090">
                <a:tc>
                  <a:txBody>
                    <a:bodyPr/>
                    <a:lstStyle/>
                    <a:p>
                      <a:endParaRPr lang="en-US" dirty="0"/>
                    </a:p>
                  </a:txBody>
                  <a:tcPr marL="12700" marR="12700" marT="12700" marB="0" anchor="ctr"/>
                </a:tc>
                <a:tc>
                  <a:txBody>
                    <a:bodyPr/>
                    <a:lstStyle/>
                    <a:p>
                      <a:r>
                        <a:rPr lang="en-US" dirty="0" smtClean="0"/>
                        <a:t>22:00</a:t>
                      </a:r>
                      <a:endParaRPr lang="en-US" dirty="0"/>
                    </a:p>
                  </a:txBody>
                  <a:tcPr marL="12700" marR="12700" marT="12700"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u="none" dirty="0" smtClean="0"/>
                        <a:t>450 </a:t>
                      </a:r>
                      <a:r>
                        <a:rPr lang="en-US" u="none" dirty="0" err="1" smtClean="0"/>
                        <a:t>GeV</a:t>
                      </a:r>
                      <a:r>
                        <a:rPr lang="en-US" u="none" dirty="0" smtClean="0"/>
                        <a:t>: </a:t>
                      </a:r>
                      <a:r>
                        <a:rPr lang="en-US" b="1" u="sng" dirty="0" smtClean="0">
                          <a:solidFill>
                            <a:srgbClr val="0000FF"/>
                          </a:solidFill>
                        </a:rPr>
                        <a:t>R2E</a:t>
                      </a:r>
                      <a:r>
                        <a:rPr lang="en-US" dirty="0" smtClean="0"/>
                        <a:t> – </a:t>
                      </a:r>
                      <a:r>
                        <a:rPr lang="en-US" sz="1400" dirty="0" smtClean="0"/>
                        <a:t>slow controlled losses (1e13p on Q14.R2.B1).</a:t>
                      </a:r>
                      <a:endParaRPr lang="en-US" sz="1400" b="0" i="0" u="none" strike="noStrike" dirty="0" smtClean="0">
                        <a:solidFill>
                          <a:srgbClr val="000000"/>
                        </a:solidFill>
                        <a:effectLst/>
                        <a:latin typeface="+mn-lt"/>
                      </a:endParaRPr>
                    </a:p>
                  </a:txBody>
                  <a:tcPr marL="12700" marR="12700" marT="1270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mn-lt"/>
                        </a:rPr>
                        <a:t>A</a:t>
                      </a:r>
                    </a:p>
                  </a:txBody>
                  <a:tcPr marL="12700" marR="12700" marT="12700" marB="0" anchor="ctr"/>
                </a:tc>
              </a:tr>
              <a:tr h="504070">
                <a:tc>
                  <a:txBody>
                    <a:bodyPr/>
                    <a:lstStyle/>
                    <a:p>
                      <a:r>
                        <a:rPr lang="en-US" b="1" dirty="0" smtClean="0"/>
                        <a:t>Mon</a:t>
                      </a:r>
                      <a:endParaRPr lang="en-US" b="1" dirty="0"/>
                    </a:p>
                  </a:txBody>
                  <a:tcPr marL="12700" marR="12700" marT="12700" marB="0" anchor="ctr"/>
                </a:tc>
                <a:tc>
                  <a:txBody>
                    <a:bodyPr/>
                    <a:lstStyle/>
                    <a:p>
                      <a:r>
                        <a:rPr lang="en-US" b="1" dirty="0" smtClean="0"/>
                        <a:t>06:00</a:t>
                      </a:r>
                      <a:endParaRPr lang="en-US" b="1" dirty="0"/>
                    </a:p>
                  </a:txBody>
                  <a:tcPr marL="12700" marR="12700" marT="12700"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mn-lt"/>
                        </a:rPr>
                        <a:t>Technical Stop</a:t>
                      </a:r>
                    </a:p>
                  </a:txBody>
                  <a:tcPr marL="12700" marR="12700" marT="12700"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800" b="1" i="0" u="none" strike="noStrike" dirty="0" smtClean="0">
                        <a:solidFill>
                          <a:srgbClr val="000000"/>
                        </a:solidFill>
                        <a:effectLst/>
                        <a:latin typeface="+mn-lt"/>
                      </a:endParaRPr>
                    </a:p>
                  </a:txBody>
                  <a:tcPr marL="12700" marR="12700" marT="12700" marB="0" anchor="ctr"/>
                </a:tc>
              </a:tr>
            </a:tbl>
          </a:graphicData>
        </a:graphic>
      </p:graphicFrame>
      <p:sp>
        <p:nvSpPr>
          <p:cNvPr id="4" name="Slide Number Placeholder 3"/>
          <p:cNvSpPr>
            <a:spLocks noGrp="1"/>
          </p:cNvSpPr>
          <p:nvPr>
            <p:ph type="sldNum" sz="quarter" idx="11"/>
          </p:nvPr>
        </p:nvSpPr>
        <p:spPr/>
        <p:txBody>
          <a:bodyPr/>
          <a:lstStyle/>
          <a:p>
            <a:endParaRPr lang="en-US" dirty="0">
              <a:solidFill>
                <a:srgbClr val="00007D"/>
              </a:solidFill>
            </a:endParaRPr>
          </a:p>
        </p:txBody>
      </p:sp>
      <p:sp>
        <p:nvSpPr>
          <p:cNvPr id="5" name="Footer Placeholder 4"/>
          <p:cNvSpPr>
            <a:spLocks noGrp="1"/>
          </p:cNvSpPr>
          <p:nvPr>
            <p:ph type="ftr" sz="quarter" idx="10"/>
          </p:nvPr>
        </p:nvSpPr>
        <p:spPr/>
        <p:txBody>
          <a:bodyPr/>
          <a:lstStyle/>
          <a:p>
            <a:r>
              <a:rPr lang="fi-FI" smtClean="0">
                <a:solidFill>
                  <a:srgbClr val="00007D"/>
                </a:solidFill>
              </a:rPr>
              <a:t>MD Report</a:t>
            </a:r>
            <a:endParaRPr lang="en-US" dirty="0">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30/06/2011</a:t>
            </a:r>
            <a:endParaRPr lang="en-US" dirty="0">
              <a:solidFill>
                <a:srgbClr val="00007D"/>
              </a:solidFill>
            </a:endParaRPr>
          </a:p>
        </p:txBody>
      </p:sp>
      <p:sp>
        <p:nvSpPr>
          <p:cNvPr id="3" name="TextBox 2"/>
          <p:cNvSpPr txBox="1"/>
          <p:nvPr/>
        </p:nvSpPr>
        <p:spPr>
          <a:xfrm>
            <a:off x="467430" y="5013220"/>
            <a:ext cx="6378143" cy="1231106"/>
          </a:xfrm>
          <a:prstGeom prst="rect">
            <a:avLst/>
          </a:prstGeom>
          <a:noFill/>
        </p:spPr>
        <p:txBody>
          <a:bodyPr wrap="none" rtlCol="0">
            <a:spAutoFit/>
          </a:bodyPr>
          <a:lstStyle/>
          <a:p>
            <a:pPr eaLnBrk="0" hangingPunct="0">
              <a:spcBef>
                <a:spcPct val="50000"/>
              </a:spcBef>
            </a:pPr>
            <a:r>
              <a:rPr lang="en-US" u="sng" dirty="0" smtClean="0">
                <a:solidFill>
                  <a:srgbClr val="00007D"/>
                </a:solidFill>
              </a:rPr>
              <a:t>Needs from experiments:</a:t>
            </a:r>
          </a:p>
          <a:p>
            <a:pPr eaLnBrk="0" hangingPunct="0">
              <a:spcBef>
                <a:spcPct val="50000"/>
              </a:spcBef>
            </a:pPr>
            <a:r>
              <a:rPr lang="en-US" sz="1800" dirty="0" smtClean="0">
                <a:solidFill>
                  <a:srgbClr val="00007D"/>
                </a:solidFill>
              </a:rPr>
              <a:t>30.6., 08:00 to 16:00 – </a:t>
            </a:r>
            <a:r>
              <a:rPr lang="en-US" sz="1800" dirty="0" err="1" smtClean="0">
                <a:solidFill>
                  <a:srgbClr val="00007D"/>
                </a:solidFill>
              </a:rPr>
              <a:t>Luminometers</a:t>
            </a:r>
            <a:r>
              <a:rPr lang="en-US" sz="1800" dirty="0" smtClean="0">
                <a:solidFill>
                  <a:srgbClr val="00007D"/>
                </a:solidFill>
              </a:rPr>
              <a:t> on in ATLAS and CMS</a:t>
            </a:r>
          </a:p>
          <a:p>
            <a:pPr eaLnBrk="0" hangingPunct="0">
              <a:spcBef>
                <a:spcPct val="50000"/>
              </a:spcBef>
            </a:pPr>
            <a:r>
              <a:rPr lang="en-US" sz="1800" dirty="0" smtClean="0">
                <a:solidFill>
                  <a:srgbClr val="00007D"/>
                </a:solidFill>
              </a:rPr>
              <a:t>01.7., 18:00 to 02:00 – </a:t>
            </a:r>
            <a:r>
              <a:rPr lang="en-US" sz="1800" dirty="0" err="1" smtClean="0">
                <a:solidFill>
                  <a:srgbClr val="00007D"/>
                </a:solidFill>
              </a:rPr>
              <a:t>Luminometers</a:t>
            </a:r>
            <a:r>
              <a:rPr lang="en-US" sz="1800" dirty="0" smtClean="0">
                <a:solidFill>
                  <a:srgbClr val="00007D"/>
                </a:solidFill>
              </a:rPr>
              <a:t> </a:t>
            </a:r>
            <a:r>
              <a:rPr lang="en-US" sz="1800" dirty="0">
                <a:solidFill>
                  <a:srgbClr val="00007D"/>
                </a:solidFill>
              </a:rPr>
              <a:t>on in ATLAS and </a:t>
            </a:r>
            <a:r>
              <a:rPr lang="en-US" sz="1800" dirty="0" smtClean="0">
                <a:solidFill>
                  <a:srgbClr val="00007D"/>
                </a:solidFill>
              </a:rPr>
              <a:t>CMS</a:t>
            </a:r>
            <a:endParaRPr lang="en-US" sz="1800" dirty="0">
              <a:solidFill>
                <a:srgbClr val="00007D"/>
              </a:solidFill>
            </a:endParaRPr>
          </a:p>
        </p:txBody>
      </p:sp>
    </p:spTree>
    <p:extLst>
      <p:ext uri="{BB962C8B-B14F-4D97-AF65-F5344CB8AC3E}">
        <p14:creationId xmlns:p14="http://schemas.microsoft.com/office/powerpoint/2010/main" val="776584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ATS Optics </a:t>
            </a:r>
            <a:r>
              <a:rPr lang="en-US" sz="2400" dirty="0" smtClean="0"/>
              <a:t>Checks w/o Beam (S. </a:t>
            </a:r>
            <a:r>
              <a:rPr lang="en-US" sz="2400" dirty="0" err="1" smtClean="0"/>
              <a:t>Fartoukh</a:t>
            </a:r>
            <a:r>
              <a:rPr lang="en-US" sz="2400" dirty="0" smtClean="0"/>
              <a:t> et al)</a:t>
            </a:r>
            <a:endParaRPr lang="en-US" dirty="0"/>
          </a:p>
        </p:txBody>
      </p:sp>
      <p:pic>
        <p:nvPicPr>
          <p:cNvPr id="7" name="Content Placeholder 6"/>
          <p:cNvPicPr>
            <a:picLocks noGrp="1" noChangeAspect="1"/>
          </p:cNvPicPr>
          <p:nvPr>
            <p:ph idx="1"/>
          </p:nvPr>
        </p:nvPicPr>
        <p:blipFill>
          <a:blip r:embed="rId2"/>
          <a:srcRect l="-12420" r="-12420"/>
          <a:stretch>
            <a:fillRect/>
          </a:stretch>
        </p:blipFill>
        <p:spPr>
          <a:xfrm>
            <a:off x="179388" y="836613"/>
            <a:ext cx="8785225" cy="5616575"/>
          </a:xfrm>
        </p:spPr>
      </p:pic>
      <p:sp>
        <p:nvSpPr>
          <p:cNvPr id="4" name="Slide Number Placeholder 3"/>
          <p:cNvSpPr>
            <a:spLocks noGrp="1"/>
          </p:cNvSpPr>
          <p:nvPr>
            <p:ph type="sldNum" sz="quarter" idx="11"/>
          </p:nvPr>
        </p:nvSpPr>
        <p:spPr/>
        <p:txBody>
          <a:bodyPr/>
          <a:lstStyle/>
          <a:p>
            <a:endParaRPr lang="en-US" dirty="0">
              <a:solidFill>
                <a:srgbClr val="00007D"/>
              </a:solidFill>
            </a:endParaRPr>
          </a:p>
        </p:txBody>
      </p:sp>
      <p:sp>
        <p:nvSpPr>
          <p:cNvPr id="5" name="Footer Placeholder 4"/>
          <p:cNvSpPr>
            <a:spLocks noGrp="1"/>
          </p:cNvSpPr>
          <p:nvPr>
            <p:ph type="ftr" sz="quarter" idx="10"/>
          </p:nvPr>
        </p:nvSpPr>
        <p:spPr/>
        <p:txBody>
          <a:bodyPr/>
          <a:lstStyle/>
          <a:p>
            <a:r>
              <a:rPr lang="fi-FI" smtClean="0">
                <a:solidFill>
                  <a:srgbClr val="00007D"/>
                </a:solidFill>
              </a:rPr>
              <a:t>MD Report</a:t>
            </a:r>
            <a:endParaRPr lang="en-US" dirty="0">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30/06/2011</a:t>
            </a:r>
            <a:endParaRPr lang="en-US" dirty="0">
              <a:solidFill>
                <a:srgbClr val="00007D"/>
              </a:solidFill>
            </a:endParaRPr>
          </a:p>
        </p:txBody>
      </p:sp>
      <p:sp>
        <p:nvSpPr>
          <p:cNvPr id="8" name="TextBox 7"/>
          <p:cNvSpPr txBox="1"/>
          <p:nvPr/>
        </p:nvSpPr>
        <p:spPr>
          <a:xfrm>
            <a:off x="179390" y="1484730"/>
            <a:ext cx="2376330" cy="707886"/>
          </a:xfrm>
          <a:prstGeom prst="rect">
            <a:avLst/>
          </a:prstGeom>
          <a:solidFill>
            <a:schemeClr val="bg1"/>
          </a:solidFill>
        </p:spPr>
        <p:txBody>
          <a:bodyPr wrap="square" rtlCol="0">
            <a:spAutoFit/>
          </a:bodyPr>
          <a:lstStyle/>
          <a:p>
            <a:r>
              <a:rPr lang="en-US" dirty="0" smtClean="0"/>
              <a:t>Squeeze w/o beam from 1.2m to 30cm</a:t>
            </a:r>
            <a:endParaRPr lang="en-US" dirty="0"/>
          </a:p>
        </p:txBody>
      </p:sp>
    </p:spTree>
    <p:extLst>
      <p:ext uri="{BB962C8B-B14F-4D97-AF65-F5344CB8AC3E}">
        <p14:creationId xmlns:p14="http://schemas.microsoft.com/office/powerpoint/2010/main" val="1898329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Injection 25ns </a:t>
            </a:r>
            <a:r>
              <a:rPr lang="en-US" sz="2400" dirty="0" smtClean="0"/>
              <a:t>(B. Goddard et al)</a:t>
            </a:r>
            <a:endParaRPr lang="en-US" dirty="0"/>
          </a:p>
        </p:txBody>
      </p:sp>
      <p:sp>
        <p:nvSpPr>
          <p:cNvPr id="3" name="Content Placeholder 2"/>
          <p:cNvSpPr>
            <a:spLocks noGrp="1"/>
          </p:cNvSpPr>
          <p:nvPr>
            <p:ph idx="1"/>
          </p:nvPr>
        </p:nvSpPr>
        <p:spPr>
          <a:xfrm>
            <a:off x="179390" y="836640"/>
            <a:ext cx="8785220" cy="5616780"/>
          </a:xfrm>
        </p:spPr>
        <p:txBody>
          <a:bodyPr/>
          <a:lstStyle/>
          <a:p>
            <a:r>
              <a:rPr lang="en-US" dirty="0"/>
              <a:t>scope: injection of 24b at 25 ns </a:t>
            </a:r>
            <a:r>
              <a:rPr lang="en-US" dirty="0" smtClean="0"/>
              <a:t>spacing</a:t>
            </a:r>
          </a:p>
          <a:p>
            <a:r>
              <a:rPr lang="en-US" dirty="0" smtClean="0"/>
              <a:t>SPS and extraction towards LHC:</a:t>
            </a:r>
          </a:p>
          <a:p>
            <a:pPr lvl="1"/>
            <a:r>
              <a:rPr lang="en-US" dirty="0" smtClean="0"/>
              <a:t>25 </a:t>
            </a:r>
            <a:r>
              <a:rPr lang="en-US" dirty="0"/>
              <a:t>ns batches extracted to TI8 and TI2 TEDs after some setting up in SPS, and trajectories checked against 50ns </a:t>
            </a:r>
            <a:r>
              <a:rPr lang="en-US" dirty="0" smtClean="0"/>
              <a:t>references</a:t>
            </a:r>
          </a:p>
          <a:p>
            <a:pPr lvl="1"/>
            <a:r>
              <a:rPr lang="en-US" dirty="0" smtClean="0"/>
              <a:t>problems </a:t>
            </a:r>
            <a:r>
              <a:rPr lang="en-US" dirty="0"/>
              <a:t>with settings in TI8 with several elements; solved by experts (LTIM issues and in settings copy needed a 'drive' </a:t>
            </a:r>
            <a:r>
              <a:rPr lang="en-US" dirty="0" smtClean="0"/>
              <a:t>afterwards </a:t>
            </a:r>
            <a:r>
              <a:rPr lang="en-US" dirty="0"/>
              <a:t>to get back to reference trajectory</a:t>
            </a:r>
            <a:r>
              <a:rPr lang="en-US" dirty="0" smtClean="0"/>
              <a:t>)</a:t>
            </a:r>
          </a:p>
          <a:p>
            <a:pPr lvl="1"/>
            <a:r>
              <a:rPr lang="en-US" dirty="0" smtClean="0"/>
              <a:t>scraping </a:t>
            </a:r>
            <a:r>
              <a:rPr lang="en-US" dirty="0"/>
              <a:t>in SPS was about 7-10</a:t>
            </a:r>
            <a:r>
              <a:rPr lang="en-US" dirty="0" smtClean="0"/>
              <a:t>%</a:t>
            </a:r>
          </a:p>
          <a:p>
            <a:pPr lvl="1"/>
            <a:r>
              <a:rPr lang="en-US" dirty="0" err="1" smtClean="0"/>
              <a:t>emittances</a:t>
            </a:r>
            <a:r>
              <a:rPr lang="en-US" dirty="0" smtClean="0"/>
              <a:t> </a:t>
            </a:r>
            <a:r>
              <a:rPr lang="en-US" dirty="0"/>
              <a:t>in SPS were about 2.8 </a:t>
            </a:r>
            <a:r>
              <a:rPr lang="en-US" dirty="0" smtClean="0"/>
              <a:t>um</a:t>
            </a:r>
          </a:p>
          <a:p>
            <a:pPr lvl="1"/>
            <a:r>
              <a:rPr lang="en-US" dirty="0" smtClean="0"/>
              <a:t>bunch </a:t>
            </a:r>
            <a:r>
              <a:rPr lang="en-US" dirty="0"/>
              <a:t>intensity in SPS was about 1.1-</a:t>
            </a:r>
            <a:r>
              <a:rPr lang="en-US" dirty="0" smtClean="0"/>
              <a:t>1.2e11</a:t>
            </a:r>
            <a:r>
              <a:rPr lang="en-US" dirty="0"/>
              <a:t/>
            </a:r>
            <a:br>
              <a:rPr lang="en-US" dirty="0"/>
            </a:br>
            <a:endParaRPr lang="en-US" dirty="0"/>
          </a:p>
        </p:txBody>
      </p:sp>
      <p:sp>
        <p:nvSpPr>
          <p:cNvPr id="4" name="Slide Number Placeholder 3"/>
          <p:cNvSpPr>
            <a:spLocks noGrp="1"/>
          </p:cNvSpPr>
          <p:nvPr>
            <p:ph type="sldNum" sz="quarter" idx="11"/>
          </p:nvPr>
        </p:nvSpPr>
        <p:spPr/>
        <p:txBody>
          <a:bodyPr/>
          <a:lstStyle/>
          <a:p>
            <a:endParaRPr lang="en-US" dirty="0">
              <a:solidFill>
                <a:srgbClr val="00007D"/>
              </a:solidFill>
            </a:endParaRPr>
          </a:p>
        </p:txBody>
      </p:sp>
      <p:sp>
        <p:nvSpPr>
          <p:cNvPr id="5" name="Footer Placeholder 4"/>
          <p:cNvSpPr>
            <a:spLocks noGrp="1"/>
          </p:cNvSpPr>
          <p:nvPr>
            <p:ph type="ftr" sz="quarter" idx="10"/>
          </p:nvPr>
        </p:nvSpPr>
        <p:spPr/>
        <p:txBody>
          <a:bodyPr/>
          <a:lstStyle/>
          <a:p>
            <a:r>
              <a:rPr lang="fi-FI" smtClean="0">
                <a:solidFill>
                  <a:srgbClr val="00007D"/>
                </a:solidFill>
              </a:rPr>
              <a:t>MD Report</a:t>
            </a:r>
            <a:endParaRPr lang="en-US" dirty="0">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30/06/2011</a:t>
            </a:r>
            <a:endParaRPr lang="en-US" dirty="0">
              <a:solidFill>
                <a:srgbClr val="00007D"/>
              </a:solidFill>
            </a:endParaRPr>
          </a:p>
        </p:txBody>
      </p:sp>
    </p:spTree>
    <p:extLst>
      <p:ext uri="{BB962C8B-B14F-4D97-AF65-F5344CB8AC3E}">
        <p14:creationId xmlns:p14="http://schemas.microsoft.com/office/powerpoint/2010/main" val="1898329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Injection 25ns </a:t>
            </a:r>
            <a:r>
              <a:rPr lang="en-US" sz="2400" dirty="0" smtClean="0"/>
              <a:t>(B. Goddard et al)</a:t>
            </a:r>
            <a:endParaRPr lang="en-US" dirty="0"/>
          </a:p>
        </p:txBody>
      </p:sp>
      <p:sp>
        <p:nvSpPr>
          <p:cNvPr id="3" name="Content Placeholder 2"/>
          <p:cNvSpPr>
            <a:spLocks noGrp="1"/>
          </p:cNvSpPr>
          <p:nvPr>
            <p:ph idx="1"/>
          </p:nvPr>
        </p:nvSpPr>
        <p:spPr>
          <a:xfrm>
            <a:off x="179390" y="836640"/>
            <a:ext cx="8785220" cy="5616780"/>
          </a:xfrm>
        </p:spPr>
        <p:txBody>
          <a:bodyPr/>
          <a:lstStyle/>
          <a:p>
            <a:r>
              <a:rPr lang="en-US" dirty="0" smtClean="0"/>
              <a:t>Injection into LHC:</a:t>
            </a:r>
          </a:p>
          <a:p>
            <a:pPr lvl="1"/>
            <a:r>
              <a:rPr lang="en-US" dirty="0" smtClean="0"/>
              <a:t>injected </a:t>
            </a:r>
            <a:r>
              <a:rPr lang="en-US" dirty="0"/>
              <a:t>25ns batches into LHC for both </a:t>
            </a:r>
            <a:r>
              <a:rPr lang="en-US" dirty="0" smtClean="0"/>
              <a:t>beams</a:t>
            </a:r>
          </a:p>
          <a:p>
            <a:pPr lvl="1"/>
            <a:r>
              <a:rPr lang="en-US" dirty="0" smtClean="0"/>
              <a:t>first </a:t>
            </a:r>
            <a:r>
              <a:rPr lang="en-US" dirty="0"/>
              <a:t>injection to B1 was dumped after ~2000 turns, due to horizontal excursions - dampers were on with 50 ns </a:t>
            </a:r>
            <a:r>
              <a:rPr lang="en-US" dirty="0" smtClean="0"/>
              <a:t>settings.</a:t>
            </a:r>
          </a:p>
          <a:p>
            <a:pPr lvl="1"/>
            <a:r>
              <a:rPr lang="en-US" dirty="0" smtClean="0"/>
              <a:t>with </a:t>
            </a:r>
            <a:r>
              <a:rPr lang="en-US" dirty="0"/>
              <a:t>dampers off 25 ns injections were good for both </a:t>
            </a:r>
            <a:r>
              <a:rPr lang="en-US" dirty="0" smtClean="0"/>
              <a:t>beams</a:t>
            </a:r>
          </a:p>
          <a:p>
            <a:pPr lvl="1"/>
            <a:r>
              <a:rPr lang="en-US" dirty="0" smtClean="0"/>
              <a:t>transverse </a:t>
            </a:r>
            <a:r>
              <a:rPr lang="en-US" dirty="0"/>
              <a:t>beam losses low (lower than 12b 50ns, although lower single bunch intensity</a:t>
            </a:r>
            <a:r>
              <a:rPr lang="en-US" dirty="0" smtClean="0"/>
              <a:t>)</a:t>
            </a:r>
          </a:p>
          <a:p>
            <a:pPr lvl="1"/>
            <a:r>
              <a:rPr lang="en-US" dirty="0" smtClean="0"/>
              <a:t>longitudinal </a:t>
            </a:r>
            <a:r>
              <a:rPr lang="en-US" dirty="0"/>
              <a:t>losses seemed a bit worse than for 50ns, and worse for B1 </a:t>
            </a:r>
            <a:r>
              <a:rPr lang="en-US" dirty="0" smtClean="0">
                <a:sym typeface="Wingdings"/>
              </a:rPr>
              <a:t> </a:t>
            </a:r>
            <a:r>
              <a:rPr lang="en-US" dirty="0" smtClean="0"/>
              <a:t>residual </a:t>
            </a:r>
            <a:r>
              <a:rPr lang="en-US" dirty="0"/>
              <a:t>longitudinal stuff coming down the </a:t>
            </a:r>
            <a:r>
              <a:rPr lang="en-US" dirty="0" smtClean="0"/>
              <a:t>line?</a:t>
            </a:r>
          </a:p>
          <a:p>
            <a:pPr lvl="1"/>
            <a:r>
              <a:rPr lang="en-US" dirty="0" smtClean="0"/>
              <a:t>did </a:t>
            </a:r>
            <a:r>
              <a:rPr lang="en-US" dirty="0"/>
              <a:t>not need any TL steering or TCDI </a:t>
            </a:r>
            <a:r>
              <a:rPr lang="en-US" dirty="0" smtClean="0"/>
              <a:t>adjustment</a:t>
            </a:r>
          </a:p>
          <a:p>
            <a:pPr lvl="1"/>
            <a:r>
              <a:rPr lang="en-US" dirty="0" smtClean="0"/>
              <a:t>injected </a:t>
            </a:r>
            <a:r>
              <a:rPr lang="en-US" dirty="0"/>
              <a:t>9 batches of 24b per beam (216b) at </a:t>
            </a:r>
            <a:r>
              <a:rPr lang="en-US" dirty="0" smtClean="0"/>
              <a:t>25ns</a:t>
            </a:r>
          </a:p>
          <a:p>
            <a:pPr lvl="1"/>
            <a:r>
              <a:rPr lang="en-US" dirty="0" smtClean="0"/>
              <a:t>dampers </a:t>
            </a:r>
            <a:r>
              <a:rPr lang="en-US" dirty="0"/>
              <a:t>switched on from injection 2-3 onwards - the first bunches had </a:t>
            </a:r>
            <a:r>
              <a:rPr lang="en-US" dirty="0" err="1"/>
              <a:t>emittances</a:t>
            </a:r>
            <a:r>
              <a:rPr lang="en-US" dirty="0"/>
              <a:t> of 2.7 um in the LHC from the wire </a:t>
            </a:r>
            <a:r>
              <a:rPr lang="en-US" dirty="0" smtClean="0"/>
              <a:t>scanner.</a:t>
            </a:r>
          </a:p>
          <a:p>
            <a:pPr lvl="1"/>
            <a:r>
              <a:rPr lang="en-US" dirty="0" smtClean="0"/>
              <a:t>RF </a:t>
            </a:r>
            <a:r>
              <a:rPr lang="en-US" dirty="0"/>
              <a:t>capture checked by </a:t>
            </a:r>
            <a:r>
              <a:rPr lang="en-US" dirty="0" smtClean="0"/>
              <a:t>experts</a:t>
            </a:r>
            <a:endParaRPr lang="en-US" dirty="0"/>
          </a:p>
        </p:txBody>
      </p:sp>
      <p:sp>
        <p:nvSpPr>
          <p:cNvPr id="4" name="Slide Number Placeholder 3"/>
          <p:cNvSpPr>
            <a:spLocks noGrp="1"/>
          </p:cNvSpPr>
          <p:nvPr>
            <p:ph type="sldNum" sz="quarter" idx="11"/>
          </p:nvPr>
        </p:nvSpPr>
        <p:spPr/>
        <p:txBody>
          <a:bodyPr/>
          <a:lstStyle/>
          <a:p>
            <a:endParaRPr lang="en-US" dirty="0">
              <a:solidFill>
                <a:srgbClr val="00007D"/>
              </a:solidFill>
            </a:endParaRPr>
          </a:p>
        </p:txBody>
      </p:sp>
      <p:sp>
        <p:nvSpPr>
          <p:cNvPr id="5" name="Footer Placeholder 4"/>
          <p:cNvSpPr>
            <a:spLocks noGrp="1"/>
          </p:cNvSpPr>
          <p:nvPr>
            <p:ph type="ftr" sz="quarter" idx="10"/>
          </p:nvPr>
        </p:nvSpPr>
        <p:spPr/>
        <p:txBody>
          <a:bodyPr/>
          <a:lstStyle/>
          <a:p>
            <a:r>
              <a:rPr lang="fi-FI" smtClean="0">
                <a:solidFill>
                  <a:srgbClr val="00007D"/>
                </a:solidFill>
              </a:rPr>
              <a:t>MD Report</a:t>
            </a:r>
            <a:endParaRPr lang="en-US" dirty="0">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30/06/2011</a:t>
            </a:r>
            <a:endParaRPr lang="en-US" dirty="0">
              <a:solidFill>
                <a:srgbClr val="00007D"/>
              </a:solidFill>
            </a:endParaRPr>
          </a:p>
        </p:txBody>
      </p:sp>
    </p:spTree>
    <p:extLst>
      <p:ext uri="{BB962C8B-B14F-4D97-AF65-F5344CB8AC3E}">
        <p14:creationId xmlns:p14="http://schemas.microsoft.com/office/powerpoint/2010/main" val="2189942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25 ns Injection Test</a:t>
            </a:r>
            <a:endParaRPr lang="en-US" dirty="0"/>
          </a:p>
        </p:txBody>
      </p:sp>
      <p:pic>
        <p:nvPicPr>
          <p:cNvPr id="7" name="Content Placeholder 6"/>
          <p:cNvPicPr>
            <a:picLocks noGrp="1" noChangeAspect="1"/>
          </p:cNvPicPr>
          <p:nvPr>
            <p:ph idx="1"/>
          </p:nvPr>
        </p:nvPicPr>
        <p:blipFill rotWithShape="1">
          <a:blip r:embed="rId2"/>
          <a:srcRect l="2340" t="22726" r="3008" b="50654"/>
          <a:stretch/>
        </p:blipFill>
        <p:spPr>
          <a:xfrm>
            <a:off x="179390" y="836640"/>
            <a:ext cx="6057365" cy="1360765"/>
          </a:xfrm>
        </p:spPr>
      </p:pic>
      <p:sp>
        <p:nvSpPr>
          <p:cNvPr id="4" name="Slide Number Placeholder 3"/>
          <p:cNvSpPr>
            <a:spLocks noGrp="1"/>
          </p:cNvSpPr>
          <p:nvPr>
            <p:ph type="sldNum" sz="quarter" idx="11"/>
          </p:nvPr>
        </p:nvSpPr>
        <p:spPr/>
        <p:txBody>
          <a:bodyPr/>
          <a:lstStyle/>
          <a:p>
            <a:endParaRPr lang="en-US" dirty="0">
              <a:solidFill>
                <a:srgbClr val="00007D"/>
              </a:solidFill>
            </a:endParaRPr>
          </a:p>
        </p:txBody>
      </p:sp>
      <p:sp>
        <p:nvSpPr>
          <p:cNvPr id="5" name="Footer Placeholder 4"/>
          <p:cNvSpPr>
            <a:spLocks noGrp="1"/>
          </p:cNvSpPr>
          <p:nvPr>
            <p:ph type="ftr" sz="quarter" idx="10"/>
          </p:nvPr>
        </p:nvSpPr>
        <p:spPr/>
        <p:txBody>
          <a:bodyPr/>
          <a:lstStyle/>
          <a:p>
            <a:r>
              <a:rPr lang="fi-FI" smtClean="0">
                <a:solidFill>
                  <a:srgbClr val="00007D"/>
                </a:solidFill>
              </a:rPr>
              <a:t>MD Report</a:t>
            </a:r>
            <a:endParaRPr lang="en-US" dirty="0">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30/06/2011</a:t>
            </a:r>
            <a:endParaRPr lang="en-US" dirty="0">
              <a:solidFill>
                <a:srgbClr val="00007D"/>
              </a:solidFill>
            </a:endParaRPr>
          </a:p>
        </p:txBody>
      </p:sp>
      <p:pic>
        <p:nvPicPr>
          <p:cNvPr id="11" name="Picture 10"/>
          <p:cNvPicPr>
            <a:picLocks noChangeAspect="1"/>
          </p:cNvPicPr>
          <p:nvPr/>
        </p:nvPicPr>
        <p:blipFill rotWithShape="1">
          <a:blip r:embed="rId3"/>
          <a:srcRect l="22031" t="14257" r="39563" b="40180"/>
          <a:stretch/>
        </p:blipFill>
        <p:spPr>
          <a:xfrm>
            <a:off x="23281" y="2780910"/>
            <a:ext cx="3487269" cy="3124718"/>
          </a:xfrm>
          <a:prstGeom prst="rect">
            <a:avLst/>
          </a:prstGeom>
        </p:spPr>
      </p:pic>
      <p:pic>
        <p:nvPicPr>
          <p:cNvPr id="9" name="Picture 8"/>
          <p:cNvPicPr>
            <a:picLocks noChangeAspect="1"/>
          </p:cNvPicPr>
          <p:nvPr/>
        </p:nvPicPr>
        <p:blipFill rotWithShape="1">
          <a:blip r:embed="rId4"/>
          <a:srcRect l="641" t="11318" r="20298" b="18133"/>
          <a:stretch/>
        </p:blipFill>
        <p:spPr>
          <a:xfrm>
            <a:off x="2699740" y="2253702"/>
            <a:ext cx="6324989" cy="4343738"/>
          </a:xfrm>
          <a:prstGeom prst="rect">
            <a:avLst/>
          </a:prstGeom>
        </p:spPr>
      </p:pic>
    </p:spTree>
    <p:extLst>
      <p:ext uri="{BB962C8B-B14F-4D97-AF65-F5344CB8AC3E}">
        <p14:creationId xmlns:p14="http://schemas.microsoft.com/office/powerpoint/2010/main" val="1315957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Injection 25ns </a:t>
            </a:r>
            <a:r>
              <a:rPr lang="en-US" sz="2400" dirty="0" smtClean="0"/>
              <a:t>(B. Goddard et al)</a:t>
            </a:r>
            <a:endParaRPr lang="en-US" dirty="0"/>
          </a:p>
        </p:txBody>
      </p:sp>
      <p:sp>
        <p:nvSpPr>
          <p:cNvPr id="3" name="Content Placeholder 2"/>
          <p:cNvSpPr>
            <a:spLocks noGrp="1"/>
          </p:cNvSpPr>
          <p:nvPr>
            <p:ph idx="1"/>
          </p:nvPr>
        </p:nvSpPr>
        <p:spPr>
          <a:xfrm>
            <a:off x="179390" y="836640"/>
            <a:ext cx="8785220" cy="5616780"/>
          </a:xfrm>
        </p:spPr>
        <p:txBody>
          <a:bodyPr/>
          <a:lstStyle/>
          <a:p>
            <a:r>
              <a:rPr lang="en-US" dirty="0" smtClean="0"/>
              <a:t>Injection into LHC continued…</a:t>
            </a:r>
          </a:p>
          <a:p>
            <a:pPr lvl="1"/>
            <a:r>
              <a:rPr lang="en-US" dirty="0" smtClean="0"/>
              <a:t>some </a:t>
            </a:r>
            <a:r>
              <a:rPr lang="en-US" dirty="0"/>
              <a:t>vacuum activity began to manifest (5L2, ...</a:t>
            </a:r>
            <a:r>
              <a:rPr lang="en-US" dirty="0" smtClean="0"/>
              <a:t>)</a:t>
            </a:r>
          </a:p>
          <a:p>
            <a:pPr lvl="1"/>
            <a:r>
              <a:rPr lang="en-US" dirty="0" smtClean="0"/>
              <a:t>some </a:t>
            </a:r>
            <a:r>
              <a:rPr lang="en-US" dirty="0"/>
              <a:t>onset of beam screen heating seen by </a:t>
            </a:r>
            <a:r>
              <a:rPr lang="en-US" dirty="0" err="1"/>
              <a:t>cryo</a:t>
            </a:r>
            <a:r>
              <a:rPr lang="en-US" dirty="0"/>
              <a:t> guys in the </a:t>
            </a:r>
            <a:r>
              <a:rPr lang="en-US" dirty="0" smtClean="0"/>
              <a:t>arcs</a:t>
            </a:r>
          </a:p>
          <a:p>
            <a:pPr lvl="1"/>
            <a:r>
              <a:rPr lang="en-US" dirty="0" smtClean="0"/>
              <a:t>saw </a:t>
            </a:r>
            <a:r>
              <a:rPr lang="en-US" dirty="0"/>
              <a:t>rather large cleaning losses in IR7 for few s after each </a:t>
            </a:r>
            <a:r>
              <a:rPr lang="en-US" dirty="0" smtClean="0"/>
              <a:t>injection</a:t>
            </a:r>
          </a:p>
          <a:p>
            <a:pPr lvl="1"/>
            <a:r>
              <a:rPr lang="en-US" dirty="0" smtClean="0"/>
              <a:t>saw </a:t>
            </a:r>
            <a:r>
              <a:rPr lang="en-US" dirty="0"/>
              <a:t>blowup of bunches along trains in H&amp;V for both planes, for batches 2-3 </a:t>
            </a:r>
            <a:r>
              <a:rPr lang="en-US" dirty="0" smtClean="0"/>
              <a:t>onwards.</a:t>
            </a:r>
          </a:p>
          <a:p>
            <a:pPr lvl="1"/>
            <a:r>
              <a:rPr lang="en-US" dirty="0" smtClean="0"/>
              <a:t>inter</a:t>
            </a:r>
            <a:r>
              <a:rPr lang="en-US" dirty="0"/>
              <a:t>-batch </a:t>
            </a:r>
            <a:r>
              <a:rPr lang="en-US" dirty="0" err="1"/>
              <a:t>spacings</a:t>
            </a:r>
            <a:r>
              <a:rPr lang="en-US" dirty="0"/>
              <a:t> of 2, 4 and ~40 us were used - blowup did not seem to depend on distance to preceding </a:t>
            </a:r>
            <a:r>
              <a:rPr lang="en-US" dirty="0" smtClean="0"/>
              <a:t>batch</a:t>
            </a:r>
          </a:p>
          <a:p>
            <a:pPr lvl="1"/>
            <a:r>
              <a:rPr lang="en-US" dirty="0" smtClean="0"/>
              <a:t>injected </a:t>
            </a:r>
            <a:r>
              <a:rPr lang="en-US" dirty="0"/>
              <a:t>4-5 batches per beam with abort gap cleaning off, to check capture - saw some increase in the abort gap </a:t>
            </a:r>
            <a:r>
              <a:rPr lang="en-US" dirty="0" smtClean="0"/>
              <a:t>population</a:t>
            </a:r>
          </a:p>
          <a:p>
            <a:pPr lvl="1"/>
            <a:r>
              <a:rPr lang="en-US" dirty="0" smtClean="0"/>
              <a:t>saw </a:t>
            </a:r>
            <a:r>
              <a:rPr lang="en-US" dirty="0"/>
              <a:t>a systematic effect on the orbit: values increasing for H&amp;V for both </a:t>
            </a:r>
            <a:r>
              <a:rPr lang="en-US" dirty="0" smtClean="0"/>
              <a:t>beams</a:t>
            </a:r>
          </a:p>
          <a:p>
            <a:pPr lvl="1"/>
            <a:r>
              <a:rPr lang="en-US" dirty="0" smtClean="0"/>
              <a:t>some </a:t>
            </a:r>
            <a:r>
              <a:rPr lang="en-US" dirty="0"/>
              <a:t>issues with LDM profiles seen for B2; not confirmed by </a:t>
            </a:r>
            <a:r>
              <a:rPr lang="en-US" dirty="0" smtClean="0"/>
              <a:t>RF</a:t>
            </a:r>
          </a:p>
          <a:p>
            <a:pPr lvl="1"/>
            <a:r>
              <a:rPr lang="en-US" dirty="0" smtClean="0"/>
              <a:t>some </a:t>
            </a:r>
            <a:r>
              <a:rPr lang="en-US" dirty="0"/>
              <a:t>losses observed in the second part of the </a:t>
            </a:r>
            <a:r>
              <a:rPr lang="en-US" dirty="0" smtClean="0"/>
              <a:t>train</a:t>
            </a:r>
          </a:p>
          <a:p>
            <a:pPr lvl="1"/>
            <a:r>
              <a:rPr lang="en-US" dirty="0" smtClean="0"/>
              <a:t>Data </a:t>
            </a:r>
            <a:r>
              <a:rPr lang="en-US" dirty="0"/>
              <a:t>taken with BBQ, damper pick-up and head tail monitor, Fast BCT to be further analyzed</a:t>
            </a:r>
            <a:r>
              <a:rPr lang="en-US" dirty="0" smtClean="0"/>
              <a:t>.</a:t>
            </a:r>
            <a:endParaRPr lang="en-US" dirty="0"/>
          </a:p>
        </p:txBody>
      </p:sp>
      <p:sp>
        <p:nvSpPr>
          <p:cNvPr id="4" name="Slide Number Placeholder 3"/>
          <p:cNvSpPr>
            <a:spLocks noGrp="1"/>
          </p:cNvSpPr>
          <p:nvPr>
            <p:ph type="sldNum" sz="quarter" idx="11"/>
          </p:nvPr>
        </p:nvSpPr>
        <p:spPr/>
        <p:txBody>
          <a:bodyPr/>
          <a:lstStyle/>
          <a:p>
            <a:endParaRPr lang="en-US" dirty="0">
              <a:solidFill>
                <a:srgbClr val="00007D"/>
              </a:solidFill>
            </a:endParaRPr>
          </a:p>
        </p:txBody>
      </p:sp>
      <p:sp>
        <p:nvSpPr>
          <p:cNvPr id="5" name="Footer Placeholder 4"/>
          <p:cNvSpPr>
            <a:spLocks noGrp="1"/>
          </p:cNvSpPr>
          <p:nvPr>
            <p:ph type="ftr" sz="quarter" idx="10"/>
          </p:nvPr>
        </p:nvSpPr>
        <p:spPr/>
        <p:txBody>
          <a:bodyPr/>
          <a:lstStyle/>
          <a:p>
            <a:r>
              <a:rPr lang="fi-FI" smtClean="0">
                <a:solidFill>
                  <a:srgbClr val="00007D"/>
                </a:solidFill>
              </a:rPr>
              <a:t>MD Report</a:t>
            </a:r>
            <a:endParaRPr lang="en-US" dirty="0">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30/06/2011</a:t>
            </a:r>
            <a:endParaRPr lang="en-US" dirty="0">
              <a:solidFill>
                <a:srgbClr val="00007D"/>
              </a:solidFill>
            </a:endParaRPr>
          </a:p>
        </p:txBody>
      </p:sp>
    </p:spTree>
    <p:extLst>
      <p:ext uri="{BB962C8B-B14F-4D97-AF65-F5344CB8AC3E}">
        <p14:creationId xmlns:p14="http://schemas.microsoft.com/office/powerpoint/2010/main" val="780229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25 ns – </a:t>
            </a:r>
            <a:r>
              <a:rPr lang="en-US" dirty="0" err="1" smtClean="0"/>
              <a:t>Emittance</a:t>
            </a:r>
            <a:r>
              <a:rPr lang="en-US" dirty="0" smtClean="0"/>
              <a:t> Blowup</a:t>
            </a:r>
            <a:endParaRPr lang="en-US" dirty="0"/>
          </a:p>
        </p:txBody>
      </p:sp>
      <p:pic>
        <p:nvPicPr>
          <p:cNvPr id="7" name="Content Placeholder 6"/>
          <p:cNvPicPr>
            <a:picLocks noGrp="1" noChangeAspect="1"/>
          </p:cNvPicPr>
          <p:nvPr>
            <p:ph idx="1"/>
          </p:nvPr>
        </p:nvPicPr>
        <p:blipFill rotWithShape="1">
          <a:blip r:embed="rId2"/>
          <a:srcRect l="24781" t="52866" r="3207" b="6706"/>
          <a:stretch/>
        </p:blipFill>
        <p:spPr>
          <a:xfrm>
            <a:off x="85776" y="836640"/>
            <a:ext cx="9022854" cy="3744520"/>
          </a:xfrm>
        </p:spPr>
      </p:pic>
      <p:sp>
        <p:nvSpPr>
          <p:cNvPr id="4" name="Slide Number Placeholder 3"/>
          <p:cNvSpPr>
            <a:spLocks noGrp="1"/>
          </p:cNvSpPr>
          <p:nvPr>
            <p:ph type="sldNum" sz="quarter" idx="11"/>
          </p:nvPr>
        </p:nvSpPr>
        <p:spPr/>
        <p:txBody>
          <a:bodyPr/>
          <a:lstStyle/>
          <a:p>
            <a:endParaRPr lang="en-US" dirty="0">
              <a:solidFill>
                <a:srgbClr val="00007D"/>
              </a:solidFill>
            </a:endParaRPr>
          </a:p>
        </p:txBody>
      </p:sp>
      <p:sp>
        <p:nvSpPr>
          <p:cNvPr id="5" name="Footer Placeholder 4"/>
          <p:cNvSpPr>
            <a:spLocks noGrp="1"/>
          </p:cNvSpPr>
          <p:nvPr>
            <p:ph type="ftr" sz="quarter" idx="10"/>
          </p:nvPr>
        </p:nvSpPr>
        <p:spPr/>
        <p:txBody>
          <a:bodyPr/>
          <a:lstStyle/>
          <a:p>
            <a:r>
              <a:rPr lang="fi-FI" smtClean="0">
                <a:solidFill>
                  <a:srgbClr val="00007D"/>
                </a:solidFill>
              </a:rPr>
              <a:t>MD Report</a:t>
            </a:r>
            <a:endParaRPr lang="en-US" dirty="0">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30/06/2011</a:t>
            </a:r>
            <a:endParaRPr lang="en-US" dirty="0">
              <a:solidFill>
                <a:srgbClr val="00007D"/>
              </a:solidFill>
            </a:endParaRPr>
          </a:p>
        </p:txBody>
      </p:sp>
      <p:sp>
        <p:nvSpPr>
          <p:cNvPr id="8" name="TextBox 7"/>
          <p:cNvSpPr txBox="1"/>
          <p:nvPr/>
        </p:nvSpPr>
        <p:spPr>
          <a:xfrm>
            <a:off x="2424662" y="3460950"/>
            <a:ext cx="5459798" cy="400110"/>
          </a:xfrm>
          <a:prstGeom prst="rect">
            <a:avLst/>
          </a:prstGeom>
          <a:noFill/>
        </p:spPr>
        <p:txBody>
          <a:bodyPr wrap="none" rtlCol="0">
            <a:spAutoFit/>
          </a:bodyPr>
          <a:lstStyle/>
          <a:p>
            <a:r>
              <a:rPr lang="en-US" dirty="0" smtClean="0"/>
              <a:t>Later batches with blow-up of trailing bunches! </a:t>
            </a:r>
            <a:endParaRPr lang="en-US" dirty="0"/>
          </a:p>
        </p:txBody>
      </p:sp>
      <p:sp>
        <p:nvSpPr>
          <p:cNvPr id="9" name="TextBox 8"/>
          <p:cNvSpPr txBox="1"/>
          <p:nvPr/>
        </p:nvSpPr>
        <p:spPr>
          <a:xfrm>
            <a:off x="1403560" y="2636890"/>
            <a:ext cx="940081" cy="400110"/>
          </a:xfrm>
          <a:prstGeom prst="rect">
            <a:avLst/>
          </a:prstGeom>
          <a:noFill/>
        </p:spPr>
        <p:txBody>
          <a:bodyPr wrap="none" rtlCol="0">
            <a:spAutoFit/>
          </a:bodyPr>
          <a:lstStyle/>
          <a:p>
            <a:r>
              <a:rPr lang="en-US" dirty="0" smtClean="0"/>
              <a:t>Fine…</a:t>
            </a:r>
            <a:endParaRPr lang="en-US" dirty="0"/>
          </a:p>
        </p:txBody>
      </p:sp>
    </p:spTree>
    <p:extLst>
      <p:ext uri="{BB962C8B-B14F-4D97-AF65-F5344CB8AC3E}">
        <p14:creationId xmlns:p14="http://schemas.microsoft.com/office/powerpoint/2010/main" val="3901167820"/>
      </p:ext>
    </p:extLst>
  </p:cSld>
  <p:clrMapOvr>
    <a:masterClrMapping/>
  </p:clrMapOvr>
</p:sld>
</file>

<file path=ppt/theme/theme1.xml><?xml version="1.0" encoding="utf-8"?>
<a:theme xmlns:a="http://schemas.openxmlformats.org/drawingml/2006/main" name="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n-Screen Presentation 1">
  <a:themeElements>
    <a:clrScheme name="On-Screen Presentation 1 1">
      <a:dk1>
        <a:srgbClr val="2A004E"/>
      </a:dk1>
      <a:lt1>
        <a:srgbClr val="FFFFFF"/>
      </a:lt1>
      <a:dk2>
        <a:srgbClr val="500093"/>
      </a:dk2>
      <a:lt2>
        <a:srgbClr val="00CCCC"/>
      </a:lt2>
      <a:accent1>
        <a:srgbClr val="D60093"/>
      </a:accent1>
      <a:accent2>
        <a:srgbClr val="0000FF"/>
      </a:accent2>
      <a:accent3>
        <a:srgbClr val="B3AAC8"/>
      </a:accent3>
      <a:accent4>
        <a:srgbClr val="DADADA"/>
      </a:accent4>
      <a:accent5>
        <a:srgbClr val="E8AAC8"/>
      </a:accent5>
      <a:accent6>
        <a:srgbClr val="0000E7"/>
      </a:accent6>
      <a:hlink>
        <a:srgbClr val="FFFF00"/>
      </a:hlink>
      <a:folHlink>
        <a:srgbClr val="7500D7"/>
      </a:folHlink>
    </a:clrScheme>
    <a:fontScheme name="On-Screen Presentation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20000"/>
          </a:spcBef>
          <a:spcAft>
            <a:spcPct val="0"/>
          </a:spcAft>
          <a:buClr>
            <a:schemeClr val="tx2"/>
          </a:buClr>
          <a:buSzPct val="75000"/>
          <a:buFont typeface="Monotype Sorts" pitchFamily="-106" charset="2"/>
          <a:buNone/>
          <a:tabLst/>
          <a:defRPr kumimoji="0" lang="en-US" sz="2400" b="1" i="0" u="none" strike="noStrike" cap="none" normalizeH="0" baseline="0">
            <a:ln>
              <a:noFill/>
            </a:ln>
            <a:solidFill>
              <a:schemeClr val="accent1"/>
            </a:solidFill>
            <a:effectLst/>
            <a:latin typeface="Arial" pitchFamily="-106" charset="0"/>
          </a:defRPr>
        </a:defPPr>
      </a:lstStyle>
    </a:spDef>
    <a:lnDef>
      <a:spPr bwMode="auto">
        <a:xfrm>
          <a:off x="0" y="0"/>
          <a:ext cx="1" cy="1"/>
        </a:xfrm>
        <a:custGeom>
          <a:avLst/>
          <a:gdLst/>
          <a:ahLst/>
          <a:cxnLst/>
          <a:rect l="0" t="0" r="0" b="0"/>
          <a:pathLst/>
        </a:custGeom>
        <a:solidFill>
          <a:schemeClr val="hlink"/>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20000"/>
          </a:spcBef>
          <a:spcAft>
            <a:spcPct val="0"/>
          </a:spcAft>
          <a:buClr>
            <a:schemeClr val="tx2"/>
          </a:buClr>
          <a:buSzPct val="75000"/>
          <a:buFont typeface="Monotype Sorts" pitchFamily="-106" charset="2"/>
          <a:buNone/>
          <a:tabLst/>
          <a:defRPr kumimoji="0" lang="en-US" sz="2400" b="1" i="0" u="none" strike="noStrike" cap="none" normalizeH="0" baseline="0">
            <a:ln>
              <a:noFill/>
            </a:ln>
            <a:solidFill>
              <a:schemeClr val="accent1"/>
            </a:solidFill>
            <a:effectLst/>
            <a:latin typeface="Arial" pitchFamily="-106" charset="0"/>
          </a:defRPr>
        </a:defPPr>
      </a:lstStyle>
    </a:lnDef>
  </a:objectDefaults>
  <a:extraClrSchemeLst>
    <a:extraClrScheme>
      <a:clrScheme name="On-Screen Presentation 1 1">
        <a:dk1>
          <a:srgbClr val="2A004E"/>
        </a:dk1>
        <a:lt1>
          <a:srgbClr val="FFFFFF"/>
        </a:lt1>
        <a:dk2>
          <a:srgbClr val="500093"/>
        </a:dk2>
        <a:lt2>
          <a:srgbClr val="00CCCC"/>
        </a:lt2>
        <a:accent1>
          <a:srgbClr val="D60093"/>
        </a:accent1>
        <a:accent2>
          <a:srgbClr val="0000FF"/>
        </a:accent2>
        <a:accent3>
          <a:srgbClr val="B3AAC8"/>
        </a:accent3>
        <a:accent4>
          <a:srgbClr val="DADADA"/>
        </a:accent4>
        <a:accent5>
          <a:srgbClr val="E8AAC8"/>
        </a:accent5>
        <a:accent6>
          <a:srgbClr val="0000E7"/>
        </a:accent6>
        <a:hlink>
          <a:srgbClr val="FFFF00"/>
        </a:hlink>
        <a:folHlink>
          <a:srgbClr val="7500D7"/>
        </a:folHlink>
      </a:clrScheme>
      <a:clrMap bg1="dk2" tx1="lt1" bg2="dk1" tx2="lt2" accent1="accent1" accent2="accent2" accent3="accent3" accent4="accent4" accent5="accent5" accent6="accent6" hlink="hlink" folHlink="folHlink"/>
    </a:extraClrScheme>
    <a:extraClrScheme>
      <a:clrScheme name="On-Screen Presentation 1 2">
        <a:dk1>
          <a:srgbClr val="000000"/>
        </a:dk1>
        <a:lt1>
          <a:srgbClr val="FFFFFF"/>
        </a:lt1>
        <a:dk2>
          <a:srgbClr val="000000"/>
        </a:dk2>
        <a:lt2>
          <a:srgbClr val="CCECFF"/>
        </a:lt2>
        <a:accent1>
          <a:srgbClr val="CC99FF"/>
        </a:accent1>
        <a:accent2>
          <a:srgbClr val="3366FF"/>
        </a:accent2>
        <a:accent3>
          <a:srgbClr val="FFFFFF"/>
        </a:accent3>
        <a:accent4>
          <a:srgbClr val="000000"/>
        </a:accent4>
        <a:accent5>
          <a:srgbClr val="E2CAFF"/>
        </a:accent5>
        <a:accent6>
          <a:srgbClr val="2D5CE7"/>
        </a:accent6>
        <a:hlink>
          <a:srgbClr val="00CCFF"/>
        </a:hlink>
        <a:folHlink>
          <a:srgbClr val="99CCFF"/>
        </a:folHlink>
      </a:clrScheme>
      <a:clrMap bg1="lt1" tx1="dk1" bg2="lt2" tx2="dk2" accent1="accent1" accent2="accent2" accent3="accent3" accent4="accent4" accent5="accent5" accent6="accent6" hlink="hlink" folHlink="folHlink"/>
    </a:extraClrScheme>
    <a:extraClrScheme>
      <a:clrScheme name="On-Screen Presentation 1 3">
        <a:dk1>
          <a:srgbClr val="000000"/>
        </a:dk1>
        <a:lt1>
          <a:srgbClr val="FFFFFF"/>
        </a:lt1>
        <a:dk2>
          <a:srgbClr val="000000"/>
        </a:dk2>
        <a:lt2>
          <a:srgbClr val="969696"/>
        </a:lt2>
        <a:accent1>
          <a:srgbClr val="777777"/>
        </a:accent1>
        <a:accent2>
          <a:srgbClr val="CBCBCB"/>
        </a:accent2>
        <a:accent3>
          <a:srgbClr val="FFFFFF"/>
        </a:accent3>
        <a:accent4>
          <a:srgbClr val="000000"/>
        </a:accent4>
        <a:accent5>
          <a:srgbClr val="BDBDBD"/>
        </a:accent5>
        <a:accent6>
          <a:srgbClr val="B8B8B8"/>
        </a:accent6>
        <a:hlink>
          <a:srgbClr val="4D4D4D"/>
        </a:hlink>
        <a:folHlink>
          <a:srgbClr val="DDDDDD"/>
        </a:folHlink>
      </a:clrScheme>
      <a:clrMap bg1="lt1" tx1="dk1" bg2="lt2" tx2="dk2" accent1="accent1" accent2="accent2" accent3="accent3" accent4="accent4" accent5="accent5" accent6="accent6" hlink="hlink" folHlink="folHlink"/>
    </a:extraClrScheme>
    <a:extraClrScheme>
      <a:clrScheme name="On-Screen Presentation 1 4">
        <a:dk1>
          <a:srgbClr val="000000"/>
        </a:dk1>
        <a:lt1>
          <a:srgbClr val="00CCCC"/>
        </a:lt1>
        <a:dk2>
          <a:srgbClr val="FFFFCC"/>
        </a:dk2>
        <a:lt2>
          <a:srgbClr val="009999"/>
        </a:lt2>
        <a:accent1>
          <a:srgbClr val="CC99FF"/>
        </a:accent1>
        <a:accent2>
          <a:srgbClr val="3366FF"/>
        </a:accent2>
        <a:accent3>
          <a:srgbClr val="AAE2E2"/>
        </a:accent3>
        <a:accent4>
          <a:srgbClr val="000000"/>
        </a:accent4>
        <a:accent5>
          <a:srgbClr val="E2CAFF"/>
        </a:accent5>
        <a:accent6>
          <a:srgbClr val="2D5CE7"/>
        </a:accent6>
        <a:hlink>
          <a:srgbClr val="00CCFF"/>
        </a:hlink>
        <a:folHlink>
          <a:srgbClr val="00FFCC"/>
        </a:folHlink>
      </a:clrScheme>
      <a:clrMap bg1="lt1" tx1="dk1" bg2="lt2" tx2="dk2" accent1="accent1" accent2="accent2" accent3="accent3" accent4="accent4" accent5="accent5" accent6="accent6" hlink="hlink" folHlink="folHlink"/>
    </a:extraClrScheme>
    <a:extraClrScheme>
      <a:clrScheme name="On-Screen Presentation 1 5">
        <a:dk1>
          <a:srgbClr val="003300"/>
        </a:dk1>
        <a:lt1>
          <a:srgbClr val="FFFFFF"/>
        </a:lt1>
        <a:dk2>
          <a:srgbClr val="669900"/>
        </a:dk2>
        <a:lt2>
          <a:srgbClr val="FFCC66"/>
        </a:lt2>
        <a:accent1>
          <a:srgbClr val="990033"/>
        </a:accent1>
        <a:accent2>
          <a:srgbClr val="FF9933"/>
        </a:accent2>
        <a:accent3>
          <a:srgbClr val="B8CAAA"/>
        </a:accent3>
        <a:accent4>
          <a:srgbClr val="DADADA"/>
        </a:accent4>
        <a:accent5>
          <a:srgbClr val="CAAAAD"/>
        </a:accent5>
        <a:accent6>
          <a:srgbClr val="E78A2D"/>
        </a:accent6>
        <a:hlink>
          <a:srgbClr val="CCCC00"/>
        </a:hlink>
        <a:folHlink>
          <a:srgbClr val="009900"/>
        </a:folHlink>
      </a:clrScheme>
      <a:clrMap bg1="dk2" tx1="lt1" bg2="dk1" tx2="lt2" accent1="accent1" accent2="accent2" accent3="accent3" accent4="accent4" accent5="accent5" accent6="accent6" hlink="hlink" folHlink="folHlink"/>
    </a:extraClrScheme>
    <a:extraClrScheme>
      <a:clrScheme name="On-Screen Presentation 1 6">
        <a:dk1>
          <a:srgbClr val="663300"/>
        </a:dk1>
        <a:lt1>
          <a:srgbClr val="FFFFFF"/>
        </a:lt1>
        <a:dk2>
          <a:srgbClr val="CC6600"/>
        </a:dk2>
        <a:lt2>
          <a:srgbClr val="FFCC00"/>
        </a:lt2>
        <a:accent1>
          <a:srgbClr val="990033"/>
        </a:accent1>
        <a:accent2>
          <a:srgbClr val="FF0033"/>
        </a:accent2>
        <a:accent3>
          <a:srgbClr val="E2B8AA"/>
        </a:accent3>
        <a:accent4>
          <a:srgbClr val="DADADA"/>
        </a:accent4>
        <a:accent5>
          <a:srgbClr val="CAAAAD"/>
        </a:accent5>
        <a:accent6>
          <a:srgbClr val="E7002D"/>
        </a:accent6>
        <a:hlink>
          <a:srgbClr val="CCCC00"/>
        </a:hlink>
        <a:folHlink>
          <a:srgbClr val="FF9900"/>
        </a:folHlink>
      </a:clrScheme>
      <a:clrMap bg1="dk2" tx1="lt1" bg2="dk1" tx2="lt2" accent1="accent1" accent2="accent2" accent3="accent3" accent4="accent4" accent5="accent5" accent6="accent6" hlink="hlink" folHlink="folHlink"/>
    </a:extraClrScheme>
    <a:extraClrScheme>
      <a:clrScheme name="On-Screen Presentation 1 7">
        <a:dk1>
          <a:srgbClr val="660033"/>
        </a:dk1>
        <a:lt1>
          <a:srgbClr val="FFFFFF"/>
        </a:lt1>
        <a:dk2>
          <a:srgbClr val="990066"/>
        </a:dk2>
        <a:lt2>
          <a:srgbClr val="FFFF66"/>
        </a:lt2>
        <a:accent1>
          <a:srgbClr val="9933FF"/>
        </a:accent1>
        <a:accent2>
          <a:srgbClr val="00CCCC"/>
        </a:accent2>
        <a:accent3>
          <a:srgbClr val="CAAAB8"/>
        </a:accent3>
        <a:accent4>
          <a:srgbClr val="DADADA"/>
        </a:accent4>
        <a:accent5>
          <a:srgbClr val="CAADFF"/>
        </a:accent5>
        <a:accent6>
          <a:srgbClr val="00B9B9"/>
        </a:accent6>
        <a:hlink>
          <a:srgbClr val="CC66FF"/>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5DB04B43CECEB4284DC1048BD9A7E71" ma:contentTypeVersion="1" ma:contentTypeDescription="Create a new document." ma:contentTypeScope="" ma:versionID="8cca731c8a18d525af234bc8afc37e6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7F9A2EF-7E83-43BA-BA6F-97EF9DBD12D7}">
  <ds:schemaRefs>
    <ds:schemaRef ds:uri="http://schemas.microsoft.com/office/2006/metadata/properties"/>
  </ds:schemaRefs>
</ds:datastoreItem>
</file>

<file path=customXml/itemProps2.xml><?xml version="1.0" encoding="utf-8"?>
<ds:datastoreItem xmlns:ds="http://schemas.openxmlformats.org/officeDocument/2006/customXml" ds:itemID="{FA7899F3-7C33-4518-B4F7-68A7E74164EE}">
  <ds:schemaRefs>
    <ds:schemaRef ds:uri="http://schemas.microsoft.com/sharepoint/v3/contenttype/forms"/>
  </ds:schemaRefs>
</ds:datastoreItem>
</file>

<file path=customXml/itemProps3.xml><?xml version="1.0" encoding="utf-8"?>
<ds:datastoreItem xmlns:ds="http://schemas.openxmlformats.org/officeDocument/2006/customXml" ds:itemID="{329FD2C7-8142-4FB3-8557-790D71E5E8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Pixel</Template>
  <TotalTime>49906</TotalTime>
  <Words>2549</Words>
  <Application>Microsoft Macintosh PowerPoint</Application>
  <PresentationFormat>On-screen Show (4:3)</PresentationFormat>
  <Paragraphs>311</Paragraphs>
  <Slides>32</Slides>
  <Notes>2</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1_Pixel</vt:lpstr>
      <vt:lpstr>On-Screen Presentation 1</vt:lpstr>
      <vt:lpstr>MD Report 30.6. (R. Assmann, F. Zimmermann, G. Papotti)</vt:lpstr>
      <vt:lpstr>ATS Optics checks w/o Beam (S. Fartoukh et al)</vt:lpstr>
      <vt:lpstr>ATS Optics checks w/o Beam (S. Fartoukh et al)</vt:lpstr>
      <vt:lpstr>ATS Optics Checks w/o Beam (S. Fartoukh et al)</vt:lpstr>
      <vt:lpstr>Injection 25ns (B. Goddard et al)</vt:lpstr>
      <vt:lpstr>Injection 25ns (B. Goddard et al)</vt:lpstr>
      <vt:lpstr>First 25 ns Injection Test</vt:lpstr>
      <vt:lpstr>Injection 25ns (B. Goddard et al)</vt:lpstr>
      <vt:lpstr>25 ns – Emittance Blowup</vt:lpstr>
      <vt:lpstr>1st batches of 25 ns bunches injected in the LHC! (9/?)</vt:lpstr>
      <vt:lpstr>Injection 25ns</vt:lpstr>
      <vt:lpstr>PowerPoint Presentation</vt:lpstr>
      <vt:lpstr>PowerPoint Presentation</vt:lpstr>
      <vt:lpstr>PowerPoint Presentation</vt:lpstr>
      <vt:lpstr>PowerPoint Presentation</vt:lpstr>
      <vt:lpstr>PowerPoint Presentation</vt:lpstr>
      <vt:lpstr>PowerPoint Presentation</vt:lpstr>
      <vt:lpstr>Setup High Bunch Charge RF/BI/OP/Injector Teams</vt:lpstr>
      <vt:lpstr>Setup High Bunch Charge RF/BI/OP/Injector Teams</vt:lpstr>
      <vt:lpstr>Setup High Bunch Charge RF/BI/OP/Injector Teams</vt:lpstr>
      <vt:lpstr>Setup High Bunch Charge RF/BI/OP/Injector Teams</vt:lpstr>
      <vt:lpstr>Setup High Bunch Charge RF/BI/OP/Injector Teams</vt:lpstr>
      <vt:lpstr>Setup High Bunch Charge RF/BI/OP/Injector Teams</vt:lpstr>
      <vt:lpstr>Beam Instrumentation F. Roncarollo et al, BI Team</vt:lpstr>
      <vt:lpstr>Beam Instrumentation F. Roncarollo et al, BI Team</vt:lpstr>
      <vt:lpstr>Beam Instrumentation F. Roncarollo et al, BI Team</vt:lpstr>
      <vt:lpstr>Comparison Fast BCT and DC BCT</vt:lpstr>
      <vt:lpstr>Beam Instrumentation F. Roncarollo et al, BI Team</vt:lpstr>
      <vt:lpstr>Beam Instrumentation F. Roncarollo et al, BI Team</vt:lpstr>
      <vt:lpstr>MD Planning Thursday (30.6.)</vt:lpstr>
      <vt:lpstr>MD Planning Fri – Sat (1. – 2.7.)</vt:lpstr>
      <vt:lpstr>MD Planning Sun – Mon (3. – 4.7.)</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FGC Software Design Review</dc:title>
  <dc:creator>Quentin King</dc:creator>
  <cp:lastModifiedBy>Ralph Assmann</cp:lastModifiedBy>
  <cp:revision>3036</cp:revision>
  <cp:lastPrinted>2011-06-29T07:39:33Z</cp:lastPrinted>
  <dcterms:created xsi:type="dcterms:W3CDTF">2011-06-23T18:13:25Z</dcterms:created>
  <dcterms:modified xsi:type="dcterms:W3CDTF">2011-06-30T15:39:13Z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0x010100E5DB04B43CECEB4284DC1048BD9A7E71</vt:lpwstr>
  </property>
</Properties>
</file>