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8"/>
  </p:notesMasterIdLst>
  <p:sldIdLst>
    <p:sldId id="673" r:id="rId2"/>
    <p:sldId id="784" r:id="rId3"/>
    <p:sldId id="781" r:id="rId4"/>
    <p:sldId id="785" r:id="rId5"/>
    <p:sldId id="783" r:id="rId6"/>
    <p:sldId id="764" r:id="rId7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60663"/>
    <a:srgbClr val="FF3300"/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2" autoAdjust="0"/>
    <p:restoredTop sz="93882" autoAdjust="0"/>
  </p:normalViewPr>
  <p:slideViewPr>
    <p:cSldViewPr>
      <p:cViewPr varScale="1">
        <p:scale>
          <a:sx n="86" d="100"/>
          <a:sy n="86" d="100"/>
        </p:scale>
        <p:origin x="-13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gi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4F03B3A-2E00-4126-B497-7F355257D099}" type="datetime1">
              <a:rPr lang="en-US" smtClean="0"/>
              <a:pPr>
                <a:defRPr/>
              </a:pPr>
              <a:t>6/17/2011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LHC status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 16/6 – Fri 17/6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2057400"/>
          </a:xfrm>
        </p:spPr>
        <p:txBody>
          <a:bodyPr/>
          <a:lstStyle/>
          <a:p>
            <a:pPr lvl="0"/>
            <a:r>
              <a:rPr lang="en-US" sz="2000" dirty="0" smtClean="0"/>
              <a:t>07:20 </a:t>
            </a:r>
            <a:r>
              <a:rPr lang="en-US" sz="2000" b="1" dirty="0" smtClean="0"/>
              <a:t>STABLE BEAMS #1872. Initial luminosity ~1.1×10</a:t>
            </a:r>
            <a:r>
              <a:rPr lang="en-US" sz="2000" b="1" baseline="30000" dirty="0" smtClean="0"/>
              <a:t>33</a:t>
            </a:r>
            <a:r>
              <a:rPr lang="en-US" sz="2000" b="1" dirty="0" smtClean="0"/>
              <a:t> cm</a:t>
            </a:r>
            <a:r>
              <a:rPr lang="en-US" sz="2000" b="1" baseline="30000" dirty="0" smtClean="0"/>
              <a:t>-2</a:t>
            </a:r>
            <a:r>
              <a:rPr lang="en-US" sz="2000" b="1" dirty="0" smtClean="0"/>
              <a:t>s</a:t>
            </a:r>
            <a:r>
              <a:rPr lang="en-US" sz="2000" b="1" baseline="30000" dirty="0" smtClean="0"/>
              <a:t>-1</a:t>
            </a:r>
            <a:endParaRPr lang="en-US" sz="2000" b="1" dirty="0" smtClean="0"/>
          </a:p>
          <a:p>
            <a:pPr lvl="0"/>
            <a:r>
              <a:rPr lang="en-US" sz="2000" dirty="0" smtClean="0"/>
              <a:t>14:50 14:50 Trip of Sector 81 (new QPS - QF11.R8). </a:t>
            </a:r>
            <a:r>
              <a:rPr lang="en-US" sz="2000" b="1" dirty="0" smtClean="0"/>
              <a:t>End of physics #1872. ~22 pb</a:t>
            </a:r>
            <a:r>
              <a:rPr lang="en-US" sz="2000" b="1" baseline="30000" dirty="0" smtClean="0"/>
              <a:t>-1</a:t>
            </a:r>
            <a:r>
              <a:rPr lang="en-US" sz="2000" b="1" dirty="0" smtClean="0"/>
              <a:t> in 7.5 h. &gt;1 fb</a:t>
            </a:r>
            <a:r>
              <a:rPr lang="en-US" sz="2000" b="1" baseline="30000" dirty="0" smtClean="0"/>
              <a:t>-1</a:t>
            </a:r>
            <a:r>
              <a:rPr lang="en-US" sz="2000" b="1" dirty="0" smtClean="0"/>
              <a:t> delivered in 2011 at 3.5 </a:t>
            </a:r>
            <a:r>
              <a:rPr lang="en-US" sz="2000" b="1" dirty="0" err="1" smtClean="0"/>
              <a:t>TeV</a:t>
            </a:r>
            <a:endParaRPr lang="en-US" sz="2000" dirty="0" smtClean="0"/>
          </a:p>
          <a:p>
            <a:pPr lvl="0"/>
            <a:r>
              <a:rPr lang="en-US" sz="2000" dirty="0" smtClean="0"/>
              <a:t>15:00-18:00 Access for:</a:t>
            </a:r>
          </a:p>
          <a:p>
            <a:pPr lvl="1"/>
            <a:r>
              <a:rPr lang="en-US" sz="1800" dirty="0" smtClean="0"/>
              <a:t>QPS reset Sector 12</a:t>
            </a:r>
          </a:p>
          <a:p>
            <a:pPr lvl="1"/>
            <a:r>
              <a:rPr lang="en-US" sz="1800" dirty="0" smtClean="0"/>
              <a:t>RF arc detector filters on main coupler (15/16)</a:t>
            </a:r>
          </a:p>
          <a:p>
            <a:pPr lvl="1"/>
            <a:r>
              <a:rPr lang="en-US" sz="1800" dirty="0" smtClean="0"/>
              <a:t>Repair of BIW in point 5</a:t>
            </a:r>
          </a:p>
          <a:p>
            <a:pPr lvl="1"/>
            <a:r>
              <a:rPr lang="en-US" sz="1800" dirty="0" err="1" smtClean="0"/>
              <a:t>LHCb</a:t>
            </a:r>
            <a:endParaRPr lang="en-US" sz="1800" dirty="0" smtClean="0"/>
          </a:p>
          <a:p>
            <a:r>
              <a:rPr lang="en-US" sz="2000" dirty="0" smtClean="0"/>
              <a:t>19:00-21:00. Second access required for QPS in point 2.</a:t>
            </a:r>
          </a:p>
          <a:p>
            <a:r>
              <a:rPr lang="en-US" sz="2000" dirty="0" smtClean="0"/>
              <a:t>01:13 </a:t>
            </a:r>
            <a:r>
              <a:rPr lang="en-US" sz="2000" b="1" dirty="0" smtClean="0"/>
              <a:t>STABLE BEAMS #1873. Initial luminosity ~1.1×10</a:t>
            </a:r>
            <a:r>
              <a:rPr lang="en-US" sz="2000" b="1" baseline="30000" dirty="0" smtClean="0"/>
              <a:t>33</a:t>
            </a:r>
            <a:r>
              <a:rPr lang="en-US" sz="2000" b="1" dirty="0" smtClean="0"/>
              <a:t> cm</a:t>
            </a:r>
            <a:r>
              <a:rPr lang="en-US" sz="2000" b="1" baseline="30000" dirty="0" smtClean="0"/>
              <a:t>-2</a:t>
            </a:r>
            <a:r>
              <a:rPr lang="en-US" sz="2000" b="1" dirty="0" smtClean="0"/>
              <a:t>s</a:t>
            </a:r>
            <a:r>
              <a:rPr lang="en-US" sz="2000" b="1" baseline="30000" dirty="0" smtClean="0"/>
              <a:t>-1</a:t>
            </a:r>
          </a:p>
          <a:p>
            <a:pPr lvl="1"/>
            <a:r>
              <a:rPr lang="en-US" sz="1800" dirty="0" smtClean="0"/>
              <a:t>Longer injection due to inequalities in bunch intensity. </a:t>
            </a:r>
          </a:p>
          <a:p>
            <a:r>
              <a:rPr lang="en-US" sz="2000" dirty="0" smtClean="0"/>
              <a:t>02:06 </a:t>
            </a:r>
            <a:r>
              <a:rPr lang="en-US" sz="2000" b="1" dirty="0" smtClean="0"/>
              <a:t>Beam dump. LBDS internal trigger. End of physics #1873. ~3 pb</a:t>
            </a:r>
            <a:r>
              <a:rPr lang="en-US" sz="2000" b="1" baseline="30000" dirty="0" smtClean="0"/>
              <a:t>-1</a:t>
            </a:r>
            <a:r>
              <a:rPr lang="en-US" sz="2000" b="1" dirty="0" smtClean="0"/>
              <a:t> in 50 min.</a:t>
            </a:r>
          </a:p>
          <a:p>
            <a:r>
              <a:rPr lang="en-US" sz="2000" dirty="0" smtClean="0"/>
              <a:t>Following fill #1874 lost at the very beginning of the squeeze due to trip of RQTF.A78B1</a:t>
            </a:r>
          </a:p>
          <a:p>
            <a:r>
              <a:rPr lang="en-US" sz="2000" dirty="0" smtClean="0"/>
              <a:t>06:15 </a:t>
            </a:r>
            <a:r>
              <a:rPr lang="en-US" sz="2000" b="1" dirty="0" smtClean="0"/>
              <a:t>STABLE BEAMS </a:t>
            </a:r>
            <a:r>
              <a:rPr lang="en-US" sz="2000" b="1" smtClean="0"/>
              <a:t>#</a:t>
            </a:r>
            <a:r>
              <a:rPr lang="en-US" sz="2000" b="1" smtClean="0"/>
              <a:t>1875. </a:t>
            </a:r>
            <a:r>
              <a:rPr lang="en-US" sz="2000" b="1" dirty="0" smtClean="0"/>
              <a:t>Initial luminosity ~1.05×10</a:t>
            </a:r>
            <a:r>
              <a:rPr lang="en-US" sz="2000" b="1" baseline="30000" dirty="0" smtClean="0"/>
              <a:t>33</a:t>
            </a:r>
            <a:r>
              <a:rPr lang="en-US" sz="2000" b="1" dirty="0" smtClean="0"/>
              <a:t> cm</a:t>
            </a:r>
            <a:r>
              <a:rPr lang="en-US" sz="2000" b="1" baseline="30000" dirty="0" smtClean="0"/>
              <a:t>-2</a:t>
            </a:r>
            <a:r>
              <a:rPr lang="en-US" sz="2000" b="1" dirty="0" smtClean="0"/>
              <a:t>s</a:t>
            </a:r>
            <a:r>
              <a:rPr lang="en-US" sz="2000" b="1" baseline="30000" dirty="0" smtClean="0"/>
              <a:t>-1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endParaRPr lang="en-US" sz="1800" baseline="30000" dirty="0" smtClean="0"/>
          </a:p>
          <a:p>
            <a:pPr>
              <a:buNone/>
            </a:pPr>
            <a:endParaRPr lang="en-US" sz="1800" dirty="0" smtClean="0"/>
          </a:p>
          <a:p>
            <a:endParaRPr lang="en-US" sz="1800" dirty="0" smtClean="0"/>
          </a:p>
          <a:p>
            <a:endParaRPr lang="en-GB" sz="1800" dirty="0" smtClean="0"/>
          </a:p>
          <a:p>
            <a:pPr lvl="1">
              <a:buNone/>
            </a:pPr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endParaRPr lang="en-US" sz="2000" dirty="0" smtClean="0"/>
          </a:p>
          <a:p>
            <a:endParaRPr lang="en-US" sz="2000" dirty="0" smtClean="0">
              <a:sym typeface="Wingdings" pitchFamily="2" charset="2"/>
            </a:endParaRPr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quality</a:t>
            </a:r>
            <a:endParaRPr lang="en-US" dirty="0"/>
          </a:p>
        </p:txBody>
      </p:sp>
      <p:pic>
        <p:nvPicPr>
          <p:cNvPr id="15362" name="Picture 2" descr="http://elogbook.cern.ch/eLogbook/attach_reader?attach_id=116945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981200"/>
            <a:ext cx="5659247" cy="451240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3400" y="1066800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Some plot from LDM - we are looking for satellite bunches. Satellites at 5 ns spacing but with intensity in the order of 10</a:t>
            </a:r>
            <a:r>
              <a:rPr lang="en-US" baseline="30000" dirty="0" smtClean="0"/>
              <a:t>-3</a:t>
            </a:r>
            <a:r>
              <a:rPr lang="en-US" dirty="0" smtClean="0"/>
              <a:t> likely generated in the SPS as we see 5 ns spacing. Thorough check by RF SPS in the afternoon.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152400"/>
            <a:ext cx="8153400" cy="792163"/>
          </a:xfrm>
        </p:spPr>
        <p:txBody>
          <a:bodyPr/>
          <a:lstStyle/>
          <a:p>
            <a:r>
              <a:rPr lang="en-GB" dirty="0" err="1" smtClean="0"/>
              <a:t>Quadrupole</a:t>
            </a:r>
            <a:r>
              <a:rPr lang="en-GB" dirty="0" smtClean="0"/>
              <a:t> trip in Sector 81</a:t>
            </a:r>
            <a:endParaRPr lang="en-GB" dirty="0"/>
          </a:p>
        </p:txBody>
      </p:sp>
      <p:sp>
        <p:nvSpPr>
          <p:cNvPr id="14338" name="AutoShape 2" descr="https://lhc-statistics.web.cern.ch/LHC-Statistics/PRO/Plots/2011/LHC2011_1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2" name="AutoShape 6" descr="https://lhc-statistics.web.cern.ch/LHC-Statistics/PRO/Plots/2011/LHC2011_1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6" name="Picture 2" descr="http://elogbook.cern.ch/eLogbook/attach_reader?attach_id=116960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057400"/>
            <a:ext cx="8591550" cy="4105276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533400" y="1066800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B11R8_RQF crossing the threshold of 0.5 mV </a:t>
            </a:r>
            <a:r>
              <a:rPr lang="en-US" dirty="0" smtClean="0">
                <a:sym typeface="Wingdings" pitchFamily="2" charset="2"/>
              </a:rPr>
              <a:t> should have been 0.6 mV  Increased threshold back to its original value and written in flash memory (second occurrence)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Injection quality</a:t>
            </a:r>
            <a:endParaRPr lang="en-US" dirty="0"/>
          </a:p>
        </p:txBody>
      </p:sp>
      <p:pic>
        <p:nvPicPr>
          <p:cNvPr id="1026" name="Picture 2" descr="http://elogbook.cern.ch/eLogbook/attach_reader?attach_id=116972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0890" y="1600200"/>
            <a:ext cx="6243411" cy="46482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04800" y="1143000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injections finished. We have a good quality, almost all injections green on IQC!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>
          <a:xfrm>
            <a:off x="304800" y="990600"/>
            <a:ext cx="8610600" cy="5257800"/>
          </a:xfrm>
        </p:spPr>
        <p:txBody>
          <a:bodyPr/>
          <a:lstStyle/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Recorded luminosity getting closer to 1 fb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 as well.</a:t>
            </a:r>
            <a:endParaRPr lang="en-US" sz="2400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338" name="AutoShape 2" descr="https://lhc-statistics.web.cern.ch/LHC-Statistics/PRO/Plots/2011/LHC2011_1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2" name="AutoShape 6" descr="https://lhc-statistics.web.cern.ch/LHC-Statistics/PRO/Plots/2011/LHC2011_1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" name="AutoShape 2" descr="https://atlas.web.cern.ch/Atlas/GROUPS/DATAPREPARATION/DataSummary/2011/daydata/figs/daytotal_ilum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" name="AutoShape 2" descr="https://lhc-statistics.web.cern.ch/LHC-Statistics/PRO/Plots/2011/LHC2011_1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" name="AutoShape 4" descr="https://lhc-statistics.web.cern.ch/LHC-Statistics/PRO/Plots/2011/LHC2011_1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5" descr="\\cern.ch\dfs\Users\a\arduini\Documents\lumilast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295400"/>
            <a:ext cx="5938271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Today:</a:t>
            </a:r>
          </a:p>
          <a:p>
            <a:pPr lvl="1"/>
            <a:r>
              <a:rPr lang="en-GB" sz="2400" dirty="0" smtClean="0"/>
              <a:t>CMS Van </a:t>
            </a:r>
            <a:r>
              <a:rPr lang="en-GB" sz="2400" dirty="0" err="1" smtClean="0"/>
              <a:t>der</a:t>
            </a:r>
            <a:r>
              <a:rPr lang="en-GB" sz="2400" dirty="0" smtClean="0"/>
              <a:t> Meer scan now</a:t>
            </a:r>
          </a:p>
          <a:p>
            <a:pPr lvl="1"/>
            <a:r>
              <a:rPr lang="en-GB" sz="2400" dirty="0" smtClean="0"/>
              <a:t>Connect RF interlocks to beam dump at the end of the fill</a:t>
            </a:r>
          </a:p>
          <a:p>
            <a:pPr lvl="1"/>
            <a:r>
              <a:rPr lang="en-GB" sz="2400" dirty="0" smtClean="0"/>
              <a:t>Physics with 1092</a:t>
            </a:r>
          </a:p>
          <a:p>
            <a:r>
              <a:rPr lang="en-GB" sz="2800" dirty="0" smtClean="0"/>
              <a:t>Saturday and Sunday</a:t>
            </a:r>
          </a:p>
          <a:p>
            <a:pPr lvl="1"/>
            <a:r>
              <a:rPr lang="en-GB" sz="2400" dirty="0" smtClean="0"/>
              <a:t>Physics with 1232 bunches</a:t>
            </a:r>
            <a:endParaRPr lang="en-GB" sz="2000" dirty="0" smtClean="0"/>
          </a:p>
          <a:p>
            <a:pPr lvl="1"/>
            <a:endParaRPr lang="en-GB" sz="2400" dirty="0" smtClean="0"/>
          </a:p>
          <a:p>
            <a:pPr lvl="1"/>
            <a:endParaRPr lang="en-GB" sz="2400" dirty="0" smtClean="0"/>
          </a:p>
          <a:p>
            <a:pPr>
              <a:buNone/>
            </a:pPr>
            <a:endParaRPr lang="en-GB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23342</TotalTime>
  <Words>300</Words>
  <Application>Microsoft Office PowerPoint</Application>
  <PresentationFormat>On-screen Show (4:3)</PresentationFormat>
  <Paragraphs>62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LHCpresentations</vt:lpstr>
      <vt:lpstr>Thu 16/6 – Fri 17/6</vt:lpstr>
      <vt:lpstr>Beam quality</vt:lpstr>
      <vt:lpstr>Quadrupole trip in Sector 81</vt:lpstr>
      <vt:lpstr>Injection quality</vt:lpstr>
      <vt:lpstr>Slide 5</vt:lpstr>
      <vt:lpstr>Plan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arduini</cp:lastModifiedBy>
  <cp:revision>2020</cp:revision>
  <dcterms:created xsi:type="dcterms:W3CDTF">2010-04-25T23:23:07Z</dcterms:created>
  <dcterms:modified xsi:type="dcterms:W3CDTF">2011-06-17T07:40:30Z</dcterms:modified>
</cp:coreProperties>
</file>