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1093" r:id="rId2"/>
    <p:sldId id="1100" r:id="rId3"/>
    <p:sldId id="1101" r:id="rId4"/>
    <p:sldId id="1102" r:id="rId5"/>
    <p:sldId id="1103" r:id="rId6"/>
    <p:sldId id="1104" r:id="rId7"/>
    <p:sldId id="1105" r:id="rId8"/>
    <p:sldId id="1106" r:id="rId9"/>
    <p:sldId id="1107" r:id="rId10"/>
    <p:sldId id="1099" r:id="rId1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110" d="100"/>
          <a:sy n="110" d="100"/>
        </p:scale>
        <p:origin x="-456" y="-12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5/28/2011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5/28/2011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29/05/2011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5/28/2011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5/28/2011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5/28/2011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28</a:t>
            </a:r>
            <a:r>
              <a:rPr lang="en-US" baseline="30000" dirty="0" smtClean="0"/>
              <a:t>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4005080"/>
            <a:ext cx="8229600" cy="1728240"/>
          </a:xfrm>
        </p:spPr>
        <p:txBody>
          <a:bodyPr/>
          <a:lstStyle/>
          <a:p>
            <a:r>
              <a:rPr lang="en-GB" sz="1400" dirty="0" smtClean="0"/>
              <a:t>08:17 Fill #1812: Stable beams</a:t>
            </a:r>
            <a:r>
              <a:rPr lang="en-GB" sz="1400" dirty="0" smtClean="0"/>
              <a:t>, </a:t>
            </a:r>
            <a:r>
              <a:rPr lang="en-GB" sz="1400" dirty="0" smtClean="0"/>
              <a:t>peak luminosity </a:t>
            </a:r>
            <a:r>
              <a:rPr lang="en-GB" sz="1400" dirty="0" smtClean="0"/>
              <a:t>~</a:t>
            </a:r>
            <a:r>
              <a:rPr lang="en-GB" sz="1400" dirty="0" smtClean="0"/>
              <a:t>1.1x1033 cm-2s-1</a:t>
            </a:r>
          </a:p>
          <a:p>
            <a:r>
              <a:rPr lang="en-GB" sz="1400" dirty="0" smtClean="0"/>
              <a:t>19:00 Go to adjust for RF-checks; Record fill </a:t>
            </a:r>
            <a:r>
              <a:rPr lang="en-GB" sz="1400" dirty="0" err="1" smtClean="0"/>
              <a:t>lumi</a:t>
            </a:r>
            <a:r>
              <a:rPr lang="en-GB" sz="1400" dirty="0" smtClean="0"/>
              <a:t> of 31.7 pb-1</a:t>
            </a:r>
            <a:r>
              <a:rPr lang="en-GB" sz="1400" dirty="0" smtClean="0"/>
              <a:t> </a:t>
            </a:r>
            <a:r>
              <a:rPr lang="en-GB" sz="1400" dirty="0" smtClean="0"/>
              <a:t>for CMS</a:t>
            </a:r>
          </a:p>
          <a:p>
            <a:r>
              <a:rPr lang="en-GB" sz="1400" dirty="0" smtClean="0"/>
              <a:t>20:00 Beam Dump</a:t>
            </a:r>
          </a:p>
          <a:p>
            <a:r>
              <a:rPr lang="en-GB" sz="1400" dirty="0" smtClean="0"/>
              <a:t>Access for QPS, UPS, timing and other problems... </a:t>
            </a:r>
          </a:p>
          <a:p>
            <a:r>
              <a:rPr lang="en-GB" sz="1400" dirty="0" smtClean="0"/>
              <a:t>01:00 Injection for physics fill #1813</a:t>
            </a:r>
          </a:p>
          <a:p>
            <a:r>
              <a:rPr lang="en-GB" sz="1400" dirty="0" smtClean="0"/>
              <a:t>03:15 Stable beams, </a:t>
            </a:r>
            <a:r>
              <a:rPr lang="en-GB" sz="1400" dirty="0" smtClean="0"/>
              <a:t>peak luminosity ~</a:t>
            </a:r>
            <a:r>
              <a:rPr lang="en-GB" sz="1400" dirty="0" smtClean="0"/>
              <a:t>1.0x1033 </a:t>
            </a:r>
            <a:r>
              <a:rPr lang="en-GB" sz="1400" dirty="0" smtClean="0"/>
              <a:t>cm-2s-1</a:t>
            </a:r>
            <a:endParaRPr lang="en-GB" sz="1400" dirty="0" smtClean="0"/>
          </a:p>
          <a:p>
            <a:r>
              <a:rPr lang="en-GB" sz="1400" dirty="0" smtClean="0"/>
              <a:t>04:45 </a:t>
            </a:r>
            <a:r>
              <a:rPr lang="en-US" sz="1400" dirty="0" smtClean="0"/>
              <a:t>Beam dumped by an UFO in </a:t>
            </a:r>
            <a:r>
              <a:rPr lang="en-US" sz="1400" dirty="0" smtClean="0"/>
              <a:t>28.L8</a:t>
            </a:r>
          </a:p>
          <a:p>
            <a:r>
              <a:rPr lang="en-US" sz="1400" dirty="0" smtClean="0"/>
              <a:t>07:00 Fill and ramp for loss map and test new </a:t>
            </a:r>
            <a:r>
              <a:rPr lang="en-US" sz="1400" dirty="0" err="1" smtClean="0"/>
              <a:t>betastar</a:t>
            </a:r>
            <a:r>
              <a:rPr lang="en-US" sz="1400" dirty="0" smtClean="0"/>
              <a:t> </a:t>
            </a:r>
            <a:r>
              <a:rPr lang="en-US" sz="1400" dirty="0" smtClean="0"/>
              <a:t>limits for collimator </a:t>
            </a:r>
            <a:r>
              <a:rPr lang="en-US" sz="1400" dirty="0" smtClean="0"/>
              <a:t>gaps</a:t>
            </a:r>
          </a:p>
          <a:p>
            <a:r>
              <a:rPr lang="en-US" sz="1400" dirty="0" smtClean="0"/>
              <a:t>08:30 Dump with loss map and recycle fo</a:t>
            </a:r>
            <a:r>
              <a:rPr lang="en-US" sz="1400" dirty="0" smtClean="0"/>
              <a:t>r filling</a:t>
            </a:r>
            <a:endParaRPr lang="en-US" sz="1400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29/5/2011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30" y="548600"/>
            <a:ext cx="6912960" cy="34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2915770" y="1484730"/>
            <a:ext cx="5472760" cy="360050"/>
          </a:xfrm>
          <a:prstGeom prst="ellipse">
            <a:avLst/>
          </a:prstGeom>
          <a:noFill/>
          <a:ln w="317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GB" dirty="0" smtClean="0"/>
              <a:t>Sunday</a:t>
            </a:r>
            <a:endParaRPr lang="en-GB" dirty="0" smtClean="0"/>
          </a:p>
          <a:p>
            <a:pPr lvl="1"/>
            <a:r>
              <a:rPr lang="en-GB" dirty="0" smtClean="0"/>
              <a:t>Loss map off-energy at 3.5 </a:t>
            </a:r>
            <a:r>
              <a:rPr lang="en-GB" dirty="0" err="1" smtClean="0"/>
              <a:t>TeV</a:t>
            </a:r>
            <a:r>
              <a:rPr lang="en-GB" dirty="0" smtClean="0"/>
              <a:t>: </a:t>
            </a:r>
            <a:r>
              <a:rPr lang="en-GB" dirty="0" smtClean="0">
                <a:solidFill>
                  <a:srgbClr val="00B050"/>
                </a:solidFill>
              </a:rPr>
              <a:t>done!</a:t>
            </a:r>
          </a:p>
          <a:p>
            <a:pPr lvl="1"/>
            <a:r>
              <a:rPr lang="en-GB" dirty="0" smtClean="0"/>
              <a:t>No </a:t>
            </a:r>
            <a:r>
              <a:rPr lang="en-GB" dirty="0" err="1" smtClean="0"/>
              <a:t>rMPP</a:t>
            </a:r>
            <a:r>
              <a:rPr lang="en-GB" dirty="0" smtClean="0"/>
              <a:t> surprises.... Fill 1092 x 1092 bunches</a:t>
            </a:r>
          </a:p>
          <a:p>
            <a:r>
              <a:rPr lang="en-GB" dirty="0" smtClean="0"/>
              <a:t>Outstanding</a:t>
            </a:r>
          </a:p>
          <a:p>
            <a:pPr lvl="1"/>
            <a:r>
              <a:rPr lang="en-GB" dirty="0" err="1" smtClean="0"/>
              <a:t>Asynch</a:t>
            </a:r>
            <a:r>
              <a:rPr lang="en-GB" dirty="0" smtClean="0"/>
              <a:t> dump test @ 3.5 </a:t>
            </a:r>
            <a:r>
              <a:rPr lang="en-GB" dirty="0" err="1" smtClean="0"/>
              <a:t>TeV</a:t>
            </a:r>
            <a:r>
              <a:rPr lang="en-GB" dirty="0" smtClean="0"/>
              <a:t> for Roman Pots</a:t>
            </a:r>
          </a:p>
          <a:p>
            <a:pPr lvl="1"/>
            <a:r>
              <a:rPr lang="en-GB" dirty="0" smtClean="0"/>
              <a:t>End of fill: TCL adjustment</a:t>
            </a:r>
          </a:p>
          <a:p>
            <a:pPr lvl="2"/>
            <a:r>
              <a:rPr lang="fr-CH" dirty="0" err="1" smtClean="0"/>
              <a:t>Measure</a:t>
            </a:r>
            <a:r>
              <a:rPr lang="fr-CH" dirty="0" smtClean="0"/>
              <a:t> </a:t>
            </a:r>
            <a:r>
              <a:rPr lang="fr-CH" dirty="0" err="1" smtClean="0"/>
              <a:t>chromaticity</a:t>
            </a:r>
            <a:r>
              <a:rPr lang="fr-CH" dirty="0" smtClean="0"/>
              <a:t> for FIDEL over the </a:t>
            </a:r>
            <a:r>
              <a:rPr lang="fr-CH" dirty="0" err="1" smtClean="0"/>
              <a:t>ramp</a:t>
            </a:r>
            <a:endParaRPr lang="fr-CH" dirty="0" smtClean="0"/>
          </a:p>
          <a:p>
            <a:pPr lvl="1"/>
            <a:r>
              <a:rPr lang="fr-CH" dirty="0" smtClean="0"/>
              <a:t>TCLIB </a:t>
            </a:r>
            <a:r>
              <a:rPr lang="fr-CH" dirty="0" err="1" smtClean="0"/>
              <a:t>adjustment</a:t>
            </a:r>
            <a:r>
              <a:rPr lang="fr-CH" dirty="0" smtClean="0"/>
              <a:t> </a:t>
            </a:r>
            <a:r>
              <a:rPr lang="fr-CH" dirty="0" err="1" smtClean="0"/>
              <a:t>before</a:t>
            </a:r>
            <a:r>
              <a:rPr lang="fr-CH" dirty="0" smtClean="0"/>
              <a:t> </a:t>
            </a:r>
            <a:r>
              <a:rPr lang="fr-CH" dirty="0" err="1" smtClean="0"/>
              <a:t>going</a:t>
            </a:r>
            <a:r>
              <a:rPr lang="fr-CH" dirty="0" smtClean="0"/>
              <a:t> to 144 </a:t>
            </a:r>
            <a:r>
              <a:rPr lang="fr-CH" dirty="0" err="1" smtClean="0"/>
              <a:t>bunch</a:t>
            </a:r>
            <a:r>
              <a:rPr lang="fr-CH" dirty="0" smtClean="0"/>
              <a:t> injection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29/05/2011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#1812.... and afterwards...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435400" cy="5111750"/>
          </a:xfrm>
        </p:spPr>
        <p:txBody>
          <a:bodyPr/>
          <a:lstStyle/>
          <a:p>
            <a:r>
              <a:rPr lang="en-GB" sz="2000" dirty="0" smtClean="0"/>
              <a:t>First hours: Problems with DIP-, TMG-servers and </a:t>
            </a:r>
            <a:r>
              <a:rPr lang="en-GB" sz="2000" dirty="0" err="1" smtClean="0"/>
              <a:t>lumi</a:t>
            </a:r>
            <a:r>
              <a:rPr lang="en-GB" sz="2000" dirty="0" smtClean="0"/>
              <a:t> levelling</a:t>
            </a:r>
          </a:p>
          <a:p>
            <a:pPr lvl="1"/>
            <a:r>
              <a:rPr lang="en-GB" sz="1800" dirty="0" smtClean="0"/>
              <a:t>Switch TMG to spare B system</a:t>
            </a:r>
          </a:p>
          <a:p>
            <a:r>
              <a:rPr lang="en-US" sz="2000" dirty="0" smtClean="0"/>
              <a:t>8:40 Lost </a:t>
            </a:r>
            <a:r>
              <a:rPr lang="en-US" sz="2000" dirty="0" smtClean="0"/>
              <a:t>the QPS of the main quads of </a:t>
            </a:r>
            <a:r>
              <a:rPr lang="en-US" sz="2000" dirty="0" smtClean="0"/>
              <a:t>S67</a:t>
            </a:r>
          </a:p>
          <a:p>
            <a:pPr lvl="1"/>
            <a:r>
              <a:rPr lang="en-US" sz="1800" dirty="0" smtClean="0"/>
              <a:t>Will probably need access when beams dumped</a:t>
            </a:r>
          </a:p>
          <a:p>
            <a:r>
              <a:rPr lang="en-US" sz="2000" dirty="0" smtClean="0"/>
              <a:t>13:40 </a:t>
            </a:r>
            <a:r>
              <a:rPr lang="en-US" sz="2000" dirty="0" smtClean="0"/>
              <a:t>Be-CO </a:t>
            </a:r>
            <a:r>
              <a:rPr lang="en-US" sz="2000" dirty="0" smtClean="0"/>
              <a:t>first line </a:t>
            </a:r>
            <a:r>
              <a:rPr lang="en-US" sz="2000" dirty="0" smtClean="0"/>
              <a:t>has </a:t>
            </a:r>
            <a:r>
              <a:rPr lang="en-US" sz="2000" dirty="0" smtClean="0"/>
              <a:t>arrived and started the intervention on the timing </a:t>
            </a:r>
            <a:r>
              <a:rPr lang="en-US" sz="2000" dirty="0" smtClean="0"/>
              <a:t>server A </a:t>
            </a:r>
            <a:r>
              <a:rPr lang="en-US" sz="2000" dirty="0" smtClean="0"/>
              <a:t>(CPU to be changed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After the dump</a:t>
            </a:r>
          </a:p>
          <a:p>
            <a:pPr lvl="1"/>
            <a:r>
              <a:rPr lang="en-US" sz="1600" dirty="0" smtClean="0"/>
              <a:t>SIS interlock on RF power at 3.5 </a:t>
            </a:r>
            <a:r>
              <a:rPr lang="en-US" sz="1600" dirty="0" err="1" smtClean="0"/>
              <a:t>TeV</a:t>
            </a:r>
            <a:r>
              <a:rPr lang="en-US" sz="1600" dirty="0" smtClean="0"/>
              <a:t> tested ok, but not yet activated for the night</a:t>
            </a:r>
          </a:p>
          <a:p>
            <a:r>
              <a:rPr lang="en-US" sz="2000" dirty="0" smtClean="0"/>
              <a:t>Access:</a:t>
            </a:r>
          </a:p>
          <a:p>
            <a:pPr lvl="1"/>
            <a:r>
              <a:rPr lang="en-US" sz="1800" dirty="0" smtClean="0"/>
              <a:t>“(another) problem with the </a:t>
            </a:r>
            <a:r>
              <a:rPr lang="en-US" sz="1800" dirty="0" smtClean="0"/>
              <a:t>timing </a:t>
            </a:r>
            <a:r>
              <a:rPr lang="en-US" sz="1800" dirty="0" smtClean="0"/>
              <a:t>controller, </a:t>
            </a:r>
            <a:r>
              <a:rPr lang="en-US" sz="1800" dirty="0" smtClean="0"/>
              <a:t>was trying to get a table without start </a:t>
            </a:r>
            <a:r>
              <a:rPr lang="en-US" sz="1800" dirty="0" smtClean="0"/>
              <a:t>event”</a:t>
            </a:r>
          </a:p>
          <a:p>
            <a:pPr lvl="1"/>
            <a:r>
              <a:rPr lang="en-US" sz="1800" dirty="0" smtClean="0"/>
              <a:t>UPS US85 is not working. Experts are in US85 and tried to switch it back, but it gives an electric arc. </a:t>
            </a:r>
            <a:endParaRPr lang="en-US" sz="1800" dirty="0" smtClean="0"/>
          </a:p>
          <a:p>
            <a:pPr lvl="2"/>
            <a:r>
              <a:rPr lang="en-US" sz="1600" dirty="0" smtClean="0"/>
              <a:t>UPS US85 not redundant any more BUT ONLY SERVES CRYOGENICS (mp)</a:t>
            </a:r>
          </a:p>
          <a:p>
            <a:pPr lvl="1"/>
            <a:r>
              <a:rPr lang="en-US" sz="1800" dirty="0" smtClean="0"/>
              <a:t>QPS specialists in points 6 and 8</a:t>
            </a:r>
          </a:p>
          <a:p>
            <a:pPr lvl="1"/>
            <a:r>
              <a:rPr lang="en-US" sz="1800" dirty="0" smtClean="0"/>
              <a:t>One LL RF module does not switch back on again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29/05/2011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10" y="3212970"/>
            <a:ext cx="3633710" cy="330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#1812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1224170"/>
          </a:xfrm>
        </p:spPr>
        <p:txBody>
          <a:bodyPr/>
          <a:lstStyle/>
          <a:p>
            <a:r>
              <a:rPr lang="en-GB" dirty="0" smtClean="0"/>
              <a:t>Relative losses of bunch current after 3.5 hours</a:t>
            </a:r>
          </a:p>
          <a:p>
            <a:r>
              <a:rPr lang="en-GB" dirty="0" smtClean="0"/>
              <a:t>Clear effect of number of collisions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29/05/2011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90" y="1844780"/>
            <a:ext cx="6175245" cy="273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99490" y="5301260"/>
            <a:ext cx="432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B2 increasing losses of one bunch </a:t>
            </a:r>
            <a:r>
              <a:rPr lang="en-US" sz="1800" dirty="0" smtClean="0"/>
              <a:t>when </a:t>
            </a:r>
            <a:r>
              <a:rPr lang="en-US" sz="1800" dirty="0" err="1" smtClean="0"/>
              <a:t>levelling</a:t>
            </a:r>
            <a:r>
              <a:rPr lang="en-US" sz="1800" dirty="0" smtClean="0"/>
              <a:t> </a:t>
            </a:r>
            <a:r>
              <a:rPr lang="en-US" sz="1800" dirty="0" smtClean="0"/>
              <a:t>IP2 and </a:t>
            </a:r>
            <a:r>
              <a:rPr lang="en-US" sz="1800" dirty="0" err="1" smtClean="0"/>
              <a:t>LHCb</a:t>
            </a:r>
            <a:r>
              <a:rPr lang="en-US" sz="1800" dirty="0" smtClean="0"/>
              <a:t> at the same time</a:t>
            </a:r>
            <a:endParaRPr lang="en-GB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Switching off one RF cavity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29/05/2011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0993" y="1527410"/>
            <a:ext cx="3365577" cy="254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663" y="764630"/>
            <a:ext cx="4877397" cy="198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76070" y="764630"/>
            <a:ext cx="3888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After 5 minutes see the “bunches” passing the abort gap</a:t>
            </a:r>
            <a:endParaRPr lang="en-GB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020" y="3861060"/>
            <a:ext cx="4932050" cy="2023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932050" y="5229250"/>
            <a:ext cx="4176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After 20 minutes abort gap population starts to decrease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30" y="3263351"/>
            <a:ext cx="5327495" cy="3262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Dump with one cavity off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863835"/>
          </a:xfrm>
        </p:spPr>
        <p:txBody>
          <a:bodyPr/>
          <a:lstStyle/>
          <a:p>
            <a:r>
              <a:rPr lang="en-GB" dirty="0" smtClean="0"/>
              <a:t>Still enough beam in the abort gap to get a false XPOC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29/05/2011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00" y="1340710"/>
            <a:ext cx="5616780" cy="249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3203810" y="5517290"/>
            <a:ext cx="936130" cy="360050"/>
          </a:xfrm>
          <a:prstGeom prst="ellipse">
            <a:avLst/>
          </a:prstGeom>
          <a:noFill/>
          <a:ln w="317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#1813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1152160"/>
          </a:xfrm>
        </p:spPr>
        <p:txBody>
          <a:bodyPr/>
          <a:lstStyle/>
          <a:p>
            <a:r>
              <a:rPr lang="en-GB" dirty="0" smtClean="0"/>
              <a:t>Some bunches blown up and intensities not very flat</a:t>
            </a:r>
          </a:p>
          <a:p>
            <a:r>
              <a:rPr lang="en-GB" dirty="0" smtClean="0"/>
              <a:t>However </a:t>
            </a:r>
            <a:r>
              <a:rPr lang="en-GB" dirty="0" err="1" smtClean="0"/>
              <a:t>lumi</a:t>
            </a:r>
            <a:r>
              <a:rPr lang="en-GB" dirty="0" smtClean="0"/>
              <a:t> ok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29/05/2011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1700760"/>
            <a:ext cx="3770182" cy="267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560" y="4581160"/>
            <a:ext cx="6912960" cy="180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0" y="1700760"/>
            <a:ext cx="4478742" cy="238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04:45 </a:t>
            </a:r>
            <a:r>
              <a:rPr lang="en-US" dirty="0" smtClean="0"/>
              <a:t>Beam dumped by an UFO in </a:t>
            </a:r>
            <a:r>
              <a:rPr lang="en-US" dirty="0" smtClean="0"/>
              <a:t>28.L8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29/05/2011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76436"/>
            <a:ext cx="8229600" cy="255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450" y="332570"/>
            <a:ext cx="8229600" cy="523875"/>
          </a:xfrm>
        </p:spPr>
        <p:txBody>
          <a:bodyPr/>
          <a:lstStyle/>
          <a:p>
            <a:r>
              <a:rPr lang="en-US" sz="2400" dirty="0" smtClean="0"/>
              <a:t>N</a:t>
            </a:r>
            <a:r>
              <a:rPr lang="en-US" sz="2400" dirty="0" smtClean="0"/>
              <a:t>ew </a:t>
            </a:r>
            <a:r>
              <a:rPr lang="en-US" sz="2400" dirty="0" err="1" smtClean="0"/>
              <a:t>betastar</a:t>
            </a:r>
            <a:r>
              <a:rPr lang="en-US" sz="2400" dirty="0" smtClean="0"/>
              <a:t> limits for collimator gaps worked as expected.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29/05/2011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50" y="980660"/>
            <a:ext cx="5148192" cy="254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60" y="3645030"/>
            <a:ext cx="4986545" cy="26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Off energy loss map (-500 Hz): SR says OK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29/05/2011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1243012"/>
            <a:ext cx="813435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45050</TotalTime>
  <Words>396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Saturday 28th</vt:lpstr>
      <vt:lpstr>Fill #1812.... and afterwards...</vt:lpstr>
      <vt:lpstr>Fill #1812</vt:lpstr>
      <vt:lpstr>Switching off one RF cavity</vt:lpstr>
      <vt:lpstr>Dump with one cavity off</vt:lpstr>
      <vt:lpstr>Fill #1813</vt:lpstr>
      <vt:lpstr>04:45 Beam dumped by an UFO in 28.L8</vt:lpstr>
      <vt:lpstr>New betastar limits for collimator gaps worked as expected. </vt:lpstr>
      <vt:lpstr>Off energy loss map (-500 Hz): SR says OK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2594</cp:revision>
  <dcterms:created xsi:type="dcterms:W3CDTF">2010-07-26T05:43:59Z</dcterms:created>
  <dcterms:modified xsi:type="dcterms:W3CDTF">2011-05-29T06:56:51Z</dcterms:modified>
</cp:coreProperties>
</file>