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4"/>
  </p:sldMasterIdLst>
  <p:notesMasterIdLst>
    <p:notesMasterId r:id="rId44"/>
  </p:notesMasterIdLst>
  <p:handoutMasterIdLst>
    <p:handoutMasterId r:id="rId45"/>
  </p:handoutMasterIdLst>
  <p:sldIdLst>
    <p:sldId id="1248" r:id="rId5"/>
    <p:sldId id="1239" r:id="rId6"/>
    <p:sldId id="1247" r:id="rId7"/>
    <p:sldId id="1217" r:id="rId8"/>
    <p:sldId id="1218" r:id="rId9"/>
    <p:sldId id="1277" r:id="rId10"/>
    <p:sldId id="1240" r:id="rId11"/>
    <p:sldId id="1242" r:id="rId12"/>
    <p:sldId id="1244" r:id="rId13"/>
    <p:sldId id="1268" r:id="rId14"/>
    <p:sldId id="1249" r:id="rId15"/>
    <p:sldId id="1253" r:id="rId16"/>
    <p:sldId id="1256" r:id="rId17"/>
    <p:sldId id="1257" r:id="rId18"/>
    <p:sldId id="1258" r:id="rId19"/>
    <p:sldId id="1259" r:id="rId20"/>
    <p:sldId id="1262" r:id="rId21"/>
    <p:sldId id="1263" r:id="rId22"/>
    <p:sldId id="1264" r:id="rId23"/>
    <p:sldId id="1265" r:id="rId24"/>
    <p:sldId id="1223" r:id="rId25"/>
    <p:sldId id="1224" r:id="rId26"/>
    <p:sldId id="1225" r:id="rId27"/>
    <p:sldId id="1228" r:id="rId28"/>
    <p:sldId id="1229" r:id="rId29"/>
    <p:sldId id="1230" r:id="rId30"/>
    <p:sldId id="1231" r:id="rId31"/>
    <p:sldId id="1232" r:id="rId32"/>
    <p:sldId id="1235" r:id="rId33"/>
    <p:sldId id="1236" r:id="rId34"/>
    <p:sldId id="1266" r:id="rId35"/>
    <p:sldId id="1270" r:id="rId36"/>
    <p:sldId id="1269" r:id="rId37"/>
    <p:sldId id="1271" r:id="rId38"/>
    <p:sldId id="1272" r:id="rId39"/>
    <p:sldId id="1274" r:id="rId40"/>
    <p:sldId id="1276" r:id="rId41"/>
    <p:sldId id="1275" r:id="rId42"/>
    <p:sldId id="1267" r:id="rId4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4FBE"/>
    <a:srgbClr val="B02E9D"/>
    <a:srgbClr val="0000FF"/>
    <a:srgbClr val="008000"/>
    <a:srgbClr val="FF0000"/>
    <a:srgbClr val="FFFF99"/>
    <a:srgbClr val="CC00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7" autoAdjust="0"/>
    <p:restoredTop sz="95267" autoAdjust="0"/>
  </p:normalViewPr>
  <p:slideViewPr>
    <p:cSldViewPr>
      <p:cViewPr varScale="1">
        <p:scale>
          <a:sx n="127" d="100"/>
          <a:sy n="127" d="100"/>
        </p:scale>
        <p:origin x="-1128" y="-11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5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32B8B406-FE2A-4AC9-841E-B2312CE3A275}" type="datetimeFigureOut">
              <a:rPr lang="en-US"/>
              <a:pPr>
                <a:defRPr/>
              </a:pPr>
              <a:t>5/8/11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44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144"/>
            <a:ext cx="3170717" cy="480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21AE5E16-A6A8-4357-B39D-0651B5C58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68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7" cy="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775" y="0"/>
            <a:ext cx="3170717" cy="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79" y="4561109"/>
            <a:ext cx="5852843" cy="4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44"/>
            <a:ext cx="3170717" cy="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775" y="9119144"/>
            <a:ext cx="3170717" cy="4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A8CFDC-22B3-4F2C-B86A-A1D4AC082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0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B1B60847-4273-4283-9A20-7502A3B15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B0B9C-1715-4A5B-BA86-E7B0B0E92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18A80-74E9-417C-9A67-5315BF9B9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C4DD8-EDF9-43BE-A62A-8F18F8808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77712-D630-4609-8EA2-9F12F2F9C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8562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3713" y="6553200"/>
            <a:ext cx="5616575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4388" y="6553200"/>
            <a:ext cx="495300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E42571A-71C3-49A2-97FC-1B5D6448A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 userDrawn="1"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0F19-6CAA-4D6D-9E34-F71A62A9B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CCCB5-768F-4B55-9296-B1E079CF5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C040-687E-408D-9071-CFFC95BD0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58156-B4D3-4E7C-AD79-4E49503DF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FB003-2F04-491C-8867-42E97C329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C6DE9-301A-4BAA-9441-D67A8E0E7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73DCE-3EB4-4068-95AF-BDE5C2004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C2711A9A-51AE-49B2-9A35-322F06960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74" r:id="rId12"/>
    <p:sldLayoutId id="2147483673" r:id="rId13"/>
    <p:sldLayoutId id="2147483686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ern.ch/lhc-m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MD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650"/>
            <a:ext cx="8229600" cy="5111750"/>
          </a:xfrm>
        </p:spPr>
        <p:txBody>
          <a:bodyPr/>
          <a:lstStyle/>
          <a:p>
            <a:r>
              <a:rPr lang="en-US" dirty="0" smtClean="0"/>
              <a:t>R. Assmann, G. </a:t>
            </a:r>
            <a:r>
              <a:rPr lang="en-US" dirty="0" err="1" smtClean="0"/>
              <a:t>Papotti</a:t>
            </a:r>
            <a:r>
              <a:rPr lang="en-US" dirty="0" smtClean="0"/>
              <a:t>, F. Zimmermann</a:t>
            </a:r>
          </a:p>
          <a:p>
            <a:endParaRPr lang="en-US" dirty="0"/>
          </a:p>
          <a:p>
            <a:r>
              <a:rPr lang="en-US" dirty="0" smtClean="0"/>
              <a:t>MD program worked well. </a:t>
            </a:r>
          </a:p>
          <a:p>
            <a:pPr lvl="1"/>
            <a:r>
              <a:rPr lang="en-US" dirty="0" smtClean="0"/>
              <a:t>Thanks to machine coordinators Jan and Bernhard.</a:t>
            </a:r>
            <a:endParaRPr lang="en-US" dirty="0"/>
          </a:p>
          <a:p>
            <a:pPr lvl="1"/>
            <a:r>
              <a:rPr lang="en-US" dirty="0" smtClean="0"/>
              <a:t>Thanks to the excellent preparation of all involved.</a:t>
            </a:r>
          </a:p>
          <a:p>
            <a:pPr lvl="1"/>
            <a:r>
              <a:rPr lang="en-US" dirty="0" smtClean="0"/>
              <a:t>Thanks to EIC’s and OP for extremely efficient machine setup and handling.</a:t>
            </a:r>
          </a:p>
          <a:p>
            <a:pPr lvl="1"/>
            <a:r>
              <a:rPr lang="en-US" dirty="0" smtClean="0"/>
              <a:t>Thanks to all for sticking to allocated times.</a:t>
            </a:r>
          </a:p>
          <a:p>
            <a:pPr lvl="1"/>
            <a:endParaRPr lang="en-US" dirty="0"/>
          </a:p>
          <a:p>
            <a:r>
              <a:rPr lang="en-US" dirty="0" smtClean="0"/>
              <a:t>Will later review lessons and possible improvements for next MD. Comments welcome…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3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RF Single-bunch instabilities </a:t>
            </a:r>
            <a:r>
              <a:rPr lang="en-GB" sz="2800" dirty="0" smtClean="0"/>
              <a:t>MD (Elena et al)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2448340"/>
          </a:xfrm>
        </p:spPr>
        <p:txBody>
          <a:bodyPr/>
          <a:lstStyle/>
          <a:p>
            <a:r>
              <a:rPr lang="en-US" sz="2000" dirty="0" smtClean="0"/>
              <a:t>Loosen limits on interlocked BPMS IP6 and test</a:t>
            </a:r>
          </a:p>
          <a:p>
            <a:r>
              <a:rPr lang="en-US" sz="2000" dirty="0" smtClean="0"/>
              <a:t>Inject beams with different longitudinal </a:t>
            </a:r>
            <a:r>
              <a:rPr lang="en-US" sz="2000" dirty="0" err="1" smtClean="0"/>
              <a:t>emittances</a:t>
            </a:r>
            <a:r>
              <a:rPr lang="en-US" sz="2000" dirty="0" smtClean="0"/>
              <a:t>, expect some of them to go unstable during the ramp</a:t>
            </a:r>
          </a:p>
          <a:p>
            <a:r>
              <a:rPr lang="en-US" sz="2000" dirty="0" smtClean="0"/>
              <a:t>1.6e11 ppb, .35eVs single bunches are stable in the LHC at injection energy. </a:t>
            </a:r>
          </a:p>
          <a:p>
            <a:r>
              <a:rPr lang="en-US" sz="2000" dirty="0" smtClean="0"/>
              <a:t>Ramp to 3.5 </a:t>
            </a:r>
            <a:r>
              <a:rPr lang="en-US" sz="2000" dirty="0" err="1" smtClean="0"/>
              <a:t>TeV</a:t>
            </a:r>
            <a:endParaRPr lang="en-US" sz="20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09/05/2011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2996940"/>
            <a:ext cx="4752660" cy="354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39690" y="3284980"/>
            <a:ext cx="1944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Bunch length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63860" y="4005080"/>
            <a:ext cx="57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Inj.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0" y="5157240"/>
            <a:ext cx="100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Ramp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96170" y="6021360"/>
            <a:ext cx="216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Unstable at flat top after a while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90" y="2276840"/>
            <a:ext cx="32038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“Bunches became unstable on the flat top with phase oscillation amplitude increasing for bunches with smaller injected longitudinal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. Beam 2 was more unstable than beam 1. Only the first bunch with injected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of 0.9 </a:t>
            </a:r>
            <a:r>
              <a:rPr lang="en-US" sz="1800" dirty="0" err="1" smtClean="0"/>
              <a:t>eVs</a:t>
            </a:r>
            <a:r>
              <a:rPr lang="en-US" sz="1800" dirty="0" smtClean="0"/>
              <a:t> was stable. To see instability during the ramp (if any) bunch profile data should be </a:t>
            </a:r>
            <a:r>
              <a:rPr lang="en-US" sz="1800" dirty="0" err="1" smtClean="0"/>
              <a:t>analysed</a:t>
            </a:r>
            <a:r>
              <a:rPr lang="en-US" sz="1800" dirty="0" smtClean="0"/>
              <a:t>.”</a:t>
            </a: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8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 m </a:t>
            </a:r>
            <a:r>
              <a:rPr lang="en-US" dirty="0" err="1" smtClean="0"/>
              <a:t>Unsqueeze</a:t>
            </a:r>
            <a:r>
              <a:rPr lang="en-US" dirty="0" smtClean="0"/>
              <a:t> (Helmut et 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764630"/>
            <a:ext cx="8641200" cy="568879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emonstrate feasibility </a:t>
            </a:r>
            <a:r>
              <a:rPr lang="en-US" dirty="0"/>
              <a:t>of </a:t>
            </a:r>
            <a:r>
              <a:rPr lang="en-US" dirty="0" smtClean="0"/>
              <a:t>simultaneous </a:t>
            </a:r>
            <a:r>
              <a:rPr lang="en-US" dirty="0"/>
              <a:t>un-squeeze of IPs 1 </a:t>
            </a:r>
            <a:r>
              <a:rPr lang="en-US" dirty="0" smtClean="0"/>
              <a:t>&amp; 5 </a:t>
            </a:r>
            <a:r>
              <a:rPr lang="en-US" dirty="0"/>
              <a:t>with </a:t>
            </a:r>
            <a:r>
              <a:rPr lang="en-US" dirty="0" smtClean="0"/>
              <a:t>external </a:t>
            </a:r>
            <a:r>
              <a:rPr lang="en-US" dirty="0"/>
              <a:t>tune compensation using </a:t>
            </a:r>
            <a:r>
              <a:rPr lang="en-US" dirty="0" smtClean="0"/>
              <a:t>main quads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Orbit </a:t>
            </a:r>
            <a:r>
              <a:rPr lang="en-US" dirty="0"/>
              <a:t>and tune feedbacks were kept ON for all the beta* </a:t>
            </a:r>
            <a:r>
              <a:rPr lang="en-US" dirty="0" smtClean="0"/>
              <a:t>changes.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oupling measurements, corrections, incorporated </a:t>
            </a:r>
            <a:r>
              <a:rPr lang="en-US" dirty="0"/>
              <a:t>into </a:t>
            </a:r>
            <a:r>
              <a:rPr lang="en-US" dirty="0" smtClean="0"/>
              <a:t>functions. </a:t>
            </a:r>
          </a:p>
          <a:p>
            <a:pPr lvl="1"/>
            <a:r>
              <a:rPr lang="en-US" dirty="0" smtClean="0"/>
              <a:t>Chromaticity &amp; orbit adjusted (real</a:t>
            </a:r>
            <a:r>
              <a:rPr lang="en-US" dirty="0"/>
              <a:t>-time trims into the LSA </a:t>
            </a:r>
            <a:r>
              <a:rPr lang="en-US" dirty="0" smtClean="0"/>
              <a:t>)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Everything worked as expected. F</a:t>
            </a:r>
            <a:r>
              <a:rPr lang="en-US" dirty="0" smtClean="0"/>
              <a:t>ew </a:t>
            </a:r>
            <a:r>
              <a:rPr lang="en-US" dirty="0"/>
              <a:t>minor </a:t>
            </a:r>
            <a:r>
              <a:rPr lang="en-US" dirty="0" smtClean="0"/>
              <a:t>hiccups.</a:t>
            </a:r>
            <a:endParaRPr lang="en-US" dirty="0"/>
          </a:p>
          <a:p>
            <a:r>
              <a:rPr lang="en-US" dirty="0" smtClean="0"/>
              <a:t>B-beat measurements with AC </a:t>
            </a:r>
            <a:r>
              <a:rPr lang="en-US" dirty="0"/>
              <a:t>dipole </a:t>
            </a:r>
            <a:r>
              <a:rPr lang="en-US" dirty="0" smtClean="0"/>
              <a:t>carried </a:t>
            </a:r>
            <a:r>
              <a:rPr lang="en-US" dirty="0"/>
              <a:t>out at flat-top, at 30m and (more extensively) at 90m. </a:t>
            </a:r>
          </a:p>
          <a:p>
            <a:r>
              <a:rPr lang="en-US" dirty="0"/>
              <a:t>P</a:t>
            </a:r>
            <a:r>
              <a:rPr lang="en-US" dirty="0" smtClean="0"/>
              <a:t>rimary </a:t>
            </a:r>
            <a:r>
              <a:rPr lang="en-US" dirty="0"/>
              <a:t>collimators were closed to 10 sigma’s as a safety measure prior to the AC dipole measurements</a:t>
            </a:r>
            <a:r>
              <a:rPr lang="en-US" dirty="0" smtClean="0"/>
              <a:t>.</a:t>
            </a:r>
          </a:p>
          <a:p>
            <a:r>
              <a:rPr lang="en-US" dirty="0"/>
              <a:t>At flattop local </a:t>
            </a:r>
            <a:r>
              <a:rPr lang="en-US" dirty="0" smtClean="0"/>
              <a:t>&amp; global </a:t>
            </a:r>
            <a:r>
              <a:rPr lang="en-US" dirty="0"/>
              <a:t>coupling </a:t>
            </a:r>
            <a:r>
              <a:rPr lang="en-US" dirty="0" smtClean="0"/>
              <a:t>corrections: local </a:t>
            </a:r>
            <a:r>
              <a:rPr lang="en-US" dirty="0"/>
              <a:t>jumps in IP1,IP2,IP5 and IP8 are reduced. </a:t>
            </a:r>
          </a:p>
          <a:p>
            <a:r>
              <a:rPr lang="en-US" dirty="0" smtClean="0"/>
              <a:t>Beta</a:t>
            </a:r>
            <a:r>
              <a:rPr lang="en-US" dirty="0"/>
              <a:t>-beat </a:t>
            </a:r>
            <a:r>
              <a:rPr lang="en-US" dirty="0" smtClean="0"/>
              <a:t>beam1H </a:t>
            </a:r>
            <a:r>
              <a:rPr lang="en-US" dirty="0"/>
              <a:t>is ~25% and ~20% for beam1V at 90m.</a:t>
            </a:r>
          </a:p>
          <a:p>
            <a:r>
              <a:rPr lang="en-US" dirty="0"/>
              <a:t>Beta-beat for beam2 is ~30% at 90m.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2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 m: </a:t>
            </a:r>
            <a:r>
              <a:rPr lang="en-US" dirty="0" smtClean="0"/>
              <a:t>Intensities and Beta*</a:t>
            </a:r>
            <a:endParaRPr lang="en-US" dirty="0"/>
          </a:p>
        </p:txBody>
      </p:sp>
      <p:pic>
        <p:nvPicPr>
          <p:cNvPr id="7" name="Content Placeholder 6" descr="90m-summary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7" r="-1135"/>
          <a:stretch/>
        </p:blipFill>
        <p:spPr>
          <a:xfrm>
            <a:off x="880024" y="692620"/>
            <a:ext cx="7420203" cy="5760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pic>
        <p:nvPicPr>
          <p:cNvPr id="8" name="Content Placeholder 6" descr="90m-betasta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t="76915" r="796" b="4694"/>
          <a:stretch/>
        </p:blipFill>
        <p:spPr bwMode="auto">
          <a:xfrm>
            <a:off x="2963831" y="5917931"/>
            <a:ext cx="6180169" cy="94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3810" y="1988800"/>
            <a:ext cx="1339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Intensities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0566" y="3789050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beta-star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67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90m Beta Beat</a:t>
            </a:r>
            <a:endParaRPr lang="en-US" dirty="0"/>
          </a:p>
        </p:txBody>
      </p:sp>
      <p:pic>
        <p:nvPicPr>
          <p:cNvPr id="7" name="Content Placeholder 6" descr="90m-beta-bea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1" r="-708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7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Cross </a:t>
            </a:r>
            <a:r>
              <a:rPr lang="en-US" sz="2800" dirty="0"/>
              <a:t>calibration of BSRT/WS/</a:t>
            </a:r>
            <a:r>
              <a:rPr lang="en-US" sz="2800" dirty="0" smtClean="0"/>
              <a:t>BGI (Federico et al)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836640"/>
            <a:ext cx="8569190" cy="5111750"/>
          </a:xfrm>
        </p:spPr>
        <p:txBody>
          <a:bodyPr/>
          <a:lstStyle/>
          <a:p>
            <a:r>
              <a:rPr lang="en-US" dirty="0" smtClean="0"/>
              <a:t>No summary in logbook…</a:t>
            </a:r>
          </a:p>
          <a:p>
            <a:r>
              <a:rPr lang="en-US" dirty="0" smtClean="0"/>
              <a:t>Program </a:t>
            </a:r>
            <a:r>
              <a:rPr lang="en-US" dirty="0"/>
              <a:t>completed at 450 </a:t>
            </a:r>
            <a:r>
              <a:rPr lang="en-US" dirty="0" err="1"/>
              <a:t>GeV</a:t>
            </a:r>
            <a:endParaRPr lang="en-US" dirty="0"/>
          </a:p>
          <a:p>
            <a:r>
              <a:rPr lang="en-US" dirty="0"/>
              <a:t>B1 lost at ramp </a:t>
            </a:r>
            <a:r>
              <a:rPr lang="en-US" dirty="0">
                <a:sym typeface="Wingdings"/>
              </a:rPr>
              <a:t> ramp and 3.5 </a:t>
            </a:r>
            <a:r>
              <a:rPr lang="en-US" dirty="0" err="1">
                <a:sym typeface="Wingdings"/>
              </a:rPr>
              <a:t>TeV</a:t>
            </a:r>
            <a:r>
              <a:rPr lang="en-US" dirty="0">
                <a:sym typeface="Wingdings"/>
              </a:rPr>
              <a:t> data for B2 only.</a:t>
            </a:r>
          </a:p>
          <a:p>
            <a:r>
              <a:rPr lang="en-US" dirty="0">
                <a:sym typeface="Wingdings"/>
              </a:rPr>
              <a:t>To be analyzed offline.</a:t>
            </a:r>
          </a:p>
          <a:p>
            <a:r>
              <a:rPr lang="en-US" dirty="0" smtClean="0"/>
              <a:t>Ramp </a:t>
            </a:r>
            <a:r>
              <a:rPr lang="en-US" dirty="0"/>
              <a:t>with 2 trains of 12 bunches , but lost beam 1 at the very beginning of </a:t>
            </a:r>
            <a:r>
              <a:rPr lang="en-US" dirty="0" smtClean="0"/>
              <a:t>the </a:t>
            </a:r>
            <a:r>
              <a:rPr lang="en-US" dirty="0"/>
              <a:t>ramp because of an energy interlock on the TCDQ. </a:t>
            </a:r>
            <a:endParaRPr lang="en-US" dirty="0" smtClean="0"/>
          </a:p>
          <a:p>
            <a:pPr lvl="1"/>
            <a:r>
              <a:rPr lang="en-US" dirty="0" smtClean="0"/>
              <a:t>Problem </a:t>
            </a:r>
            <a:r>
              <a:rPr lang="en-US" dirty="0"/>
              <a:t>came form a glitch at the start of the movement which was converted into wrong energy reference (440 </a:t>
            </a:r>
            <a:r>
              <a:rPr lang="en-US" dirty="0" err="1"/>
              <a:t>GeV</a:t>
            </a:r>
            <a:r>
              <a:rPr lang="en-US" dirty="0"/>
              <a:t> whereas we were at 452 </a:t>
            </a:r>
            <a:r>
              <a:rPr lang="en-US" dirty="0" err="1"/>
              <a:t>GeV</a:t>
            </a:r>
            <a:r>
              <a:rPr lang="en-US" dirty="0"/>
              <a:t>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ump </a:t>
            </a:r>
            <a:r>
              <a:rPr lang="en-US" dirty="0"/>
              <a:t>scans around the BGI for beam 2 and did blow-up few bunches of the first train with the tune kicker.</a:t>
            </a:r>
            <a:br>
              <a:rPr lang="en-US" dirty="0"/>
            </a:br>
            <a:r>
              <a:rPr lang="en-US" dirty="0" smtClean="0"/>
              <a:t>with </a:t>
            </a:r>
            <a:r>
              <a:rPr lang="en-US" dirty="0"/>
              <a:t>collision tunes.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53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tunes at </a:t>
            </a:r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692620"/>
            <a:ext cx="8497180" cy="568879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Local coupling </a:t>
            </a:r>
            <a:r>
              <a:rPr lang="en-US" dirty="0"/>
              <a:t>corrections </a:t>
            </a:r>
            <a:r>
              <a:rPr lang="en-US" dirty="0" smtClean="0"/>
              <a:t>implemented.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Nominal </a:t>
            </a:r>
            <a:r>
              <a:rPr lang="en-US" dirty="0">
                <a:solidFill>
                  <a:srgbClr val="FF0000"/>
                </a:solidFill>
              </a:rPr>
              <a:t>tunes ramp </a:t>
            </a:r>
            <a:r>
              <a:rPr lang="en-US" dirty="0"/>
              <a:t>for further coupling measurement and correction along the ramp with pilot bunch. </a:t>
            </a:r>
            <a:r>
              <a:rPr lang="en-US" dirty="0" smtClean="0"/>
              <a:t>Fine.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Tune </a:t>
            </a:r>
            <a:r>
              <a:rPr lang="en-US" dirty="0">
                <a:solidFill>
                  <a:srgbClr val="FF0000"/>
                </a:solidFill>
              </a:rPr>
              <a:t>scan from nominal to collision tunes at </a:t>
            </a:r>
            <a:r>
              <a:rPr lang="en-US" dirty="0" smtClean="0">
                <a:solidFill>
                  <a:srgbClr val="FF0000"/>
                </a:solidFill>
              </a:rPr>
              <a:t>injection</a:t>
            </a:r>
            <a:r>
              <a:rPr lang="en-US" dirty="0" smtClean="0"/>
              <a:t>. </a:t>
            </a:r>
            <a:r>
              <a:rPr lang="en-US" dirty="0"/>
              <a:t>No effect on </a:t>
            </a:r>
            <a:r>
              <a:rPr lang="en-US" dirty="0" smtClean="0"/>
              <a:t>lifetime. </a:t>
            </a:r>
            <a:r>
              <a:rPr lang="en-US" dirty="0"/>
              <a:t>R</a:t>
            </a:r>
            <a:r>
              <a:rPr lang="en-US" dirty="0" smtClean="0"/>
              <a:t>amped </a:t>
            </a:r>
            <a:r>
              <a:rPr lang="en-US" dirty="0"/>
              <a:t>with collision </a:t>
            </a:r>
            <a:r>
              <a:rPr lang="en-US" dirty="0" smtClean="0"/>
              <a:t>tunes.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second </a:t>
            </a:r>
            <a:r>
              <a:rPr lang="en-US" dirty="0" smtClean="0"/>
              <a:t>ramp: coupling </a:t>
            </a:r>
            <a:r>
              <a:rPr lang="en-US" dirty="0"/>
              <a:t>corrections </a:t>
            </a:r>
            <a:r>
              <a:rPr lang="en-US" dirty="0" smtClean="0"/>
              <a:t>from </a:t>
            </a:r>
            <a:r>
              <a:rPr lang="en-US" dirty="0"/>
              <a:t>ramp 1. </a:t>
            </a:r>
            <a:r>
              <a:rPr lang="en-US" dirty="0">
                <a:solidFill>
                  <a:srgbClr val="FF0000"/>
                </a:solidFill>
              </a:rPr>
              <a:t>Improvement of about factor 2 observed in C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. </a:t>
            </a:r>
            <a:r>
              <a:rPr lang="en-US" dirty="0"/>
              <a:t>C</a:t>
            </a:r>
            <a:r>
              <a:rPr lang="en-US" dirty="0" smtClean="0"/>
              <a:t>oupling </a:t>
            </a:r>
            <a:r>
              <a:rPr lang="en-US" dirty="0"/>
              <a:t>correction </a:t>
            </a:r>
            <a:r>
              <a:rPr lang="en-US" dirty="0" smtClean="0"/>
              <a:t>is </a:t>
            </a:r>
            <a:r>
              <a:rPr lang="en-US" dirty="0"/>
              <a:t>valid for nominal injection tunes </a:t>
            </a:r>
            <a:r>
              <a:rPr lang="en-US" dirty="0" smtClean="0"/>
              <a:t>too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3rd </a:t>
            </a:r>
            <a:r>
              <a:rPr lang="en-US" dirty="0">
                <a:solidFill>
                  <a:srgbClr val="FF0000"/>
                </a:solidFill>
              </a:rPr>
              <a:t>ramp </a:t>
            </a:r>
            <a:r>
              <a:rPr lang="en-US" dirty="0" smtClean="0">
                <a:solidFill>
                  <a:srgbClr val="FF0000"/>
                </a:solidFill>
              </a:rPr>
              <a:t>nominal bunch</a:t>
            </a:r>
            <a:r>
              <a:rPr lang="en-US" dirty="0" smtClean="0"/>
              <a:t>, lost half intensity at start </a:t>
            </a:r>
            <a:r>
              <a:rPr lang="en-US" dirty="0"/>
              <a:t>of the </a:t>
            </a:r>
            <a:r>
              <a:rPr lang="en-US" dirty="0" smtClean="0"/>
              <a:t>ramp: </a:t>
            </a:r>
            <a:r>
              <a:rPr lang="en-US" dirty="0" smtClean="0">
                <a:solidFill>
                  <a:srgbClr val="FF0000"/>
                </a:solidFill>
              </a:rPr>
              <a:t>chromaticity </a:t>
            </a:r>
            <a:r>
              <a:rPr lang="en-US" dirty="0">
                <a:solidFill>
                  <a:srgbClr val="FF0000"/>
                </a:solidFill>
              </a:rPr>
              <a:t>could be negative</a:t>
            </a:r>
            <a:r>
              <a:rPr lang="en-US" dirty="0"/>
              <a:t>. V</a:t>
            </a:r>
            <a:r>
              <a:rPr lang="en-US" dirty="0" smtClean="0"/>
              <a:t>ertical </a:t>
            </a:r>
            <a:r>
              <a:rPr lang="en-US" dirty="0"/>
              <a:t>oscillations </a:t>
            </a:r>
            <a:r>
              <a:rPr lang="en-US" dirty="0" smtClean="0"/>
              <a:t>1 </a:t>
            </a:r>
            <a:r>
              <a:rPr lang="en-US" dirty="0"/>
              <a:t>minute after </a:t>
            </a:r>
            <a:r>
              <a:rPr lang="en-US" dirty="0" smtClean="0"/>
              <a:t>start </a:t>
            </a:r>
            <a:r>
              <a:rPr lang="en-US" dirty="0"/>
              <a:t>of </a:t>
            </a:r>
            <a:r>
              <a:rPr lang="en-US" dirty="0" smtClean="0"/>
              <a:t>ramp</a:t>
            </a:r>
            <a:r>
              <a:rPr lang="en-US" dirty="0"/>
              <a:t>. Transverse dampers were off. </a:t>
            </a:r>
          </a:p>
          <a:p>
            <a:r>
              <a:rPr lang="en-US" dirty="0">
                <a:solidFill>
                  <a:srgbClr val="FF0000"/>
                </a:solidFill>
              </a:rPr>
              <a:t>No difference in beta-beat for collision and injection tunes.</a:t>
            </a:r>
          </a:p>
          <a:p>
            <a:r>
              <a:rPr lang="en-US" dirty="0"/>
              <a:t>Small difference observed in the beta-beat for injection compared with 4-4-2011 (for both beams)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3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</a:t>
            </a:r>
            <a:r>
              <a:rPr lang="en-US" dirty="0" smtClean="0"/>
              <a:t>correction &amp; Tune Scan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918" r="-1783" b="85051"/>
          <a:stretch/>
        </p:blipFill>
        <p:spPr>
          <a:xfrm>
            <a:off x="0" y="3645030"/>
            <a:ext cx="4144340" cy="7921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>
          <a:blip r:embed="rId3"/>
          <a:srcRect l="-4028" r="-4028"/>
          <a:stretch>
            <a:fillRect/>
          </a:stretch>
        </p:blipFill>
        <p:spPr bwMode="auto">
          <a:xfrm>
            <a:off x="3779890" y="3412416"/>
            <a:ext cx="5555000" cy="345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2"/>
          <a:srcRect l="-1851" t="53667" r="-2299"/>
          <a:stretch/>
        </p:blipFill>
        <p:spPr bwMode="auto">
          <a:xfrm>
            <a:off x="179390" y="672096"/>
            <a:ext cx="7589604" cy="275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85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Amplitude: Beam Loss Ramp #3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1394" b="-139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52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Beam-beam </a:t>
            </a:r>
            <a:r>
              <a:rPr lang="en-US" dirty="0" smtClean="0"/>
              <a:t>limit (Werner et 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836640"/>
            <a:ext cx="8641200" cy="5616780"/>
          </a:xfrm>
        </p:spPr>
        <p:txBody>
          <a:bodyPr/>
          <a:lstStyle/>
          <a:p>
            <a:r>
              <a:rPr lang="en-US" dirty="0"/>
              <a:t>Collided high intensity beams (</a:t>
            </a:r>
            <a:r>
              <a:rPr lang="en-US" b="1" dirty="0">
                <a:solidFill>
                  <a:srgbClr val="FF0000"/>
                </a:solidFill>
              </a:rPr>
              <a:t>1.7 E11</a:t>
            </a:r>
            <a:r>
              <a:rPr lang="en-US" dirty="0"/>
              <a:t>) and small </a:t>
            </a:r>
            <a:r>
              <a:rPr lang="en-US" dirty="0" err="1" smtClean="0"/>
              <a:t>emittances</a:t>
            </a:r>
            <a:r>
              <a:rPr lang="en-US" dirty="0" smtClean="0"/>
              <a:t> (smaller </a:t>
            </a:r>
            <a:r>
              <a:rPr lang="en-US" dirty="0"/>
              <a:t>than </a:t>
            </a:r>
            <a:r>
              <a:rPr lang="en-US" b="1" dirty="0">
                <a:solidFill>
                  <a:srgbClr val="FF0000"/>
                </a:solidFill>
              </a:rPr>
              <a:t>1.5 um</a:t>
            </a:r>
            <a:r>
              <a:rPr lang="en-US" dirty="0"/>
              <a:t>) in IP1 and IP5. </a:t>
            </a:r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/>
              <a:t>attempt </a:t>
            </a:r>
            <a:r>
              <a:rPr lang="en-US" dirty="0" smtClean="0"/>
              <a:t>achieved </a:t>
            </a:r>
            <a:r>
              <a:rPr lang="en-US" b="1" dirty="0" smtClean="0">
                <a:solidFill>
                  <a:srgbClr val="FF0000"/>
                </a:solidFill>
              </a:rPr>
              <a:t>tune </a:t>
            </a:r>
            <a:r>
              <a:rPr lang="en-US" b="1" dirty="0">
                <a:solidFill>
                  <a:srgbClr val="FF0000"/>
                </a:solidFill>
              </a:rPr>
              <a:t>shifts 0.01 per IP</a:t>
            </a:r>
            <a:r>
              <a:rPr lang="en-US" dirty="0"/>
              <a:t>, vertical blowup of </a:t>
            </a:r>
            <a:r>
              <a:rPr lang="en-US" dirty="0" err="1" smtClean="0"/>
              <a:t>emittance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Blowup </a:t>
            </a:r>
            <a:r>
              <a:rPr lang="en-US" dirty="0"/>
              <a:t>most likely due to 10th order resonance. </a:t>
            </a:r>
            <a:endParaRPr lang="en-US" dirty="0" smtClean="0"/>
          </a:p>
          <a:p>
            <a:r>
              <a:rPr lang="en-US" dirty="0" smtClean="0"/>
              <a:t>In final attempt </a:t>
            </a:r>
            <a:r>
              <a:rPr lang="en-US" dirty="0"/>
              <a:t>reduced vertical tune to end up below 10th order </a:t>
            </a:r>
            <a:r>
              <a:rPr lang="en-US" dirty="0" smtClean="0"/>
              <a:t>after putting </a:t>
            </a:r>
            <a:r>
              <a:rPr lang="en-US" dirty="0"/>
              <a:t>beams in collision. No more blowup observed, </a:t>
            </a:r>
            <a:r>
              <a:rPr lang="en-US" b="1" dirty="0">
                <a:solidFill>
                  <a:srgbClr val="FF0000"/>
                </a:solidFill>
              </a:rPr>
              <a:t>tune </a:t>
            </a:r>
            <a:r>
              <a:rPr lang="en-US" b="1" dirty="0" smtClean="0">
                <a:solidFill>
                  <a:srgbClr val="FF0000"/>
                </a:solidFill>
              </a:rPr>
              <a:t>shifts per </a:t>
            </a:r>
            <a:r>
              <a:rPr lang="en-US" b="1" dirty="0">
                <a:solidFill>
                  <a:srgbClr val="FF0000"/>
                </a:solidFill>
              </a:rPr>
              <a:t>IP in excess of 0.015 </a:t>
            </a:r>
            <a:r>
              <a:rPr lang="en-US" dirty="0"/>
              <a:t>(with initial </a:t>
            </a:r>
            <a:r>
              <a:rPr lang="en-US" dirty="0" err="1"/>
              <a:t>emittance</a:t>
            </a:r>
            <a:r>
              <a:rPr lang="en-US" dirty="0"/>
              <a:t> below 1.2 um)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Collisions </a:t>
            </a:r>
            <a:r>
              <a:rPr lang="en-US" dirty="0"/>
              <a:t>in IP1 and IP5, optimized and no more </a:t>
            </a:r>
            <a:r>
              <a:rPr lang="en-US" dirty="0" smtClean="0"/>
              <a:t>blowup.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No </a:t>
            </a:r>
            <a:r>
              <a:rPr lang="en-US" b="1" u="sng" dirty="0">
                <a:solidFill>
                  <a:srgbClr val="FF0000"/>
                </a:solidFill>
              </a:rPr>
              <a:t>limit found for head-on beam-beam effects for the </a:t>
            </a:r>
            <a:r>
              <a:rPr lang="en-US" b="1" u="sng" dirty="0" smtClean="0">
                <a:solidFill>
                  <a:srgbClr val="FF0000"/>
                </a:solidFill>
              </a:rPr>
              <a:t>intensities investigated </a:t>
            </a:r>
            <a:r>
              <a:rPr lang="en-US" b="1" u="sng" dirty="0">
                <a:solidFill>
                  <a:srgbClr val="FF0000"/>
                </a:solidFill>
              </a:rPr>
              <a:t>so </a:t>
            </a:r>
            <a:r>
              <a:rPr lang="en-US" b="1" u="sng" dirty="0" smtClean="0">
                <a:solidFill>
                  <a:srgbClr val="FF0000"/>
                </a:solidFill>
              </a:rPr>
              <a:t>far </a:t>
            </a:r>
            <a:r>
              <a:rPr lang="en-US" dirty="0"/>
              <a:t>(no long range yet).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60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B1</a:t>
            </a:r>
            <a:r>
              <a:rPr lang="en-US" sz="2800" dirty="0" smtClean="0"/>
              <a:t>: </a:t>
            </a:r>
            <a:r>
              <a:rPr lang="en-US" sz="2800" dirty="0" smtClean="0"/>
              <a:t>IP1</a:t>
            </a:r>
            <a:r>
              <a:rPr lang="en-US" sz="2800" dirty="0" smtClean="0"/>
              <a:t>, IP5, 450 </a:t>
            </a:r>
            <a:r>
              <a:rPr lang="en-US" sz="2800" dirty="0" err="1" smtClean="0"/>
              <a:t>GeV</a:t>
            </a:r>
            <a:r>
              <a:rPr lang="en-US" sz="2800" dirty="0" smtClean="0"/>
              <a:t>, tune shift &gt; 0.015 per IP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8060" r="-8060"/>
          <a:stretch>
            <a:fillRect/>
          </a:stretch>
        </p:blipFill>
        <p:spPr>
          <a:xfrm>
            <a:off x="457200" y="980660"/>
            <a:ext cx="8229600" cy="5111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230090" y="4356847"/>
            <a:ext cx="1296180" cy="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5334110" y="1988515"/>
            <a:ext cx="1296180" cy="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7880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LHC MD Period </a:t>
            </a:r>
            <a:r>
              <a:rPr lang="en-US" dirty="0" smtClean="0"/>
              <a:t>Started Last Wednesday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pic>
        <p:nvPicPr>
          <p:cNvPr id="7" name="Picture 6" descr="first-lhc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0" y="764630"/>
            <a:ext cx="7452400" cy="55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49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B2</a:t>
            </a:r>
            <a:r>
              <a:rPr lang="en-US" sz="2800" dirty="0" smtClean="0"/>
              <a:t>: </a:t>
            </a:r>
            <a:r>
              <a:rPr lang="en-US" sz="2800" dirty="0" smtClean="0"/>
              <a:t>IP1</a:t>
            </a:r>
            <a:r>
              <a:rPr lang="en-US" sz="2800" dirty="0"/>
              <a:t>, IP5, 450 </a:t>
            </a:r>
            <a:r>
              <a:rPr lang="en-US" sz="2800" dirty="0" err="1"/>
              <a:t>GeV</a:t>
            </a:r>
            <a:r>
              <a:rPr lang="en-US" sz="2800" dirty="0"/>
              <a:t>, tune shift &gt; 0.015 per IP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8338" r="-8338"/>
          <a:stretch>
            <a:fillRect/>
          </a:stretch>
        </p:blipFill>
        <p:spPr>
          <a:xfrm>
            <a:off x="457200" y="908650"/>
            <a:ext cx="8229600" cy="5111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250090" y="4148815"/>
            <a:ext cx="1296180" cy="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252100" y="1916505"/>
            <a:ext cx="1296180" cy="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29844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0.45 </a:t>
            </a:r>
            <a:r>
              <a:rPr lang="en-US" dirty="0" err="1"/>
              <a:t>TeV</a:t>
            </a:r>
            <a:r>
              <a:rPr lang="en-US" dirty="0"/>
              <a:t>: Investigation on </a:t>
            </a:r>
            <a:r>
              <a:rPr lang="en-US" dirty="0" smtClean="0"/>
              <a:t>CODs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40"/>
            <a:ext cx="8229600" cy="5472760"/>
          </a:xfrm>
        </p:spPr>
        <p:txBody>
          <a:bodyPr/>
          <a:lstStyle/>
          <a:p>
            <a:r>
              <a:rPr lang="en-US" dirty="0"/>
              <a:t>Investigation done on the following CODS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- RCBYHS5.</a:t>
            </a:r>
            <a:r>
              <a:rPr lang="en-US" dirty="0" smtClean="0"/>
              <a:t>R8B1</a:t>
            </a:r>
          </a:p>
          <a:p>
            <a:pPr lvl="1"/>
            <a:r>
              <a:rPr lang="en-US" dirty="0" smtClean="0"/>
              <a:t>2 </a:t>
            </a:r>
            <a:r>
              <a:rPr lang="en-US" dirty="0"/>
              <a:t>- RCBYV5.</a:t>
            </a:r>
            <a:r>
              <a:rPr lang="en-US" dirty="0" smtClean="0"/>
              <a:t>L4B2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- RCBYH4.</a:t>
            </a:r>
            <a:r>
              <a:rPr lang="en-US" dirty="0" smtClean="0"/>
              <a:t>R8B1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- RCBYHS4.</a:t>
            </a:r>
            <a:r>
              <a:rPr lang="en-US" dirty="0" smtClean="0"/>
              <a:t>L5B1</a:t>
            </a:r>
          </a:p>
          <a:p>
            <a:pPr lvl="1"/>
            <a:r>
              <a:rPr lang="en-US" dirty="0" smtClean="0"/>
              <a:t>5 </a:t>
            </a:r>
            <a:r>
              <a:rPr lang="en-US" dirty="0"/>
              <a:t>- RCBCV8.</a:t>
            </a:r>
            <a:r>
              <a:rPr lang="en-US" dirty="0" smtClean="0"/>
              <a:t>L1B2</a:t>
            </a:r>
          </a:p>
          <a:p>
            <a:r>
              <a:rPr lang="en-US" dirty="0" smtClean="0"/>
              <a:t>Procedure:</a:t>
            </a:r>
          </a:p>
          <a:p>
            <a:pPr lvl="1"/>
            <a:r>
              <a:rPr lang="en-US" dirty="0" smtClean="0"/>
              <a:t>Bump </a:t>
            </a:r>
            <a:r>
              <a:rPr lang="en-US" dirty="0"/>
              <a:t>with each of the correctors </a:t>
            </a:r>
            <a:r>
              <a:rPr lang="en-US" dirty="0" smtClean="0"/>
              <a:t>observing leakage to machine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/>
              <a:t>acquired at 25Hz has to be analyzed online, but some hints suggested good results (especially the corrector 2 showed a large dynamic response)</a:t>
            </a:r>
            <a:r>
              <a:rPr lang="en-US" dirty="0" smtClean="0"/>
              <a:t>.</a:t>
            </a:r>
          </a:p>
          <a:p>
            <a:r>
              <a:rPr lang="en-US" dirty="0" smtClean="0"/>
              <a:t>Further </a:t>
            </a:r>
            <a:r>
              <a:rPr lang="en-US" dirty="0"/>
              <a:t>analysis has been done on correctors 1 and 5 sending a sinusoidal current at different frequency. </a:t>
            </a:r>
            <a:endParaRPr lang="en-US" dirty="0" smtClean="0"/>
          </a:p>
          <a:p>
            <a:r>
              <a:rPr lang="en-US" dirty="0" smtClean="0"/>
              <a:t>Results </a:t>
            </a:r>
            <a:r>
              <a:rPr lang="en-US" dirty="0"/>
              <a:t>to be </a:t>
            </a:r>
            <a:r>
              <a:rPr lang="en-US" dirty="0" smtClean="0"/>
              <a:t>analyzed. Ongoing.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4360" y="764630"/>
            <a:ext cx="180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Nuria</a:t>
            </a:r>
            <a:r>
              <a:rPr lang="en-US" dirty="0" smtClean="0"/>
              <a:t>, </a:t>
            </a:r>
            <a:r>
              <a:rPr lang="en-US" dirty="0" err="1" smtClean="0"/>
              <a:t>Matteo</a:t>
            </a:r>
            <a:r>
              <a:rPr lang="en-US" dirty="0" smtClean="0"/>
              <a:t>,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3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0.45 </a:t>
            </a:r>
            <a:r>
              <a:rPr lang="en-US" dirty="0" err="1"/>
              <a:t>TeV</a:t>
            </a:r>
            <a:r>
              <a:rPr lang="en-US" dirty="0"/>
              <a:t>: Investigation on CODs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-27643" b="-27643"/>
          <a:stretch>
            <a:fillRect/>
          </a:stretch>
        </p:blipFill>
        <p:spPr>
          <a:xfrm>
            <a:off x="457200" y="2421820"/>
            <a:ext cx="8229600" cy="5111750"/>
          </a:xfr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/>
          <a:srcRect t="-27643" b="-27643"/>
          <a:stretch>
            <a:fillRect/>
          </a:stretch>
        </p:blipFill>
        <p:spPr bwMode="auto">
          <a:xfrm>
            <a:off x="467430" y="44530"/>
            <a:ext cx="6552910" cy="40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092351" y="836640"/>
            <a:ext cx="2051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Dynamic orbit effect while ramping bump with correctors.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4360" y="-27480"/>
            <a:ext cx="180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Nuria</a:t>
            </a:r>
            <a:r>
              <a:rPr lang="en-US" dirty="0" smtClean="0"/>
              <a:t>, </a:t>
            </a:r>
            <a:r>
              <a:rPr lang="en-US" dirty="0" err="1" smtClean="0"/>
              <a:t>Matteo</a:t>
            </a:r>
            <a:r>
              <a:rPr lang="en-US" dirty="0" smtClean="0"/>
              <a:t>,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90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ATS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692620"/>
            <a:ext cx="8713210" cy="5832810"/>
          </a:xfrm>
        </p:spPr>
        <p:txBody>
          <a:bodyPr/>
          <a:lstStyle/>
          <a:p>
            <a:r>
              <a:rPr lang="en-US" dirty="0"/>
              <a:t>New injection optics (ATS optics) tested and ramped </a:t>
            </a:r>
            <a:r>
              <a:rPr lang="en-US" dirty="0" smtClean="0"/>
              <a:t>successfully </a:t>
            </a:r>
            <a:r>
              <a:rPr lang="en-US" dirty="0"/>
              <a:t>up to 3.5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/>
              <a:t>crossing </a:t>
            </a:r>
            <a:r>
              <a:rPr lang="en-US" dirty="0"/>
              <a:t>scheme off (TCT, TDI, TCLI opened with probe </a:t>
            </a:r>
            <a:r>
              <a:rPr lang="en-US" dirty="0" smtClean="0"/>
              <a:t>beam</a:t>
            </a:r>
          </a:p>
          <a:p>
            <a:pPr lvl="1"/>
            <a:r>
              <a:rPr lang="en-US" dirty="0" err="1" smtClean="0"/>
              <a:t>successfull</a:t>
            </a:r>
            <a:r>
              <a:rPr lang="en-US" dirty="0" smtClean="0"/>
              <a:t> </a:t>
            </a:r>
            <a:r>
              <a:rPr lang="en-US" dirty="0"/>
              <a:t>inject and dump </a:t>
            </a:r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damper </a:t>
            </a:r>
            <a:r>
              <a:rPr lang="en-US" dirty="0"/>
              <a:t>new settings OK (with new phases of the ATS optics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/>
              <a:t>emittance</a:t>
            </a:r>
            <a:r>
              <a:rPr lang="en-US" dirty="0"/>
              <a:t> blow up during the </a:t>
            </a:r>
            <a:r>
              <a:rPr lang="en-US" dirty="0" smtClean="0"/>
              <a:t>ramp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new </a:t>
            </a:r>
            <a:r>
              <a:rPr lang="en-US" b="1" dirty="0">
                <a:solidFill>
                  <a:srgbClr val="FF0000"/>
                </a:solidFill>
              </a:rPr>
              <a:t>integer tunes measured at injection 62/60 (instead of 64/</a:t>
            </a:r>
            <a:r>
              <a:rPr lang="en-US" b="1" dirty="0" smtClean="0">
                <a:solidFill>
                  <a:srgbClr val="FF0000"/>
                </a:solidFill>
              </a:rPr>
              <a:t>59)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</a:t>
            </a:r>
            <a:r>
              <a:rPr lang="en-US" dirty="0"/>
              <a:t>, tune, coupling, chromaticity measured and corrected at injection and flat </a:t>
            </a:r>
            <a:r>
              <a:rPr lang="en-US" dirty="0" smtClean="0"/>
              <a:t>top</a:t>
            </a:r>
          </a:p>
          <a:p>
            <a:pPr lvl="2"/>
            <a:r>
              <a:rPr lang="en-US" dirty="0" smtClean="0"/>
              <a:t>new </a:t>
            </a:r>
            <a:r>
              <a:rPr lang="en-US" dirty="0"/>
              <a:t>tune, </a:t>
            </a:r>
            <a:r>
              <a:rPr lang="en-US" dirty="0" err="1"/>
              <a:t>chroma</a:t>
            </a:r>
            <a:r>
              <a:rPr lang="en-US" dirty="0"/>
              <a:t> and coupling knobs </a:t>
            </a:r>
            <a:r>
              <a:rPr lang="en-US" dirty="0" smtClean="0"/>
              <a:t>operational</a:t>
            </a:r>
          </a:p>
          <a:p>
            <a:pPr lvl="2"/>
            <a:r>
              <a:rPr lang="en-US" dirty="0" smtClean="0"/>
              <a:t>orbit </a:t>
            </a:r>
            <a:r>
              <a:rPr lang="en-US" dirty="0"/>
              <a:t>and tune feed-back </a:t>
            </a:r>
            <a:r>
              <a:rPr lang="en-US" dirty="0" err="1"/>
              <a:t>successfull</a:t>
            </a:r>
            <a:r>
              <a:rPr lang="en-US" dirty="0"/>
              <a:t> during the </a:t>
            </a:r>
            <a:r>
              <a:rPr lang="en-US" dirty="0" smtClean="0"/>
              <a:t>ramp.</a:t>
            </a:r>
          </a:p>
          <a:p>
            <a:pPr lvl="1"/>
            <a:r>
              <a:rPr lang="en-US" dirty="0" smtClean="0"/>
              <a:t>beta</a:t>
            </a:r>
            <a:r>
              <a:rPr lang="en-US" dirty="0"/>
              <a:t>-beat measurement </a:t>
            </a:r>
            <a:endParaRPr lang="en-US" dirty="0" smtClean="0"/>
          </a:p>
          <a:p>
            <a:pPr lvl="2"/>
            <a:r>
              <a:rPr lang="en-US" dirty="0" smtClean="0"/>
              <a:t>30</a:t>
            </a:r>
            <a:r>
              <a:rPr lang="en-US" dirty="0"/>
              <a:t>% at injection, 10-15% at flat top w/o any specific </a:t>
            </a:r>
            <a:r>
              <a:rPr lang="en-US" dirty="0" smtClean="0"/>
              <a:t>correction</a:t>
            </a:r>
          </a:p>
          <a:p>
            <a:pPr lvl="1"/>
            <a:r>
              <a:rPr lang="en-US" dirty="0" smtClean="0"/>
              <a:t>H </a:t>
            </a:r>
            <a:r>
              <a:rPr lang="en-US" dirty="0"/>
              <a:t>and V dispersion </a:t>
            </a:r>
            <a:r>
              <a:rPr lang="en-US" dirty="0" smtClean="0"/>
              <a:t>measured</a:t>
            </a:r>
          </a:p>
          <a:p>
            <a:pPr lvl="2"/>
            <a:r>
              <a:rPr lang="en-US" dirty="0" smtClean="0"/>
              <a:t>H</a:t>
            </a:r>
            <a:r>
              <a:rPr lang="en-US" dirty="0"/>
              <a:t>: +/- 50 cm (compared to 2 m) for </a:t>
            </a:r>
            <a:r>
              <a:rPr lang="en-US" dirty="0" err="1"/>
              <a:t>Dx</a:t>
            </a:r>
            <a:r>
              <a:rPr lang="en-US" dirty="0"/>
              <a:t> at injection, +/- 20 cm at flat </a:t>
            </a:r>
            <a:r>
              <a:rPr lang="en-US" dirty="0" smtClean="0"/>
              <a:t>top.</a:t>
            </a:r>
          </a:p>
          <a:p>
            <a:pPr lvl="2"/>
            <a:r>
              <a:rPr lang="en-US" dirty="0" smtClean="0"/>
              <a:t>V</a:t>
            </a:r>
            <a:r>
              <a:rPr lang="en-US" dirty="0"/>
              <a:t>: 15-20 cm peak at injection, about 10 cm at flat top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2089" y="116540"/>
            <a:ext cx="206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Fartoukh</a:t>
            </a:r>
            <a:r>
              <a:rPr lang="en-US" dirty="0" smtClean="0"/>
              <a:t>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95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ATS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950" y="909610"/>
            <a:ext cx="8589650" cy="5471800"/>
          </a:xfrm>
        </p:spPr>
        <p:txBody>
          <a:bodyPr/>
          <a:lstStyle/>
          <a:p>
            <a:r>
              <a:rPr lang="en-US" dirty="0" smtClean="0"/>
              <a:t>Next steps:</a:t>
            </a:r>
          </a:p>
          <a:p>
            <a:pPr lvl="1"/>
            <a:r>
              <a:rPr lang="en-US" dirty="0" smtClean="0"/>
              <a:t>inject </a:t>
            </a:r>
            <a:r>
              <a:rPr lang="en-US" dirty="0"/>
              <a:t>and ramp with crossing scheme (170 </a:t>
            </a:r>
            <a:r>
              <a:rPr lang="en-US" dirty="0" err="1"/>
              <a:t>murad</a:t>
            </a:r>
            <a:r>
              <a:rPr lang="en-US" dirty="0"/>
              <a:t>, 2 mm in all IP's kept </a:t>
            </a:r>
            <a:r>
              <a:rPr lang="en-US" dirty="0" smtClean="0"/>
              <a:t>constant during </a:t>
            </a:r>
            <a:r>
              <a:rPr lang="en-US" dirty="0"/>
              <a:t>the ramp)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pre</a:t>
            </a:r>
            <a:r>
              <a:rPr lang="en-US" dirty="0"/>
              <a:t>-squeeze to </a:t>
            </a:r>
            <a:r>
              <a:rPr lang="en-US" dirty="0" err="1"/>
              <a:t>bstar</a:t>
            </a:r>
            <a:r>
              <a:rPr lang="en-US" dirty="0"/>
              <a:t>=1.2 m w/o crossing </a:t>
            </a:r>
            <a:r>
              <a:rPr lang="en-US" dirty="0" smtClean="0"/>
              <a:t>scheme.</a:t>
            </a:r>
          </a:p>
          <a:p>
            <a:pPr lvl="1"/>
            <a:r>
              <a:rPr lang="en-US" dirty="0" smtClean="0"/>
              <a:t>measure</a:t>
            </a:r>
            <a:r>
              <a:rPr lang="en-US" dirty="0"/>
              <a:t>/correct the off-momentum beta-beating, and non-linear </a:t>
            </a:r>
            <a:r>
              <a:rPr lang="en-US" dirty="0" smtClean="0"/>
              <a:t>chromaticity.</a:t>
            </a:r>
          </a:p>
          <a:p>
            <a:pPr lvl="1"/>
            <a:r>
              <a:rPr lang="en-US" dirty="0" smtClean="0"/>
              <a:t>switch </a:t>
            </a:r>
            <a:r>
              <a:rPr lang="en-US" dirty="0"/>
              <a:t>on the crossing scheme at </a:t>
            </a:r>
            <a:r>
              <a:rPr lang="en-US" dirty="0" err="1"/>
              <a:t>bstar</a:t>
            </a:r>
            <a:r>
              <a:rPr lang="en-US" dirty="0"/>
              <a:t>=1.2 m and measure/correct the spurious dispersion.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2089" y="116540"/>
            <a:ext cx="206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Fartoukh</a:t>
            </a:r>
            <a:r>
              <a:rPr lang="en-US" dirty="0" smtClean="0"/>
              <a:t>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80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ATS New Injection Orbit – </a:t>
            </a:r>
            <a:r>
              <a:rPr lang="en-US" dirty="0" smtClean="0"/>
              <a:t>Ramp, Dispersion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10724" r="-10724"/>
          <a:stretch>
            <a:fillRect/>
          </a:stretch>
        </p:blipFill>
        <p:spPr>
          <a:xfrm>
            <a:off x="179390" y="696434"/>
            <a:ext cx="4978920" cy="30926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/>
          <a:srcRect t="-867" b="611"/>
          <a:stretch/>
        </p:blipFill>
        <p:spPr bwMode="auto">
          <a:xfrm>
            <a:off x="914400" y="3557758"/>
            <a:ext cx="8229600" cy="330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88030" y="1340710"/>
            <a:ext cx="4104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Excellent transmission of intensity through the ramp.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4700" y="3140960"/>
            <a:ext cx="2151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Dispersion B2.</a:t>
            </a:r>
          </a:p>
        </p:txBody>
      </p:sp>
    </p:spTree>
    <p:extLst>
      <p:ext uri="{BB962C8B-B14F-4D97-AF65-F5344CB8AC3E}">
        <p14:creationId xmlns:p14="http://schemas.microsoft.com/office/powerpoint/2010/main" val="1732758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/>
              <a:t>Nominal  collimation, single </a:t>
            </a:r>
            <a:r>
              <a:rPr lang="en-US" sz="2800" dirty="0" smtClean="0"/>
              <a:t>b tune shift (</a:t>
            </a:r>
            <a:r>
              <a:rPr lang="en-US" sz="2800" dirty="0" err="1" smtClean="0"/>
              <a:t>Coll</a:t>
            </a:r>
            <a:r>
              <a:rPr lang="en-US" sz="2800" dirty="0" smtClean="0"/>
              <a:t>, Imp.)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764630"/>
            <a:ext cx="8641200" cy="5616780"/>
          </a:xfrm>
        </p:spPr>
        <p:txBody>
          <a:bodyPr/>
          <a:lstStyle/>
          <a:p>
            <a:r>
              <a:rPr lang="en-US" dirty="0" smtClean="0"/>
              <a:t>Initial blow-up tests with transverse damper.</a:t>
            </a:r>
          </a:p>
          <a:p>
            <a:r>
              <a:rPr lang="en-US" dirty="0" smtClean="0"/>
              <a:t>Injection scraping during short delay from injectors.</a:t>
            </a:r>
          </a:p>
          <a:p>
            <a:r>
              <a:rPr lang="en-US" dirty="0" smtClean="0"/>
              <a:t>Nominal 3.5 </a:t>
            </a:r>
            <a:r>
              <a:rPr lang="en-US" dirty="0" err="1" smtClean="0"/>
              <a:t>TeV</a:t>
            </a:r>
            <a:r>
              <a:rPr lang="en-US" dirty="0" smtClean="0"/>
              <a:t> collimation settings achieved for b1 &amp;b2:</a:t>
            </a:r>
          </a:p>
          <a:p>
            <a:pPr lvl="1"/>
            <a:r>
              <a:rPr lang="en-US" dirty="0"/>
              <a:t>TCP = </a:t>
            </a:r>
            <a:r>
              <a:rPr lang="en-US" dirty="0" smtClean="0"/>
              <a:t>5.7 sigma (</a:t>
            </a:r>
            <a:r>
              <a:rPr lang="en-US" dirty="0" smtClean="0"/>
              <a:t>nom), TCSG </a:t>
            </a:r>
            <a:r>
              <a:rPr lang="en-US" dirty="0"/>
              <a:t>= </a:t>
            </a:r>
            <a:r>
              <a:rPr lang="en-US" dirty="0" smtClean="0"/>
              <a:t>6.7 </a:t>
            </a:r>
            <a:r>
              <a:rPr lang="en-US" dirty="0"/>
              <a:t>sigma (nom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TCLA </a:t>
            </a:r>
            <a:r>
              <a:rPr lang="en-US" dirty="0"/>
              <a:t>= </a:t>
            </a:r>
            <a:r>
              <a:rPr lang="en-US" dirty="0" smtClean="0"/>
              <a:t>9.7 </a:t>
            </a:r>
            <a:r>
              <a:rPr lang="en-US" dirty="0"/>
              <a:t>sigma (nom</a:t>
            </a:r>
            <a:r>
              <a:rPr lang="en-US" dirty="0" smtClean="0"/>
              <a:t>), IP6 </a:t>
            </a:r>
            <a:r>
              <a:rPr lang="en-US" dirty="0"/>
              <a:t>= </a:t>
            </a:r>
            <a:r>
              <a:rPr lang="en-US" dirty="0" smtClean="0"/>
              <a:t>7.2/7.7 </a:t>
            </a:r>
            <a:r>
              <a:rPr lang="en-US" dirty="0"/>
              <a:t>sigma (nom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Octupoles</a:t>
            </a:r>
            <a:r>
              <a:rPr lang="en-US" dirty="0" smtClean="0"/>
              <a:t> trimmed to 350A for beam 1.</a:t>
            </a:r>
          </a:p>
          <a:p>
            <a:r>
              <a:rPr lang="en-US" dirty="0" smtClean="0"/>
              <a:t>For b1 moved towards nominal 7 </a:t>
            </a:r>
            <a:r>
              <a:rPr lang="en-US" dirty="0" err="1" smtClean="0"/>
              <a:t>TeV</a:t>
            </a:r>
            <a:r>
              <a:rPr lang="en-US" dirty="0" smtClean="0"/>
              <a:t> settings. Limited by TCSG losses close to IP7. Valid setup reached:</a:t>
            </a:r>
          </a:p>
          <a:p>
            <a:pPr lvl="1"/>
            <a:r>
              <a:rPr lang="en-US" dirty="0"/>
              <a:t>TCP = 4.0 sigma (nom</a:t>
            </a:r>
            <a:r>
              <a:rPr lang="en-US" dirty="0" smtClean="0"/>
              <a:t>), TCSG </a:t>
            </a:r>
            <a:r>
              <a:rPr lang="en-US" dirty="0"/>
              <a:t>= </a:t>
            </a:r>
            <a:r>
              <a:rPr lang="en-US" dirty="0" smtClean="0"/>
              <a:t>6.0 </a:t>
            </a:r>
            <a:r>
              <a:rPr lang="en-US" dirty="0"/>
              <a:t>sigma (nom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TCLA </a:t>
            </a:r>
            <a:r>
              <a:rPr lang="en-US" dirty="0"/>
              <a:t>= </a:t>
            </a:r>
            <a:r>
              <a:rPr lang="en-US" dirty="0" smtClean="0"/>
              <a:t>8.0 </a:t>
            </a:r>
            <a:r>
              <a:rPr lang="en-US" dirty="0"/>
              <a:t>sigma (nom</a:t>
            </a:r>
            <a:r>
              <a:rPr lang="en-US" dirty="0" smtClean="0"/>
              <a:t>), IP6 </a:t>
            </a:r>
            <a:r>
              <a:rPr lang="en-US" dirty="0" smtClean="0"/>
              <a:t>= </a:t>
            </a:r>
            <a:r>
              <a:rPr lang="en-US" dirty="0" smtClean="0"/>
              <a:t>7.0/7.5 </a:t>
            </a:r>
            <a:r>
              <a:rPr lang="en-US" dirty="0"/>
              <a:t>sigma (</a:t>
            </a:r>
            <a:r>
              <a:rPr lang="en-US" dirty="0" smtClean="0"/>
              <a:t>nom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Smallest </a:t>
            </a:r>
            <a:r>
              <a:rPr lang="en-US" dirty="0"/>
              <a:t>gap: 			2.2 </a:t>
            </a:r>
            <a:r>
              <a:rPr lang="en-US" dirty="0" smtClean="0"/>
              <a:t>mm</a:t>
            </a:r>
          </a:p>
          <a:p>
            <a:pPr lvl="1"/>
            <a:r>
              <a:rPr lang="en-US" dirty="0" smtClean="0"/>
              <a:t>Beam </a:t>
            </a:r>
            <a:r>
              <a:rPr lang="en-US" dirty="0"/>
              <a:t>lifetime:			&gt; 100 </a:t>
            </a:r>
            <a:r>
              <a:rPr lang="en-US" dirty="0" smtClean="0"/>
              <a:t>hours</a:t>
            </a:r>
          </a:p>
          <a:p>
            <a:pPr lvl="1"/>
            <a:r>
              <a:rPr lang="en-US" dirty="0" smtClean="0"/>
              <a:t>Tune </a:t>
            </a:r>
            <a:r>
              <a:rPr lang="en-US" dirty="0"/>
              <a:t>shift measured: 		~2e-</a:t>
            </a:r>
            <a:r>
              <a:rPr lang="en-US" dirty="0" smtClean="0"/>
              <a:t>4</a:t>
            </a:r>
          </a:p>
          <a:p>
            <a:pPr lvl="1"/>
            <a:r>
              <a:rPr lang="en-US" dirty="0" smtClean="0"/>
              <a:t>Efficiency </a:t>
            </a:r>
            <a:r>
              <a:rPr lang="en-US" dirty="0"/>
              <a:t>measured: 		3e-5 – 1e-4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77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Blowup Test </a:t>
            </a:r>
            <a:r>
              <a:rPr lang="en-US" sz="2800" dirty="0" err="1" smtClean="0"/>
              <a:t>Transv</a:t>
            </a:r>
            <a:r>
              <a:rPr lang="en-US" sz="2800" dirty="0" smtClean="0"/>
              <a:t>. Damper (Wolfgang, Daniel)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10873" b="10873"/>
          <a:stretch>
            <a:fillRect/>
          </a:stretch>
        </p:blipFill>
        <p:spPr/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/>
          <a:srcRect l="-10334" r="-10334"/>
          <a:stretch>
            <a:fillRect/>
          </a:stretch>
        </p:blipFill>
        <p:spPr bwMode="auto">
          <a:xfrm>
            <a:off x="-34230" y="836640"/>
            <a:ext cx="5330590" cy="33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0854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 b1 first loss-maps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-18383" r="-18383"/>
          <a:stretch>
            <a:fillRect/>
          </a:stretch>
        </p:blipFill>
        <p:spPr>
          <a:xfrm>
            <a:off x="-1116790" y="620610"/>
            <a:ext cx="8229600" cy="5111750"/>
          </a:xfrm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3"/>
          <a:srcRect l="-18383" r="-18383"/>
          <a:stretch>
            <a:fillRect/>
          </a:stretch>
        </p:blipFill>
        <p:spPr bwMode="auto">
          <a:xfrm>
            <a:off x="5436120" y="3985745"/>
            <a:ext cx="4320599" cy="268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956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tune shift – collimator movement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/>
          <a:srcRect l="4655" t="58109" r="1815" b="8936"/>
          <a:stretch/>
        </p:blipFill>
        <p:spPr bwMode="auto">
          <a:xfrm>
            <a:off x="115603" y="2924930"/>
            <a:ext cx="8993027" cy="252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Clearly seen in vertical plane when moving </a:t>
            </a:r>
            <a:r>
              <a:rPr lang="en-US" dirty="0" err="1" smtClean="0"/>
              <a:t>collimtors</a:t>
            </a:r>
            <a:r>
              <a:rPr lang="en-US" dirty="0" smtClean="0"/>
              <a:t> out by 4 sigma and back in, etc…</a:t>
            </a:r>
          </a:p>
          <a:p>
            <a:r>
              <a:rPr lang="en-US" dirty="0" smtClean="0"/>
              <a:t>Magnitude: ~0.0003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5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busy…</a:t>
            </a:r>
            <a:endParaRPr lang="en-US" dirty="0"/>
          </a:p>
        </p:txBody>
      </p:sp>
      <p:pic>
        <p:nvPicPr>
          <p:cNvPr id="7" name="Content Placeholder 6" descr="MDpictur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1" t="16279" r="5912" b="12784"/>
          <a:stretch/>
        </p:blipFill>
        <p:spPr>
          <a:xfrm>
            <a:off x="4932051" y="692620"/>
            <a:ext cx="4211950" cy="28785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pic>
        <p:nvPicPr>
          <p:cNvPr id="3" name="Picture 2" descr="md-photo-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0" b="27265"/>
          <a:stretch/>
        </p:blipFill>
        <p:spPr>
          <a:xfrm>
            <a:off x="36640" y="3573020"/>
            <a:ext cx="9144000" cy="301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22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measured – here b1, horizontal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20520" b="-20520"/>
          <a:stretch>
            <a:fillRect/>
          </a:stretch>
        </p:blipFill>
        <p:spPr>
          <a:xfrm>
            <a:off x="0" y="629678"/>
            <a:ext cx="9144000" cy="56797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93410" y="4257349"/>
            <a:ext cx="748904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47580" y="3954566"/>
            <a:ext cx="59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4e-5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9965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RF </a:t>
            </a:r>
            <a:r>
              <a:rPr lang="en-US" dirty="0"/>
              <a:t>multi-bunch </a:t>
            </a:r>
            <a:r>
              <a:rPr lang="en-US" dirty="0" smtClean="0"/>
              <a:t>instabilities (Philippe et 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930" y="764630"/>
            <a:ext cx="8805680" cy="5616780"/>
          </a:xfrm>
        </p:spPr>
        <p:txBody>
          <a:bodyPr/>
          <a:lstStyle/>
          <a:p>
            <a:r>
              <a:rPr lang="en-US" dirty="0" smtClean="0"/>
              <a:t>Studied VERY </a:t>
            </a:r>
            <a:r>
              <a:rPr lang="en-US" dirty="0"/>
              <a:t>slowly damped oscillations of </a:t>
            </a:r>
            <a:r>
              <a:rPr lang="en-US" dirty="0" smtClean="0"/>
              <a:t>bunches </a:t>
            </a:r>
            <a:r>
              <a:rPr lang="en-US" dirty="0"/>
              <a:t>at injection. </a:t>
            </a:r>
            <a:r>
              <a:rPr lang="en-US" dirty="0" smtClean="0"/>
              <a:t>3 </a:t>
            </a:r>
            <a:r>
              <a:rPr lang="en-US" dirty="0"/>
              <a:t>different fillings, all </a:t>
            </a:r>
            <a:r>
              <a:rPr lang="en-US" dirty="0" smtClean="0"/>
              <a:t>nominal </a:t>
            </a:r>
            <a:r>
              <a:rPr lang="en-US" dirty="0"/>
              <a:t>bunch parameters. </a:t>
            </a:r>
            <a:endParaRPr lang="en-US" dirty="0" smtClean="0"/>
          </a:p>
          <a:p>
            <a:r>
              <a:rPr lang="en-US" dirty="0" smtClean="0"/>
              <a:t>Varied batch </a:t>
            </a:r>
            <a:r>
              <a:rPr lang="en-US" dirty="0"/>
              <a:t>spacing and the </a:t>
            </a:r>
            <a:r>
              <a:rPr lang="en-US" dirty="0" err="1"/>
              <a:t>nbr</a:t>
            </a:r>
            <a:r>
              <a:rPr lang="en-US" dirty="0"/>
              <a:t> bunches per batch. </a:t>
            </a:r>
            <a:endParaRPr lang="en-US" dirty="0" smtClean="0"/>
          </a:p>
          <a:p>
            <a:pPr lvl="1"/>
            <a:r>
              <a:rPr lang="en-US" dirty="0" smtClean="0"/>
              <a:t>Fill1</a:t>
            </a:r>
            <a:r>
              <a:rPr lang="en-US" dirty="0"/>
              <a:t>: 12b, </a:t>
            </a:r>
            <a:r>
              <a:rPr lang="en-US" dirty="0" smtClean="0"/>
              <a:t>then </a:t>
            </a:r>
            <a:r>
              <a:rPr lang="en-US" dirty="0"/>
              <a:t>36b at 0.875 us spacing, </a:t>
            </a:r>
            <a:r>
              <a:rPr lang="en-US" dirty="0" smtClean="0"/>
              <a:t>then 36b </a:t>
            </a:r>
            <a:r>
              <a:rPr lang="en-US" dirty="0"/>
              <a:t>at </a:t>
            </a:r>
            <a:r>
              <a:rPr lang="en-US" dirty="0" smtClean="0"/>
              <a:t>0.875us</a:t>
            </a:r>
          </a:p>
          <a:p>
            <a:pPr lvl="1"/>
            <a:r>
              <a:rPr lang="en-US" dirty="0" smtClean="0"/>
              <a:t>Fill2</a:t>
            </a:r>
            <a:r>
              <a:rPr lang="en-US" dirty="0"/>
              <a:t>: 12b, </a:t>
            </a:r>
            <a:r>
              <a:rPr lang="en-US" dirty="0" smtClean="0"/>
              <a:t>then </a:t>
            </a:r>
            <a:r>
              <a:rPr lang="en-US" dirty="0"/>
              <a:t>36b at 0.875 us spacing, </a:t>
            </a:r>
            <a:r>
              <a:rPr lang="en-US" dirty="0" smtClean="0"/>
              <a:t>then </a:t>
            </a:r>
            <a:r>
              <a:rPr lang="en-US" dirty="0"/>
              <a:t>36b at ½ turn spacing </a:t>
            </a:r>
            <a:endParaRPr lang="en-US" dirty="0" smtClean="0"/>
          </a:p>
          <a:p>
            <a:pPr lvl="1"/>
            <a:r>
              <a:rPr lang="en-US" dirty="0" smtClean="0"/>
              <a:t>Fill3</a:t>
            </a:r>
            <a:r>
              <a:rPr lang="en-US" dirty="0"/>
              <a:t>: 12b, </a:t>
            </a:r>
            <a:r>
              <a:rPr lang="en-US" dirty="0" smtClean="0"/>
              <a:t>then </a:t>
            </a:r>
            <a:r>
              <a:rPr lang="en-US" dirty="0"/>
              <a:t>36b at 0.875 us spacing, </a:t>
            </a:r>
            <a:r>
              <a:rPr lang="en-US" dirty="0" smtClean="0"/>
              <a:t>then </a:t>
            </a:r>
            <a:r>
              <a:rPr lang="en-US" dirty="0"/>
              <a:t>72b at 0.875 </a:t>
            </a:r>
            <a:r>
              <a:rPr lang="en-US" dirty="0" smtClean="0"/>
              <a:t>us</a:t>
            </a:r>
            <a:endParaRPr lang="en-US" dirty="0"/>
          </a:p>
          <a:p>
            <a:r>
              <a:rPr lang="en-US" dirty="0" smtClean="0"/>
              <a:t>Measured: </a:t>
            </a:r>
          </a:p>
          <a:p>
            <a:pPr lvl="1"/>
            <a:r>
              <a:rPr lang="en-US" dirty="0" smtClean="0"/>
              <a:t>bunch </a:t>
            </a:r>
            <a:r>
              <a:rPr lang="en-US" dirty="0"/>
              <a:t>profiles (25 </a:t>
            </a:r>
            <a:r>
              <a:rPr lang="en-US" dirty="0" err="1"/>
              <a:t>ps</a:t>
            </a:r>
            <a:r>
              <a:rPr lang="en-US" dirty="0"/>
              <a:t>/sample) to </a:t>
            </a:r>
            <a:r>
              <a:rPr lang="en-US" dirty="0" smtClean="0"/>
              <a:t>see </a:t>
            </a:r>
            <a:r>
              <a:rPr lang="en-US" dirty="0"/>
              <a:t>whether </a:t>
            </a:r>
            <a:r>
              <a:rPr lang="en-US" dirty="0" smtClean="0"/>
              <a:t>oscillation </a:t>
            </a:r>
            <a:r>
              <a:rPr lang="en-US" dirty="0"/>
              <a:t>is pure dipole or higher-</a:t>
            </a:r>
            <a:r>
              <a:rPr lang="en-US" dirty="0" smtClean="0"/>
              <a:t>order and </a:t>
            </a:r>
            <a:r>
              <a:rPr lang="en-US" dirty="0"/>
              <a:t>the b-by-b stable phase to measure </a:t>
            </a:r>
            <a:r>
              <a:rPr lang="en-US" dirty="0" smtClean="0"/>
              <a:t>damping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lot </a:t>
            </a:r>
            <a:r>
              <a:rPr lang="en-US" dirty="0"/>
              <a:t>shows </a:t>
            </a:r>
            <a:r>
              <a:rPr lang="en-US" dirty="0" smtClean="0"/>
              <a:t>damping </a:t>
            </a:r>
            <a:r>
              <a:rPr lang="en-US" dirty="0"/>
              <a:t>of the dipole oscillation for </a:t>
            </a:r>
            <a:r>
              <a:rPr lang="en-US" dirty="0" smtClean="0"/>
              <a:t>fill3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figure is similar for the other fills: an oscillation growing for the first 5-10 min, then damped with a 30-40 min damping time. </a:t>
            </a:r>
            <a:endParaRPr lang="en-US" dirty="0" smtClean="0"/>
          </a:p>
          <a:p>
            <a:pPr lvl="1"/>
            <a:r>
              <a:rPr lang="en-US" dirty="0" smtClean="0"/>
              <a:t>Further </a:t>
            </a:r>
            <a:r>
              <a:rPr lang="en-US" dirty="0"/>
              <a:t>analysis will tell whether batch spacing and </a:t>
            </a:r>
            <a:r>
              <a:rPr lang="en-US" dirty="0" err="1"/>
              <a:t>nbr</a:t>
            </a:r>
            <a:r>
              <a:rPr lang="en-US" dirty="0"/>
              <a:t> bunches/batch have an influence on the damping time. The </a:t>
            </a:r>
            <a:r>
              <a:rPr lang="en-US" dirty="0" smtClean="0"/>
              <a:t>BQM data </a:t>
            </a:r>
            <a:r>
              <a:rPr lang="en-US" dirty="0"/>
              <a:t>will also be analyzed to see whether </a:t>
            </a:r>
            <a:r>
              <a:rPr lang="en-US" dirty="0" err="1"/>
              <a:t>quadrupole</a:t>
            </a:r>
            <a:r>
              <a:rPr lang="en-US" dirty="0"/>
              <a:t> oscillations are present.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73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multi-bunch instabilities (</a:t>
            </a:r>
            <a:r>
              <a:rPr lang="en-US" dirty="0" smtClean="0"/>
              <a:t>Philippe </a:t>
            </a:r>
            <a:r>
              <a:rPr lang="en-US" dirty="0"/>
              <a:t>et al)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9" r="3244"/>
          <a:stretch/>
        </p:blipFill>
        <p:spPr>
          <a:xfrm>
            <a:off x="35370" y="764630"/>
            <a:ext cx="6490179" cy="5111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44260" y="1234505"/>
            <a:ext cx="23043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damping of the dipole oscillation for fill3: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12b </a:t>
            </a:r>
            <a:r>
              <a:rPr lang="en-US" dirty="0"/>
              <a:t>batch (</a:t>
            </a:r>
            <a:r>
              <a:rPr lang="en-US" dirty="0" err="1"/>
              <a:t>avg</a:t>
            </a:r>
            <a:r>
              <a:rPr lang="en-US" dirty="0"/>
              <a:t> over all bunches) in </a:t>
            </a:r>
            <a:r>
              <a:rPr lang="en-US" dirty="0" smtClean="0"/>
              <a:t>green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36b </a:t>
            </a:r>
            <a:r>
              <a:rPr lang="en-US" dirty="0"/>
              <a:t>batch (</a:t>
            </a:r>
            <a:r>
              <a:rPr lang="en-US" dirty="0" err="1"/>
              <a:t>avg</a:t>
            </a:r>
            <a:r>
              <a:rPr lang="en-US" dirty="0"/>
              <a:t>) in </a:t>
            </a:r>
            <a:r>
              <a:rPr lang="en-US" dirty="0" smtClean="0"/>
              <a:t>red</a:t>
            </a:r>
          </a:p>
          <a:p>
            <a:endParaRPr lang="en-US" dirty="0"/>
          </a:p>
          <a:p>
            <a:r>
              <a:rPr lang="en-US" dirty="0" smtClean="0"/>
              <a:t>72 </a:t>
            </a:r>
            <a:r>
              <a:rPr lang="en-US" dirty="0"/>
              <a:t>b batch (</a:t>
            </a:r>
            <a:r>
              <a:rPr lang="en-US" dirty="0" err="1"/>
              <a:t>avg</a:t>
            </a:r>
            <a:r>
              <a:rPr lang="en-US" dirty="0"/>
              <a:t>) in blue. </a:t>
            </a:r>
          </a:p>
        </p:txBody>
      </p:sp>
    </p:spTree>
    <p:extLst>
      <p:ext uri="{BB962C8B-B14F-4D97-AF65-F5344CB8AC3E}">
        <p14:creationId xmlns:p14="http://schemas.microsoft.com/office/powerpoint/2010/main" val="2706443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Coupled-bunch instability rise </a:t>
            </a:r>
            <a:r>
              <a:rPr lang="en-US" sz="2800" dirty="0" smtClean="0"/>
              <a:t>times (Elias et al)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930" y="692620"/>
            <a:ext cx="8805680" cy="5832810"/>
          </a:xfrm>
        </p:spPr>
        <p:txBody>
          <a:bodyPr/>
          <a:lstStyle/>
          <a:p>
            <a:r>
              <a:rPr lang="en-US" dirty="0" smtClean="0"/>
              <a:t>Injection </a:t>
            </a:r>
            <a:r>
              <a:rPr lang="en-US" dirty="0"/>
              <a:t>energy, 12+36 </a:t>
            </a:r>
            <a:r>
              <a:rPr lang="en-US" dirty="0" smtClean="0"/>
              <a:t>bunches:</a:t>
            </a:r>
          </a:p>
          <a:p>
            <a:pPr lvl="1"/>
            <a:r>
              <a:rPr lang="en-US" dirty="0" smtClean="0"/>
              <a:t>switch </a:t>
            </a:r>
            <a:r>
              <a:rPr lang="en-US" dirty="0"/>
              <a:t>off transverse feedback (both planes) for up to 2.5 </a:t>
            </a:r>
            <a:r>
              <a:rPr lang="en-US" dirty="0" smtClean="0"/>
              <a:t>s, </a:t>
            </a:r>
            <a:r>
              <a:rPr lang="en-US" dirty="0"/>
              <a:t>triggering acquisition at the same time on ADT pickups, LHC-BPM and </a:t>
            </a:r>
            <a:r>
              <a:rPr lang="en-US" dirty="0" err="1"/>
              <a:t>headtail</a:t>
            </a:r>
            <a:r>
              <a:rPr lang="en-US" dirty="0"/>
              <a:t> monitor, first for B2 only (up to ~14h00), then for both </a:t>
            </a:r>
            <a:r>
              <a:rPr lang="en-US" dirty="0" smtClean="0"/>
              <a:t>beams</a:t>
            </a:r>
          </a:p>
          <a:p>
            <a:pPr lvl="1"/>
            <a:r>
              <a:rPr lang="en-US" dirty="0" smtClean="0"/>
              <a:t>B2</a:t>
            </a:r>
            <a:r>
              <a:rPr lang="en-US" dirty="0"/>
              <a:t>: instability visible in the ADT pickups, in vertical only, around 13h18 (Q'H=-1, Q'V=-0.5, feedback off for 1 sec)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B1 </a:t>
            </a:r>
            <a:r>
              <a:rPr lang="en-US" dirty="0"/>
              <a:t>&amp; B2, both planes: instability visible in ADT pickups and LHC-BPM around 14h46 (</a:t>
            </a:r>
            <a:r>
              <a:rPr lang="en-US" dirty="0" err="1"/>
              <a:t>chromaticities</a:t>
            </a:r>
            <a:r>
              <a:rPr lang="en-US" dirty="0"/>
              <a:t> at 0, feedback off for 2.5sec) and around 15h04 (</a:t>
            </a:r>
            <a:r>
              <a:rPr lang="en-US" dirty="0" err="1"/>
              <a:t>chromaticities</a:t>
            </a:r>
            <a:r>
              <a:rPr lang="en-US" dirty="0"/>
              <a:t> at -1, feedback off for 1.5sec</a:t>
            </a:r>
            <a:r>
              <a:rPr lang="en-US" dirty="0" smtClean="0"/>
              <a:t>)</a:t>
            </a:r>
          </a:p>
          <a:p>
            <a:r>
              <a:rPr lang="en-US" dirty="0"/>
              <a:t>R</a:t>
            </a:r>
            <a:r>
              <a:rPr lang="en-US" dirty="0" smtClean="0"/>
              <a:t>amp </a:t>
            </a:r>
            <a:r>
              <a:rPr lang="en-US" dirty="0"/>
              <a:t>12+36 </a:t>
            </a:r>
            <a:r>
              <a:rPr lang="en-US" dirty="0" smtClean="0"/>
              <a:t>b </a:t>
            </a:r>
            <a:r>
              <a:rPr lang="en-US" dirty="0"/>
              <a:t>to flat top, no squeeze, </a:t>
            </a:r>
            <a:r>
              <a:rPr lang="en-US" dirty="0" err="1"/>
              <a:t>chromaticities</a:t>
            </a:r>
            <a:r>
              <a:rPr lang="en-US" dirty="0"/>
              <a:t> </a:t>
            </a:r>
            <a:r>
              <a:rPr lang="en-US" dirty="0" smtClean="0"/>
              <a:t>~ 0</a:t>
            </a:r>
          </a:p>
          <a:p>
            <a:pPr lvl="1"/>
            <a:r>
              <a:rPr lang="en-US" dirty="0" smtClean="0"/>
              <a:t>trim </a:t>
            </a:r>
            <a:r>
              <a:rPr lang="en-US" dirty="0" err="1"/>
              <a:t>octupoles</a:t>
            </a:r>
            <a:r>
              <a:rPr lang="en-US" dirty="0"/>
              <a:t> to 300A, then trim down by step. At each step, we switched off the transverse damper for 1 second. No instability until 100A, then "feedback off" window increased to </a:t>
            </a:r>
            <a:r>
              <a:rPr lang="en-US" dirty="0" smtClean="0"/>
              <a:t>3s.</a:t>
            </a:r>
          </a:p>
          <a:p>
            <a:pPr lvl="1"/>
            <a:r>
              <a:rPr lang="en-US" dirty="0" err="1" smtClean="0"/>
              <a:t>Octupoles</a:t>
            </a:r>
            <a:r>
              <a:rPr lang="en-US" dirty="0" smtClean="0"/>
              <a:t> </a:t>
            </a:r>
            <a:r>
              <a:rPr lang="en-US" dirty="0"/>
              <a:t>trimmed down again by steps of 10A. Instability begin visible in B2 vertical at 60A (17h54). We continued to trim down until 0A; no other instability than B2 V was seen, until we dump around 18h23.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08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Coupled-bunch instability rise times (Elias et al)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4955" r="-4955"/>
          <a:stretch>
            <a:fillRect/>
          </a:stretch>
        </p:blipFill>
        <p:spPr>
          <a:xfrm>
            <a:off x="230188" y="838200"/>
            <a:ext cx="8662987" cy="56149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84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Losses in Dispersion-Suppressor (</a:t>
            </a:r>
            <a:r>
              <a:rPr lang="en-US" sz="2800" dirty="0" err="1" smtClean="0"/>
              <a:t>Coll+BLM+MP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950" y="836640"/>
            <a:ext cx="8517640" cy="5688790"/>
          </a:xfrm>
        </p:spPr>
        <p:txBody>
          <a:bodyPr/>
          <a:lstStyle/>
          <a:p>
            <a:r>
              <a:rPr lang="en-US" dirty="0" smtClean="0"/>
              <a:t>BLM thresholds adjusted on 120 BLM’s, based on old data.</a:t>
            </a:r>
          </a:p>
          <a:p>
            <a:r>
              <a:rPr lang="en-US" dirty="0" smtClean="0"/>
              <a:t>Created fast (~2 s) beam losses at primary collimators.</a:t>
            </a:r>
          </a:p>
          <a:p>
            <a:r>
              <a:rPr lang="en-US" dirty="0" smtClean="0"/>
              <a:t>3 bunches, b2 loss</a:t>
            </a:r>
          </a:p>
          <a:p>
            <a:pPr lvl="1"/>
            <a:r>
              <a:rPr lang="en-US" dirty="0" smtClean="0"/>
              <a:t>Loss rate: 1.5e11 p/s</a:t>
            </a:r>
          </a:p>
          <a:p>
            <a:pPr lvl="1"/>
            <a:r>
              <a:rPr lang="en-US" dirty="0" smtClean="0"/>
              <a:t>20 times below BLM limits, 10 times below assumed quench limit, </a:t>
            </a:r>
          </a:p>
          <a:p>
            <a:r>
              <a:rPr lang="en-US" dirty="0" smtClean="0"/>
              <a:t>16 bunches, b2 loss</a:t>
            </a:r>
          </a:p>
          <a:p>
            <a:pPr lvl="1"/>
            <a:r>
              <a:rPr lang="en-US" dirty="0" smtClean="0"/>
              <a:t>Loss rate b2: 2.5 – 3e11 p/s, 6e11 p/s</a:t>
            </a:r>
          </a:p>
          <a:p>
            <a:pPr lvl="1"/>
            <a:r>
              <a:rPr lang="en-US" dirty="0" smtClean="0"/>
              <a:t>Reached 505 kW loss</a:t>
            </a:r>
          </a:p>
          <a:p>
            <a:pPr lvl="1"/>
            <a:r>
              <a:rPr lang="en-US" dirty="0" smtClean="0"/>
              <a:t>Beam dump after damper switched on, b2 still on 1/3 resonance.</a:t>
            </a:r>
          </a:p>
          <a:p>
            <a:r>
              <a:rPr lang="en-US" dirty="0" smtClean="0"/>
              <a:t>16b (b1) and 21b (b2):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85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Loss with 16 bunches, 3.5 </a:t>
            </a:r>
            <a:r>
              <a:rPr lang="en-US" dirty="0" err="1" smtClean="0"/>
              <a:t>TeV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0" t="14734" r="9669" b="44181"/>
          <a:stretch/>
        </p:blipFill>
        <p:spPr>
          <a:xfrm>
            <a:off x="0" y="908650"/>
            <a:ext cx="9107138" cy="2880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547580" y="1700760"/>
            <a:ext cx="2808390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059790" y="1340710"/>
            <a:ext cx="0" cy="151221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3410" y="4039376"/>
            <a:ext cx="856919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Loss rate:	</a:t>
            </a:r>
          </a:p>
          <a:p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2800" b="1" dirty="0" smtClean="0">
                <a:solidFill>
                  <a:srgbClr val="FF0000"/>
                </a:solidFill>
              </a:rPr>
              <a:t>9e11 p/s @ 3.5 </a:t>
            </a:r>
            <a:r>
              <a:rPr lang="en-US" sz="2800" b="1" dirty="0" err="1" smtClean="0">
                <a:solidFill>
                  <a:srgbClr val="FF0000"/>
                </a:solidFill>
              </a:rPr>
              <a:t>TeV</a:t>
            </a:r>
            <a:r>
              <a:rPr lang="en-US" sz="2800" b="1" dirty="0" smtClean="0">
                <a:solidFill>
                  <a:srgbClr val="FF0000"/>
                </a:solidFill>
              </a:rPr>
              <a:t> 		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	   505 kW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36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" r="2101"/>
          <a:stretch/>
        </p:blipFill>
        <p:spPr>
          <a:xfrm>
            <a:off x="247773" y="764630"/>
            <a:ext cx="8860857" cy="56130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into DS (beam 2): No quench!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2624103" y="1040666"/>
            <a:ext cx="640889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114158" y="980660"/>
            <a:ext cx="4118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505 kW </a:t>
            </a:r>
            <a:r>
              <a:rPr lang="en-US" sz="2400" dirty="0" smtClean="0"/>
              <a:t>– Primary beam loss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885863" y="2810913"/>
            <a:ext cx="807512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391473" y="2420804"/>
            <a:ext cx="1553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336 W</a:t>
            </a:r>
            <a:r>
              <a:rPr lang="en-US" dirty="0" smtClean="0"/>
              <a:t> – Q8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895863" y="3366991"/>
            <a:ext cx="813713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690409" y="2996940"/>
            <a:ext cx="1534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35 W</a:t>
            </a:r>
            <a:r>
              <a:rPr lang="en-US" dirty="0" smtClean="0"/>
              <a:t> – Q11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895863" y="3831057"/>
            <a:ext cx="806512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632243" y="3460950"/>
            <a:ext cx="1410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 W</a:t>
            </a:r>
            <a:r>
              <a:rPr lang="en-US" dirty="0" smtClean="0"/>
              <a:t> – Q19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790531" y="3211128"/>
            <a:ext cx="205191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Power load [kW]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7428773" y="1042669"/>
            <a:ext cx="864120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131800" y="1412720"/>
            <a:ext cx="3454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i="1" dirty="0" smtClean="0"/>
              <a:t>eak in 1 s</a:t>
            </a:r>
          </a:p>
          <a:p>
            <a:r>
              <a:rPr lang="en-US" i="1" dirty="0" smtClean="0"/>
              <a:t>no correction BLM response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8316520" y="1268700"/>
            <a:ext cx="646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IR7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755901" y="2236780"/>
            <a:ext cx="646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IR6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40584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" y="795386"/>
            <a:ext cx="9144000" cy="5081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observation: 505 kW beam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32050" y="1345988"/>
            <a:ext cx="3672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 </a:t>
            </a:r>
            <a:r>
              <a:rPr lang="en-US" dirty="0" err="1" smtClean="0"/>
              <a:t>mK</a:t>
            </a:r>
            <a:r>
              <a:rPr lang="en-US" dirty="0" smtClean="0"/>
              <a:t> in Q11 empty cryostat, cooling down within 10s</a:t>
            </a:r>
          </a:p>
          <a:p>
            <a:endParaRPr lang="en-US" dirty="0"/>
          </a:p>
          <a:p>
            <a:r>
              <a:rPr lang="en-US" dirty="0" smtClean="0"/>
              <a:t>Available margin: </a:t>
            </a:r>
          </a:p>
          <a:p>
            <a:r>
              <a:rPr lang="en-US" dirty="0" smtClean="0"/>
              <a:t>~ 205 </a:t>
            </a:r>
            <a:r>
              <a:rPr lang="en-US" dirty="0" err="1" smtClean="0"/>
              <a:t>mK</a:t>
            </a:r>
            <a:r>
              <a:rPr lang="en-US" dirty="0" smtClean="0"/>
              <a:t> </a:t>
            </a:r>
            <a:r>
              <a:rPr lang="en-US" dirty="0" err="1" smtClean="0"/>
              <a:t>cryo</a:t>
            </a:r>
            <a:r>
              <a:rPr lang="en-US" dirty="0" smtClean="0"/>
              <a:t> start lost</a:t>
            </a:r>
            <a:br>
              <a:rPr lang="en-US" dirty="0" smtClean="0"/>
            </a:br>
            <a:r>
              <a:rPr lang="en-US" dirty="0" smtClean="0"/>
              <a:t>~ 215 </a:t>
            </a:r>
            <a:r>
              <a:rPr lang="en-US" dirty="0" err="1" smtClean="0"/>
              <a:t>mK</a:t>
            </a:r>
            <a:r>
              <a:rPr lang="en-US" dirty="0" smtClean="0"/>
              <a:t> </a:t>
            </a:r>
            <a:r>
              <a:rPr lang="en-US" dirty="0" err="1" smtClean="0"/>
              <a:t>cryo</a:t>
            </a:r>
            <a:r>
              <a:rPr lang="en-US" dirty="0" smtClean="0"/>
              <a:t> condition lost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37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Note Publication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836640"/>
            <a:ext cx="8641200" cy="5616780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ATS Note MD </a:t>
            </a:r>
            <a:r>
              <a:rPr lang="en-US" dirty="0" smtClean="0"/>
              <a:t>LHC format.</a:t>
            </a:r>
          </a:p>
          <a:p>
            <a:r>
              <a:rPr lang="en-US" dirty="0" smtClean="0"/>
              <a:t>Contact secretary for number which is available immediately through the web.</a:t>
            </a:r>
          </a:p>
          <a:p>
            <a:r>
              <a:rPr lang="en-US" dirty="0" smtClean="0"/>
              <a:t>No formal approval </a:t>
            </a:r>
            <a:r>
              <a:rPr lang="en-US" dirty="0"/>
              <a:t>of MD notes. The responsibility is with the author(s)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Deadline for MD notes: 1 week after end of MD period. This means 16.5. for MD’s of last days.</a:t>
            </a:r>
          </a:p>
          <a:p>
            <a:r>
              <a:rPr lang="en-US" dirty="0" smtClean="0"/>
              <a:t>Submit MD note through secretary but also upload a copy on LHC MD web site, into shared documents.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http://www.cern.ch/lhc-md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3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MD Wed – Sat</a:t>
            </a:r>
          </a:p>
        </p:txBody>
      </p:sp>
      <p:graphicFrame>
        <p:nvGraphicFramePr>
          <p:cNvPr id="19525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674557"/>
              </p:ext>
            </p:extLst>
          </p:nvPr>
        </p:nvGraphicFramePr>
        <p:xfrm>
          <a:off x="323410" y="892720"/>
          <a:ext cx="8579421" cy="5200650"/>
        </p:xfrm>
        <a:graphic>
          <a:graphicData uri="http://schemas.openxmlformats.org/drawingml/2006/table">
            <a:tbl>
              <a:tblPr/>
              <a:tblGrid>
                <a:gridCol w="686818"/>
                <a:gridCol w="825835"/>
                <a:gridCol w="706676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Wed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06:00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UPS repair, ATS optics checks w/o beam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Cycle, test ATS optics w/o beam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BPM offset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determination for triplet BPMs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Thu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Alignment TCDQ/TDI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and injection losses (other beam)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08:00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3.5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RF single-bunch instabilities</a:t>
                      </a: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Ramp down, cycle.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3.5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 m optics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unsqueeze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Fri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Ramp down, cycle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02:00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3.5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: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Cross calibration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of BSRT/WS/BGI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Ramp down, cycle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Collision tunes at injection + ramp down, cycle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Beam-beam limit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Sat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04:00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Investigation on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CODs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32575"/>
            <a:ext cx="2895600" cy="252413"/>
          </a:xfrm>
          <a:noFill/>
        </p:spPr>
        <p:txBody>
          <a:bodyPr/>
          <a:lstStyle/>
          <a:p>
            <a:r>
              <a:rPr lang="en-US" smtClean="0"/>
              <a:t>MD #1 2011/12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361915" y="44530"/>
            <a:ext cx="2809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Status </a:t>
            </a:r>
            <a:r>
              <a:rPr lang="en-US" i="1" dirty="0" smtClean="0"/>
              <a:t>9.5.2011</a:t>
            </a:r>
            <a:r>
              <a:rPr lang="en-US" i="1" dirty="0" smtClean="0"/>
              <a:t>, 08:</a:t>
            </a:r>
            <a:r>
              <a:rPr lang="en-US" i="1" dirty="0"/>
              <a:t>0</a:t>
            </a:r>
            <a:r>
              <a:rPr lang="en-US" i="1" dirty="0" smtClean="0"/>
              <a:t>0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MD Sat – Mon</a:t>
            </a:r>
          </a:p>
        </p:txBody>
      </p:sp>
      <p:graphicFrame>
        <p:nvGraphicFramePr>
          <p:cNvPr id="20532" name="Group 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971757"/>
              </p:ext>
            </p:extLst>
          </p:nvPr>
        </p:nvGraphicFramePr>
        <p:xfrm>
          <a:off x="457200" y="836613"/>
          <a:ext cx="8229600" cy="4086225"/>
        </p:xfrm>
        <a:graphic>
          <a:graphicData uri="http://schemas.openxmlformats.org/drawingml/2006/table">
            <a:tbl>
              <a:tblPr/>
              <a:tblGrid>
                <a:gridCol w="658813"/>
                <a:gridCol w="792162"/>
                <a:gridCol w="67786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Sat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ATS (including cycle to new injection settings)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– 3.5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Nominal  collimation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single bunch tune shift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04:00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Ramp down, cycle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06:00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: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RF multi-bunch instabilities</a:t>
                      </a: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3.5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: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Coupled-bunch instability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rise times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Ramp down, cycle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0.45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 3.5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: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Quench test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in the DS of IR7 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Mon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06:00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Technical Stop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Lost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6h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Tune scan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– beam-beam optimization, lifetime, losses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  <p:sp>
        <p:nvSpPr>
          <p:cNvPr id="205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MD #1 2011/12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361915" y="44530"/>
            <a:ext cx="2809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Status </a:t>
            </a:r>
            <a:r>
              <a:rPr lang="en-US" i="1" dirty="0" smtClean="0"/>
              <a:t>9.5.2011</a:t>
            </a:r>
            <a:r>
              <a:rPr lang="en-US" i="1" dirty="0" smtClean="0"/>
              <a:t>, 08:</a:t>
            </a:r>
            <a:r>
              <a:rPr lang="en-US" i="1" dirty="0"/>
              <a:t>0</a:t>
            </a:r>
            <a:r>
              <a:rPr lang="en-US" i="1" dirty="0" smtClean="0"/>
              <a:t>0</a:t>
            </a:r>
            <a:endParaRPr lang="en-US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highlight lessons…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80" y="692620"/>
            <a:ext cx="8857230" cy="5904820"/>
          </a:xfrm>
        </p:spPr>
        <p:txBody>
          <a:bodyPr/>
          <a:lstStyle/>
          <a:p>
            <a:r>
              <a:rPr lang="en-US" dirty="0" smtClean="0"/>
              <a:t>MD’s prove excellent performance potential of LHC: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No head-on beam-beam limit encountered with 3 times nominal brightness</a:t>
            </a:r>
            <a:r>
              <a:rPr lang="en-US" dirty="0" smtClean="0"/>
              <a:t>. Total tune shift: </a:t>
            </a:r>
            <a:r>
              <a:rPr lang="en-US" b="1" dirty="0" smtClean="0">
                <a:solidFill>
                  <a:srgbClr val="FF0000"/>
                </a:solidFill>
              </a:rPr>
              <a:t>0.03</a:t>
            </a:r>
            <a:r>
              <a:rPr lang="en-US" dirty="0" smtClean="0"/>
              <a:t> with ATLAS/CMS collisions.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injection optics with </a:t>
            </a:r>
            <a:r>
              <a:rPr lang="en-US" b="1" dirty="0" smtClean="0">
                <a:solidFill>
                  <a:srgbClr val="FF0000"/>
                </a:solidFill>
              </a:rPr>
              <a:t>different integer tunes </a:t>
            </a:r>
            <a:r>
              <a:rPr lang="en-US" dirty="0" smtClean="0"/>
              <a:t>fine to 3.5 </a:t>
            </a:r>
            <a:r>
              <a:rPr lang="en-US" dirty="0" err="1"/>
              <a:t>T</a:t>
            </a:r>
            <a:r>
              <a:rPr lang="en-US" dirty="0" err="1" smtClean="0"/>
              <a:t>eV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Collimation system reached </a:t>
            </a:r>
            <a:r>
              <a:rPr lang="en-US" b="1" dirty="0" smtClean="0">
                <a:solidFill>
                  <a:srgbClr val="FF0000"/>
                </a:solidFill>
              </a:rPr>
              <a:t>tighter settings with better cleaning efficiency</a:t>
            </a:r>
            <a:r>
              <a:rPr lang="en-US" dirty="0" smtClean="0"/>
              <a:t>. Limited by setup accuracy and stability.</a:t>
            </a:r>
          </a:p>
          <a:p>
            <a:pPr lvl="1"/>
            <a:r>
              <a:rPr lang="en-US" dirty="0" smtClean="0"/>
              <a:t>Collimation system (operational physics settings) </a:t>
            </a:r>
            <a:r>
              <a:rPr lang="en-US" b="1" dirty="0" smtClean="0">
                <a:solidFill>
                  <a:srgbClr val="FF0000"/>
                </a:solidFill>
              </a:rPr>
              <a:t>reached 500 kW primary beam loss without quench in dispersion suppressor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Impedance and </a:t>
            </a:r>
            <a:r>
              <a:rPr lang="en-US" b="1" dirty="0" smtClean="0">
                <a:solidFill>
                  <a:srgbClr val="FF0000"/>
                </a:solidFill>
              </a:rPr>
              <a:t>instabilities under control</a:t>
            </a:r>
            <a:r>
              <a:rPr lang="en-US" dirty="0" smtClean="0"/>
              <a:t>.</a:t>
            </a:r>
          </a:p>
          <a:p>
            <a:r>
              <a:rPr lang="en-US" dirty="0" smtClean="0"/>
              <a:t>Operational improvements: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K-modulation </a:t>
            </a:r>
            <a:r>
              <a:rPr lang="en-US" dirty="0" smtClean="0"/>
              <a:t>for better orbit and aperture.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90m optics </a:t>
            </a:r>
            <a:r>
              <a:rPr lang="en-US" dirty="0" smtClean="0"/>
              <a:t>for ALFA and TOTEM works fine.</a:t>
            </a:r>
          </a:p>
          <a:p>
            <a:pPr lvl="1"/>
            <a:r>
              <a:rPr lang="en-US" dirty="0" smtClean="0"/>
              <a:t>First test of </a:t>
            </a:r>
            <a:r>
              <a:rPr lang="en-US" b="1" dirty="0" smtClean="0">
                <a:solidFill>
                  <a:srgbClr val="FF0000"/>
                </a:solidFill>
              </a:rPr>
              <a:t>bunch blowup with transverse damper</a:t>
            </a:r>
            <a:r>
              <a:rPr lang="en-US" dirty="0" smtClean="0"/>
              <a:t>.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Emittance</a:t>
            </a:r>
            <a:r>
              <a:rPr lang="en-US" b="1" dirty="0" smtClean="0">
                <a:solidFill>
                  <a:srgbClr val="FF0000"/>
                </a:solidFill>
              </a:rPr>
              <a:t> cross-calibration </a:t>
            </a:r>
            <a:r>
              <a:rPr lang="en-US" dirty="0" smtClean="0"/>
              <a:t>data collected.</a:t>
            </a:r>
          </a:p>
          <a:p>
            <a:pPr lvl="1"/>
            <a:r>
              <a:rPr lang="en-US" dirty="0" smtClean="0"/>
              <a:t>Shielding transfer lines for </a:t>
            </a:r>
            <a:r>
              <a:rPr lang="en-US" b="1" dirty="0" smtClean="0">
                <a:solidFill>
                  <a:srgbClr val="FF0000"/>
                </a:solidFill>
              </a:rPr>
              <a:t>more tolerant injection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Data for some suspected dipole correctors.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8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K-Modulation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7600"/>
            <a:ext cx="8229600" cy="5111750"/>
          </a:xfrm>
        </p:spPr>
        <p:txBody>
          <a:bodyPr/>
          <a:lstStyle/>
          <a:p>
            <a:r>
              <a:rPr lang="en-US" dirty="0" smtClean="0"/>
              <a:t>MD </a:t>
            </a:r>
            <a:r>
              <a:rPr lang="en-US" dirty="0"/>
              <a:t>was </a:t>
            </a:r>
            <a:r>
              <a:rPr lang="en-US" dirty="0" smtClean="0"/>
              <a:t>successful (</a:t>
            </a:r>
            <a:r>
              <a:rPr lang="en-US" dirty="0" err="1" smtClean="0"/>
              <a:t>Jorg</a:t>
            </a:r>
            <a:r>
              <a:rPr lang="en-US" dirty="0" smtClean="0"/>
              <a:t>, </a:t>
            </a:r>
            <a:r>
              <a:rPr lang="en-US" dirty="0" err="1" smtClean="0"/>
              <a:t>Kajetan</a:t>
            </a:r>
            <a:r>
              <a:rPr lang="en-US" dirty="0" smtClean="0"/>
              <a:t>, Tobias)</a:t>
            </a:r>
          </a:p>
          <a:p>
            <a:pPr lvl="1"/>
            <a:r>
              <a:rPr lang="en-US" dirty="0" smtClean="0"/>
              <a:t>lot's </a:t>
            </a:r>
            <a:r>
              <a:rPr lang="en-US" dirty="0"/>
              <a:t>of good data was </a:t>
            </a:r>
            <a:r>
              <a:rPr lang="en-US" dirty="0" smtClean="0"/>
              <a:t>collected.</a:t>
            </a:r>
          </a:p>
          <a:p>
            <a:pPr lvl="1"/>
            <a:r>
              <a:rPr lang="en-US" dirty="0" smtClean="0"/>
              <a:t>about </a:t>
            </a:r>
            <a:r>
              <a:rPr lang="en-US" dirty="0"/>
              <a:t>3 1/2 hours of efficient MD time</a:t>
            </a:r>
            <a:r>
              <a:rPr lang="en-US" dirty="0" smtClean="0"/>
              <a:t>.</a:t>
            </a:r>
          </a:p>
          <a:p>
            <a:r>
              <a:rPr lang="en-US" dirty="0"/>
              <a:t>We took data </a:t>
            </a:r>
            <a:r>
              <a:rPr lang="en-US" dirty="0" smtClean="0"/>
              <a:t>for four </a:t>
            </a:r>
            <a:r>
              <a:rPr lang="en-US" dirty="0" err="1"/>
              <a:t>quadrupoles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Q6.</a:t>
            </a:r>
            <a:r>
              <a:rPr lang="en-US" dirty="0" smtClean="0"/>
              <a:t>L5B2, Q6</a:t>
            </a:r>
            <a:r>
              <a:rPr lang="en-US" dirty="0"/>
              <a:t>.</a:t>
            </a:r>
            <a:r>
              <a:rPr lang="en-US" dirty="0" smtClean="0"/>
              <a:t>L7B2, Q9</a:t>
            </a:r>
            <a:r>
              <a:rPr lang="en-US" dirty="0"/>
              <a:t>.</a:t>
            </a:r>
            <a:r>
              <a:rPr lang="en-US" dirty="0" smtClean="0"/>
              <a:t>R6B, QX1</a:t>
            </a:r>
            <a:r>
              <a:rPr lang="en-US" dirty="0"/>
              <a:t>.L5</a:t>
            </a:r>
          </a:p>
          <a:p>
            <a:r>
              <a:rPr lang="en-US" dirty="0"/>
              <a:t>Preliminary analysis was done for Q6.L5B2 and Q9.R6B2 vertical: </a:t>
            </a:r>
          </a:p>
          <a:p>
            <a:pPr lvl="1"/>
            <a:r>
              <a:rPr lang="en-US" dirty="0"/>
              <a:t>For Q6.L5B2 we found a very good alignment of the BPM with the </a:t>
            </a:r>
            <a:r>
              <a:rPr lang="en-US" dirty="0" err="1"/>
              <a:t>quadrupole</a:t>
            </a:r>
            <a:r>
              <a:rPr lang="en-US" dirty="0"/>
              <a:t>, while we found that the beam was off-center by -0.2mm, as indicated by the BPM.</a:t>
            </a:r>
          </a:p>
          <a:p>
            <a:pPr lvl="1"/>
            <a:r>
              <a:rPr lang="en-US" dirty="0"/>
              <a:t>The preliminary analysis for Q9.R6B2 indicates an </a:t>
            </a:r>
            <a:r>
              <a:rPr lang="en-US" b="1" dirty="0">
                <a:solidFill>
                  <a:srgbClr val="FF0000"/>
                </a:solidFill>
              </a:rPr>
              <a:t>offset between </a:t>
            </a:r>
            <a:r>
              <a:rPr lang="en-US" b="1" dirty="0" err="1">
                <a:solidFill>
                  <a:srgbClr val="FF0000"/>
                </a:solidFill>
              </a:rPr>
              <a:t>quadrupole</a:t>
            </a:r>
            <a:r>
              <a:rPr lang="en-US" b="1" dirty="0">
                <a:solidFill>
                  <a:srgbClr val="FF0000"/>
                </a:solidFill>
              </a:rPr>
              <a:t> and BPM of 0.2mm</a:t>
            </a:r>
            <a:r>
              <a:rPr lang="en-US" dirty="0"/>
              <a:t>, while the </a:t>
            </a:r>
            <a:r>
              <a:rPr lang="en-US" b="1" dirty="0">
                <a:solidFill>
                  <a:srgbClr val="FF0000"/>
                </a:solidFill>
              </a:rPr>
              <a:t>beam was really off-center by about 1.5 mm</a:t>
            </a:r>
            <a:r>
              <a:rPr lang="en-US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9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K-Modulation </a:t>
            </a:r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0" t="21725" r="4632" b="10583"/>
          <a:stretch/>
        </p:blipFill>
        <p:spPr>
          <a:xfrm>
            <a:off x="263456" y="836640"/>
            <a:ext cx="8701154" cy="53287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2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TCDQ </a:t>
            </a:r>
            <a:r>
              <a:rPr lang="en-US" sz="2800" dirty="0"/>
              <a:t>angle alignment and TI8 shielding </a:t>
            </a:r>
            <a:r>
              <a:rPr lang="en-US" sz="2800" dirty="0" smtClean="0"/>
              <a:t>MD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630"/>
            <a:ext cx="8229600" cy="5111750"/>
          </a:xfrm>
        </p:spPr>
        <p:txBody>
          <a:bodyPr/>
          <a:lstStyle/>
          <a:p>
            <a:r>
              <a:rPr lang="en-US" dirty="0" smtClean="0"/>
              <a:t>TI8 </a:t>
            </a:r>
            <a:r>
              <a:rPr lang="en-US" dirty="0"/>
              <a:t>shielding </a:t>
            </a:r>
            <a:r>
              <a:rPr lang="en-US" dirty="0" smtClean="0"/>
              <a:t>studies (Chiara, Wolfgang, Annika):</a:t>
            </a:r>
          </a:p>
          <a:p>
            <a:pPr lvl="1"/>
            <a:r>
              <a:rPr lang="en-US" dirty="0" smtClean="0"/>
              <a:t>B2, use </a:t>
            </a:r>
            <a:r>
              <a:rPr lang="en-US" dirty="0"/>
              <a:t>probe </a:t>
            </a:r>
            <a:r>
              <a:rPr lang="en-US" dirty="0" smtClean="0"/>
              <a:t>bunch, opened </a:t>
            </a:r>
            <a:r>
              <a:rPr lang="en-US" dirty="0"/>
              <a:t>all TCDIs to +/-15 </a:t>
            </a:r>
            <a:r>
              <a:rPr lang="en-US" dirty="0" smtClean="0"/>
              <a:t>mm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one after the other close left jaw to 3 sig across zero to dump beam on this </a:t>
            </a:r>
            <a:r>
              <a:rPr lang="en-US" dirty="0" smtClean="0"/>
              <a:t>jaw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shots per </a:t>
            </a:r>
            <a:r>
              <a:rPr lang="en-US" dirty="0" smtClean="0"/>
              <a:t>collimator, analysis </a:t>
            </a:r>
            <a:r>
              <a:rPr lang="en-US" dirty="0"/>
              <a:t>to check shielding effect </a:t>
            </a:r>
            <a:r>
              <a:rPr lang="en-US" dirty="0" smtClean="0"/>
              <a:t>offline</a:t>
            </a:r>
          </a:p>
          <a:p>
            <a:pPr lvl="1"/>
            <a:r>
              <a:rPr lang="en-US" dirty="0" smtClean="0"/>
              <a:t>Completed successfully</a:t>
            </a:r>
            <a:r>
              <a:rPr lang="en-US" dirty="0" smtClean="0"/>
              <a:t>.</a:t>
            </a:r>
          </a:p>
          <a:p>
            <a:r>
              <a:rPr lang="en-US" dirty="0"/>
              <a:t>TCDQ angle alignment (Chiara, Wolfgang)</a:t>
            </a:r>
          </a:p>
          <a:p>
            <a:pPr lvl="1"/>
            <a:r>
              <a:rPr lang="en-US" dirty="0" smtClean="0"/>
              <a:t>B1, use </a:t>
            </a:r>
            <a:r>
              <a:rPr lang="en-US" dirty="0"/>
              <a:t>probe bunch</a:t>
            </a:r>
          </a:p>
          <a:p>
            <a:pPr lvl="1"/>
            <a:r>
              <a:rPr lang="en-US" dirty="0"/>
              <a:t>TCDQ maximum angle corresponding to 2mm discrepancy between up and downstream corner ==&gt; 300 </a:t>
            </a:r>
            <a:r>
              <a:rPr lang="en-US" dirty="0" err="1" smtClean="0"/>
              <a:t>urad</a:t>
            </a:r>
            <a:endParaRPr lang="en-US" dirty="0"/>
          </a:p>
          <a:p>
            <a:pPr lvl="1"/>
            <a:r>
              <a:rPr lang="en-US" dirty="0"/>
              <a:t>measure angle of TCDQ</a:t>
            </a:r>
          </a:p>
          <a:p>
            <a:pPr lvl="1"/>
            <a:r>
              <a:rPr lang="en-US" dirty="0" smtClean="0"/>
              <a:t>Stopped </a:t>
            </a:r>
            <a:r>
              <a:rPr lang="en-US" dirty="0"/>
              <a:t>by problem with an SPS kicker. Not complete</a:t>
            </a:r>
            <a:r>
              <a:rPr lang="en-US" dirty="0" smtClean="0"/>
              <a:t>. B2 to be done.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MD #1 2011/12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09/05/2011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3644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B587944-AA1A-475C-AC83-B18B3041A5ED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FA4C4B6-5DE7-4D6D-B027-99EAB717D3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C7F9B-6732-4843-A0B5-E2DA0DEEAC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49113</TotalTime>
  <Words>3318</Words>
  <Application>Microsoft Macintosh PowerPoint</Application>
  <PresentationFormat>On-screen Show (4:3)</PresentationFormat>
  <Paragraphs>369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Pixel</vt:lpstr>
      <vt:lpstr>Preliminary MD Report</vt:lpstr>
      <vt:lpstr>1st LHC MD Period Started Last Wednesday</vt:lpstr>
      <vt:lpstr>Getting busy…</vt:lpstr>
      <vt:lpstr>MD Wed – Sat</vt:lpstr>
      <vt:lpstr>MD Sat – Mon</vt:lpstr>
      <vt:lpstr>Some highlight lessons…</vt:lpstr>
      <vt:lpstr>K-Modulation</vt:lpstr>
      <vt:lpstr>K-Modulation Result</vt:lpstr>
      <vt:lpstr>TCDQ angle alignment and TI8 shielding MD</vt:lpstr>
      <vt:lpstr>RF Single-bunch instabilities MD (Elena et al)</vt:lpstr>
      <vt:lpstr>90 m Unsqueeze (Helmut et al)</vt:lpstr>
      <vt:lpstr>90 m: Intensities and Beta*</vt:lpstr>
      <vt:lpstr>90m Beta Beat</vt:lpstr>
      <vt:lpstr>Cross calibration of BSRT/WS/BGI (Federico et al)</vt:lpstr>
      <vt:lpstr>Collision tunes at injection</vt:lpstr>
      <vt:lpstr>Coupling correction &amp; Tune Scan</vt:lpstr>
      <vt:lpstr>Tune Amplitude: Beam Loss Ramp #3</vt:lpstr>
      <vt:lpstr>Beam-beam limit (Werner et al)</vt:lpstr>
      <vt:lpstr>B1: IP1, IP5, 450 GeV, tune shift &gt; 0.015 per IP</vt:lpstr>
      <vt:lpstr>B2: IP1, IP5, 450 GeV, tune shift &gt; 0.015 per IP</vt:lpstr>
      <vt:lpstr>0.45 TeV: Investigation on CODs</vt:lpstr>
      <vt:lpstr>0.45 TeV: Investigation on CODs</vt:lpstr>
      <vt:lpstr>New ATS Optics</vt:lpstr>
      <vt:lpstr>New ATS Optics</vt:lpstr>
      <vt:lpstr>ATS New Injection Orbit – Ramp, Dispersion</vt:lpstr>
      <vt:lpstr>Nominal  collimation, single b tune shift (Coll, Imp.)</vt:lpstr>
      <vt:lpstr>Blowup Test Transv. Damper (Wolfgang, Daniel)</vt:lpstr>
      <vt:lpstr>Settings b1 first loss-maps</vt:lpstr>
      <vt:lpstr>Vertical tune shift – collimator movement</vt:lpstr>
      <vt:lpstr>Efficiency measured – here b1, horizontal</vt:lpstr>
      <vt:lpstr>RF multi-bunch instabilities (Philippe et al)</vt:lpstr>
      <vt:lpstr>RF multi-bunch instabilities (Philippe et al)</vt:lpstr>
      <vt:lpstr>Coupled-bunch instability rise times (Elias et al)</vt:lpstr>
      <vt:lpstr>Coupled-bunch instability rise times (Elias et al)</vt:lpstr>
      <vt:lpstr>Losses in Dispersion-Suppressor (Coll+BLM+MP)</vt:lpstr>
      <vt:lpstr>Beam Loss with 16 bunches, 3.5 TeV</vt:lpstr>
      <vt:lpstr>Losses into DS (beam 2): No quench!</vt:lpstr>
      <vt:lpstr>Cryo observation: 505 kW beam loss</vt:lpstr>
      <vt:lpstr>MD Note Publication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Ralph Assmann</cp:lastModifiedBy>
  <cp:revision>3021</cp:revision>
  <dcterms:created xsi:type="dcterms:W3CDTF">2010-07-26T05:43:59Z</dcterms:created>
  <dcterms:modified xsi:type="dcterms:W3CDTF">2011-05-09T01:54:26Z</dcterms:modified>
</cp:coreProperties>
</file>