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1164" r:id="rId2"/>
    <p:sldId id="1165" r:id="rId3"/>
    <p:sldId id="1166" r:id="rId4"/>
    <p:sldId id="1168" r:id="rId5"/>
    <p:sldId id="1167" r:id="rId6"/>
    <p:sldId id="1173" r:id="rId7"/>
    <p:sldId id="1169" r:id="rId8"/>
    <p:sldId id="1170" r:id="rId9"/>
    <p:sldId id="1172" r:id="rId10"/>
    <p:sldId id="1174" r:id="rId11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94" d="100"/>
          <a:sy n="94" d="100"/>
        </p:scale>
        <p:origin x="-558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27/04/2011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27/04/2011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27/04/2011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26</a:t>
            </a:r>
            <a:r>
              <a:rPr lang="en-GB" baseline="30000" dirty="0" smtClean="0"/>
              <a:t>th</a:t>
            </a:r>
            <a:r>
              <a:rPr lang="en-GB" dirty="0" smtClean="0"/>
              <a:t> April – morning 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08:00 </a:t>
            </a:r>
            <a:r>
              <a:rPr lang="en-US" dirty="0" smtClean="0"/>
              <a:t>Great news, </a:t>
            </a:r>
            <a:r>
              <a:rPr lang="en-US" dirty="0" err="1" smtClean="0"/>
              <a:t>cryo</a:t>
            </a:r>
            <a:r>
              <a:rPr lang="en-US" dirty="0" smtClean="0"/>
              <a:t> is back! </a:t>
            </a:r>
            <a:endParaRPr lang="en-US" dirty="0" smtClean="0"/>
          </a:p>
          <a:p>
            <a:r>
              <a:rPr lang="en-US" dirty="0" smtClean="0"/>
              <a:t>U</a:t>
            </a:r>
            <a:r>
              <a:rPr lang="en-US" dirty="0" smtClean="0"/>
              <a:t>nluckily </a:t>
            </a:r>
            <a:r>
              <a:rPr lang="en-US" dirty="0" smtClean="0"/>
              <a:t>it was followed by many other problems, one after the other one. </a:t>
            </a:r>
            <a:r>
              <a:rPr lang="en-US" dirty="0" smtClean="0"/>
              <a:t>So</a:t>
            </a:r>
            <a:r>
              <a:rPr lang="en-US" dirty="0" smtClean="0"/>
              <a:t>, spent most of the morning in access, for the following reasons: </a:t>
            </a:r>
            <a:endParaRPr lang="en-US" dirty="0" smtClean="0"/>
          </a:p>
          <a:p>
            <a:pPr lvl="1"/>
            <a:r>
              <a:rPr lang="en-US" dirty="0" smtClean="0"/>
              <a:t>LBDS </a:t>
            </a:r>
            <a:r>
              <a:rPr lang="en-US" dirty="0" smtClean="0"/>
              <a:t>MKD card had to be changed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Alice </a:t>
            </a:r>
            <a:r>
              <a:rPr lang="en-US" dirty="0" smtClean="0"/>
              <a:t>had a quick access in the shadow; </a:t>
            </a:r>
            <a:endParaRPr lang="en-US" dirty="0" smtClean="0"/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bservations </a:t>
            </a:r>
            <a:r>
              <a:rPr lang="en-US" dirty="0" smtClean="0"/>
              <a:t>done for the water leak in 30L4; </a:t>
            </a:r>
            <a:endParaRPr lang="en-US" dirty="0" smtClean="0"/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 </a:t>
            </a:r>
            <a:r>
              <a:rPr lang="en-US" dirty="0" smtClean="0"/>
              <a:t>accessed PM25 for verifications following the morning </a:t>
            </a:r>
            <a:r>
              <a:rPr lang="en-US" dirty="0" smtClean="0"/>
              <a:t>trip,</a:t>
            </a:r>
          </a:p>
          <a:p>
            <a:pPr lvl="2"/>
            <a:r>
              <a:rPr lang="en-US" dirty="0" smtClean="0"/>
              <a:t>unfortunately </a:t>
            </a:r>
            <a:r>
              <a:rPr lang="en-US" dirty="0" smtClean="0"/>
              <a:t>the usual problem had the patrol lost (sectors 1 and 4);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07:08 </a:t>
            </a:r>
            <a:r>
              <a:rPr lang="en-GB" dirty="0" err="1" smtClean="0"/>
              <a:t>Cryo</a:t>
            </a:r>
            <a:r>
              <a:rPr lang="en-GB" dirty="0" smtClean="0"/>
              <a:t> maintain lost - </a:t>
            </a:r>
            <a:r>
              <a:rPr lang="en-US" dirty="0" smtClean="0"/>
              <a:t>caused </a:t>
            </a:r>
            <a:r>
              <a:rPr lang="en-US" dirty="0" smtClean="0"/>
              <a:t>by fault on </a:t>
            </a:r>
            <a:r>
              <a:rPr lang="en-US" dirty="0" smtClean="0"/>
              <a:t>cooling of turbine – fast recovery foreseen</a:t>
            </a:r>
            <a:endParaRPr lang="en-GB" dirty="0" smtClean="0"/>
          </a:p>
          <a:p>
            <a:r>
              <a:rPr lang="en-US" smtClean="0"/>
              <a:t>A </a:t>
            </a:r>
            <a:r>
              <a:rPr lang="en-US" dirty="0" smtClean="0"/>
              <a:t>problem </a:t>
            </a:r>
            <a:r>
              <a:rPr lang="en-US" dirty="0" smtClean="0"/>
              <a:t>with a PXI that controls the motors of 2 tertiary collimators in </a:t>
            </a:r>
            <a:r>
              <a:rPr lang="en-US" dirty="0" smtClean="0"/>
              <a:t>IP1-L – being checked now</a:t>
            </a:r>
          </a:p>
          <a:p>
            <a:endParaRPr lang="en-US" dirty="0" smtClean="0"/>
          </a:p>
          <a:p>
            <a:r>
              <a:rPr lang="en-US" dirty="0" smtClean="0"/>
              <a:t>Injection adjustment (Verena &amp; Malika)</a:t>
            </a:r>
          </a:p>
          <a:p>
            <a:pPr lvl="1"/>
            <a:r>
              <a:rPr lang="en-US" dirty="0" smtClean="0"/>
              <a:t>Injection oscillation out of tolerance</a:t>
            </a:r>
          </a:p>
          <a:p>
            <a:r>
              <a:rPr lang="en-US" dirty="0" smtClean="0"/>
              <a:t>Dynamic b3 correction deployment </a:t>
            </a:r>
          </a:p>
          <a:p>
            <a:pPr lvl="1"/>
            <a:r>
              <a:rPr lang="en-US" dirty="0" smtClean="0"/>
              <a:t>test ramp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Physics with 624 bunches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26</a:t>
            </a:r>
            <a:r>
              <a:rPr lang="en-GB" baseline="30000" dirty="0" smtClean="0"/>
              <a:t>th</a:t>
            </a:r>
            <a:r>
              <a:rPr lang="en-GB" dirty="0" smtClean="0"/>
              <a:t> April – morning shift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dirty="0" err="1" smtClean="0"/>
              <a:t>Zinur</a:t>
            </a:r>
            <a:r>
              <a:rPr lang="en-US" dirty="0" smtClean="0"/>
              <a:t> found out that the RB.A34 switches had not opened once when they should have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Tests </a:t>
            </a:r>
            <a:r>
              <a:rPr lang="en-US" dirty="0" smtClean="0"/>
              <a:t>were done, an access was given to change a card (which will be studied offline). All RB switches have been tested and work now correctly.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events following the 400 kV power disturbance on Sunday morning at 06.22.20 (Fill # 1732) leaves a number of issues to be properly addressed.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basic problem was that the discharge request issued for the RB circuit in sector 34 (following a UPS interlock in IR3) didn’t result in the expected switch opening procedure due to a lack of complete current extinction in the quench loop. </a:t>
            </a:r>
            <a:endParaRPr lang="en-US" dirty="0" smtClean="0"/>
          </a:p>
          <a:p>
            <a:pPr lvl="1"/>
            <a:r>
              <a:rPr lang="en-US" dirty="0" smtClean="0"/>
              <a:t>DQQLC </a:t>
            </a:r>
            <a:r>
              <a:rPr lang="en-US" dirty="0" smtClean="0"/>
              <a:t>board has been exchanged in UJ33 and RB.A34 retested (as all other circuits to trigger correctly from the Odd side) – OK to continue for now, additional verifications need to be done during the upcoming TS.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dirty="0" smtClean="0"/>
              <a:t>, finally, prepared for injection. Left the machine with probes in and the SPS checking the beams (problem on excessive transverse emittance).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“usual problem in PM25”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450" y="1412720"/>
            <a:ext cx="7561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 finished in pt 2. </a:t>
            </a:r>
            <a:br>
              <a:rPr lang="en-US" dirty="0" smtClean="0"/>
            </a:br>
            <a:r>
              <a:rPr lang="en-US" dirty="0" smtClean="0"/>
              <a:t>Patrols were lost at 10:18, sectors 1 and 4.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Trying to find someone from the access system to check, it looks like the patrol was lost when people were accessing the PAD normally (</a:t>
            </a:r>
            <a:r>
              <a:rPr lang="en-US" dirty="0" smtClean="0">
                <a:solidFill>
                  <a:srgbClr val="FF0000"/>
                </a:solidFill>
              </a:rPr>
              <a:t>usual problem in PM 25</a:t>
            </a:r>
            <a:r>
              <a:rPr lang="en-US" dirty="0" smtClean="0"/>
              <a:t>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Found </a:t>
            </a:r>
            <a:r>
              <a:rPr lang="en-US" dirty="0" smtClean="0"/>
              <a:t>Serge (</a:t>
            </a:r>
            <a:r>
              <a:rPr lang="en-US" dirty="0" smtClean="0"/>
              <a:t>D</a:t>
            </a:r>
            <a:r>
              <a:rPr lang="en-US" dirty="0" smtClean="0"/>
              <a:t>i Luca), </a:t>
            </a:r>
            <a:r>
              <a:rPr lang="en-US" dirty="0" smtClean="0"/>
              <a:t>who's on holidays, he'll get someone else to have a look.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informed the </a:t>
            </a:r>
            <a:r>
              <a:rPr lang="en-US" dirty="0" err="1" smtClean="0"/>
              <a:t>coord</a:t>
            </a:r>
            <a:r>
              <a:rPr lang="en-US" dirty="0" smtClean="0"/>
              <a:t>. de site, </a:t>
            </a:r>
            <a:r>
              <a:rPr lang="en-US" dirty="0" err="1" smtClean="0"/>
              <a:t>Decombaz</a:t>
            </a:r>
            <a:r>
              <a:rPr lang="en-US" dirty="0" smtClean="0"/>
              <a:t>, for the patrol. He's by himself, probably GHH will go with him.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PM25 entrance not working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836639"/>
            <a:ext cx="7417030" cy="57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26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r>
              <a:rPr lang="en-GB" dirty="0" smtClean="0"/>
              <a:t>– afternoon </a:t>
            </a:r>
            <a:r>
              <a:rPr lang="en-GB" dirty="0" smtClean="0"/>
              <a:t>shift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16:02  Start ramp – 480 bunches</a:t>
            </a:r>
          </a:p>
          <a:p>
            <a:r>
              <a:rPr lang="en-US" dirty="0" smtClean="0"/>
              <a:t>16:07 beams </a:t>
            </a:r>
            <a:r>
              <a:rPr lang="en-US" dirty="0" smtClean="0"/>
              <a:t>dumped </a:t>
            </a:r>
            <a:r>
              <a:rPr lang="en-US" dirty="0" smtClean="0"/>
              <a:t>by operator - </a:t>
            </a:r>
            <a:r>
              <a:rPr lang="en-US" dirty="0" smtClean="0"/>
              <a:t>most BPM crates for B2 were </a:t>
            </a:r>
            <a:r>
              <a:rPr lang="en-US" dirty="0" smtClean="0"/>
              <a:t>down – flying blind</a:t>
            </a:r>
          </a:p>
          <a:p>
            <a:pPr lvl="1"/>
            <a:r>
              <a:rPr lang="en-US" dirty="0" smtClean="0"/>
              <a:t>called Lars Jensen </a:t>
            </a:r>
            <a:br>
              <a:rPr lang="en-US" dirty="0" smtClean="0"/>
            </a:br>
            <a:r>
              <a:rPr lang="en-US" dirty="0" smtClean="0"/>
              <a:t>mostly B2 front-ends crashed or noted with 'out of memory' </a:t>
            </a:r>
            <a:br>
              <a:rPr lang="en-US" dirty="0" smtClean="0"/>
            </a:br>
            <a:r>
              <a:rPr lang="en-US" dirty="0" smtClean="0"/>
              <a:t>Lars recommended to reboot the affected front-ends and to continue.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Possible concentrator/</a:t>
            </a:r>
            <a:r>
              <a:rPr lang="en-US" dirty="0" err="1" smtClean="0">
                <a:solidFill>
                  <a:srgbClr val="FF0000"/>
                </a:solidFill>
              </a:rPr>
              <a:t>cmw</a:t>
            </a:r>
            <a:r>
              <a:rPr lang="en-US" dirty="0" smtClean="0">
                <a:solidFill>
                  <a:srgbClr val="FF0000"/>
                </a:solidFill>
              </a:rPr>
              <a:t> problem </a:t>
            </a:r>
          </a:p>
          <a:p>
            <a:r>
              <a:rPr lang="en-US" dirty="0" smtClean="0"/>
              <a:t>Back round</a:t>
            </a:r>
          </a:p>
          <a:p>
            <a:pPr lvl="1"/>
            <a:r>
              <a:rPr lang="en-US" dirty="0" smtClean="0"/>
              <a:t>Switch LHCb polarity</a:t>
            </a:r>
          </a:p>
          <a:p>
            <a:pPr lvl="1"/>
            <a:r>
              <a:rPr lang="en-US" dirty="0" smtClean="0"/>
              <a:t>18:43 dumped to </a:t>
            </a:r>
            <a:r>
              <a:rPr lang="en-US" dirty="0" smtClean="0">
                <a:solidFill>
                  <a:srgbClr val="FF0000"/>
                </a:solidFill>
              </a:rPr>
              <a:t>allow access for </a:t>
            </a:r>
            <a:r>
              <a:rPr lang="en-US" dirty="0" err="1" smtClean="0">
                <a:solidFill>
                  <a:srgbClr val="FF0000"/>
                </a:solidFill>
              </a:rPr>
              <a:t>cryo</a:t>
            </a:r>
            <a:r>
              <a:rPr lang="en-US" dirty="0" smtClean="0">
                <a:solidFill>
                  <a:srgbClr val="FF0000"/>
                </a:solidFill>
              </a:rPr>
              <a:t> to </a:t>
            </a:r>
            <a:r>
              <a:rPr lang="en-US" dirty="0" smtClean="0">
                <a:solidFill>
                  <a:srgbClr val="FF0000"/>
                </a:solidFill>
              </a:rPr>
              <a:t>de-ice </a:t>
            </a:r>
            <a:r>
              <a:rPr lang="en-US" dirty="0" smtClean="0">
                <a:solidFill>
                  <a:srgbClr val="FF0000"/>
                </a:solidFill>
              </a:rPr>
              <a:t>a filter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21:45 pilots back in after access and pre-cycle</a:t>
            </a:r>
          </a:p>
          <a:p>
            <a:pPr lvl="1"/>
            <a:r>
              <a:rPr lang="en-US" dirty="0" smtClean="0"/>
              <a:t>22:55 Start ramp</a:t>
            </a:r>
          </a:p>
          <a:p>
            <a:pPr lvl="1"/>
            <a:r>
              <a:rPr lang="en-US" dirty="0" smtClean="0"/>
              <a:t>23:30 Stable beams #1739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#1739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764630"/>
            <a:ext cx="5890219" cy="500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0" y="5877340"/>
            <a:ext cx="324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5.2e32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in Atlas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1739 – beam 1 -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196690"/>
            <a:ext cx="7902503" cy="46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1739 – beam 2 – flat top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196690"/>
            <a:ext cx="7731476" cy="452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intensity evolution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27/04/2011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692620"/>
            <a:ext cx="4697335" cy="36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10" y="2564880"/>
            <a:ext cx="4968690" cy="382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46094</TotalTime>
  <Words>460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Pixel</vt:lpstr>
      <vt:lpstr>Tuesday 26th April – morning shift</vt:lpstr>
      <vt:lpstr>Tuesday 26th April – morning shift</vt:lpstr>
      <vt:lpstr>“usual problem in PM25”</vt:lpstr>
      <vt:lpstr>Camera PM25 entrance not working </vt:lpstr>
      <vt:lpstr>Tuesday 26th April – afternoon shift</vt:lpstr>
      <vt:lpstr>#1739</vt:lpstr>
      <vt:lpstr>1739 – beam 1 - </vt:lpstr>
      <vt:lpstr>1739 – beam 2 – flat top</vt:lpstr>
      <vt:lpstr>Beam intensity evolution</vt:lpstr>
      <vt:lpstr>This morning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2664</cp:revision>
  <dcterms:created xsi:type="dcterms:W3CDTF">2010-07-26T05:43:59Z</dcterms:created>
  <dcterms:modified xsi:type="dcterms:W3CDTF">2011-04-27T06:24:06Z</dcterms:modified>
</cp:coreProperties>
</file>