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2"/>
  </p:notesMasterIdLst>
  <p:handoutMasterIdLst>
    <p:handoutMasterId r:id="rId13"/>
  </p:handoutMasterIdLst>
  <p:sldIdLst>
    <p:sldId id="1091" r:id="rId2"/>
    <p:sldId id="1092" r:id="rId3"/>
    <p:sldId id="1093" r:id="rId4"/>
    <p:sldId id="1094" r:id="rId5"/>
    <p:sldId id="1095" r:id="rId6"/>
    <p:sldId id="1096" r:id="rId7"/>
    <p:sldId id="1097" r:id="rId8"/>
    <p:sldId id="1098" r:id="rId9"/>
    <p:sldId id="1099" r:id="rId10"/>
    <p:sldId id="1086" r:id="rId11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FFF99"/>
    <a:srgbClr val="CC0066"/>
    <a:srgbClr val="0000FF"/>
    <a:srgbClr val="99FF99"/>
    <a:srgbClr val="FFCCCC"/>
    <a:srgbClr val="9FCAFF"/>
    <a:srgbClr val="DDDDDD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66" d="100"/>
          <a:sy n="66" d="100"/>
        </p:scale>
        <p:origin x="-1458" y="-108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4/5/2011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4/5/2011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4/5/2011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4/5/2011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4/5/2011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4/5/2011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4/5/2011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4/5/2011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4/5/2011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4/5/2011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4/5/2011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4/5/2011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4/5/2011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4/5/2011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4</a:t>
            </a:r>
            <a:r>
              <a:rPr lang="en-US" baseline="30000" dirty="0" smtClean="0"/>
              <a:t>th</a:t>
            </a:r>
            <a:r>
              <a:rPr lang="en-US" dirty="0" smtClean="0"/>
              <a:t> April – beta beat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980660"/>
            <a:ext cx="8713210" cy="1728240"/>
          </a:xfrm>
        </p:spPr>
        <p:txBody>
          <a:bodyPr/>
          <a:lstStyle/>
          <a:p>
            <a:r>
              <a:rPr lang="en-US" dirty="0" smtClean="0"/>
              <a:t>Beta-beat at injection consistent with earlier measurements.</a:t>
            </a:r>
          </a:p>
          <a:p>
            <a:pPr lvl="1"/>
            <a:r>
              <a:rPr lang="en-US" dirty="0" smtClean="0"/>
              <a:t>Does not seem to explain collimator hierarchy violation observed last Saturday. Not orbit,  not beta-beat..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4/5/2011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11450" y="3789050"/>
            <a:ext cx="3744520" cy="288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4098" name="Picture 2" descr="http://elogbook.cern.ch/eLogbook/attach_reader?attach_id=11446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2210" y="2348850"/>
            <a:ext cx="5724160" cy="4179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Injection setup with 50 ns.</a:t>
            </a:r>
          </a:p>
          <a:p>
            <a:r>
              <a:rPr lang="en-US" dirty="0" smtClean="0"/>
              <a:t>Collimation at 450 </a:t>
            </a:r>
            <a:r>
              <a:rPr lang="en-US" dirty="0" err="1" smtClean="0"/>
              <a:t>GeV</a:t>
            </a:r>
            <a:r>
              <a:rPr lang="en-US" dirty="0" smtClean="0"/>
              <a:t>?</a:t>
            </a:r>
          </a:p>
          <a:p>
            <a:r>
              <a:rPr lang="en-US" dirty="0" smtClean="0"/>
              <a:t>RF studies/observations 75/50 ns at 450 </a:t>
            </a:r>
            <a:r>
              <a:rPr lang="en-US" dirty="0" err="1" smtClean="0"/>
              <a:t>GeV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Start of scrubbing with 50 ns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 be noted: both LHC MTGs are now running with the new </a:t>
            </a:r>
            <a:r>
              <a:rPr lang="en-US" smtClean="0"/>
              <a:t>firmware version.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6ED8BF6-FA9C-4BE0-8508-528D7BC0E37C}" type="datetime1">
              <a:rPr lang="en-US" smtClean="0"/>
              <a:pPr/>
              <a:t>4/5/2011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setup with 75 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450" y="908650"/>
            <a:ext cx="8229600" cy="2736380"/>
          </a:xfrm>
        </p:spPr>
        <p:txBody>
          <a:bodyPr/>
          <a:lstStyle/>
          <a:p>
            <a:r>
              <a:rPr lang="en-US" dirty="0" smtClean="0"/>
              <a:t>Injection of up to 96 bunches from SPS (4x24).</a:t>
            </a:r>
          </a:p>
          <a:p>
            <a:pPr lvl="1"/>
            <a:r>
              <a:rPr lang="en-US" dirty="0" smtClean="0"/>
              <a:t>Injection of 75 ns trains: 8 - 24 - 48 - 72 and 96 b for both beams. </a:t>
            </a:r>
          </a:p>
          <a:p>
            <a:pPr lvl="1"/>
            <a:r>
              <a:rPr lang="en-US" dirty="0" smtClean="0"/>
              <a:t>After scraping was tuned in the SPS (‘deeper’ scraping), injection was clean. </a:t>
            </a:r>
          </a:p>
          <a:p>
            <a:pPr lvl="1"/>
            <a:r>
              <a:rPr lang="en-US" dirty="0" smtClean="0"/>
              <a:t>With 96 bunches, the loss levels in the injection regions reach ~15% on the Q6 and 5-10% on TDI.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4/5/2011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11450" y="3789050"/>
            <a:ext cx="3744520" cy="288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elogbook.cern.ch/eLogbook/attach_reader?attach_id=11448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243" y="2574357"/>
            <a:ext cx="6132217" cy="459916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764630"/>
            <a:ext cx="8425170" cy="3312460"/>
          </a:xfrm>
        </p:spPr>
        <p:txBody>
          <a:bodyPr/>
          <a:lstStyle/>
          <a:p>
            <a:r>
              <a:rPr lang="en-US" dirty="0" smtClean="0"/>
              <a:t>Injection and abort gap cleaning.</a:t>
            </a:r>
          </a:p>
          <a:p>
            <a:pPr lvl="1"/>
            <a:r>
              <a:rPr lang="en-US" dirty="0" smtClean="0"/>
              <a:t>Injected 176 bunches for B1 without any cleaning, with abort gap cleaning only and both abort gap and injection gap cleaning on. </a:t>
            </a:r>
          </a:p>
          <a:p>
            <a:pPr lvl="1"/>
            <a:r>
              <a:rPr lang="en-US" dirty="0" smtClean="0"/>
              <a:t>Losses on TDI are small this year because of good RF capture (higher voltage).</a:t>
            </a:r>
          </a:p>
          <a:p>
            <a:pPr lvl="1"/>
            <a:r>
              <a:rPr lang="en-US" dirty="0" smtClean="0"/>
              <a:t>Losses are reduced by ~ a factor 2 with abort gap cleaning on. Injection gap cleaning does not seem to give further improvement.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4/5/2011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11450" y="3789050"/>
            <a:ext cx="3744520" cy="288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setup - vacuum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764630"/>
            <a:ext cx="8425170" cy="1440200"/>
          </a:xfrm>
        </p:spPr>
        <p:txBody>
          <a:bodyPr/>
          <a:lstStyle/>
          <a:p>
            <a:r>
              <a:rPr lang="en-US" dirty="0" smtClean="0"/>
              <a:t>Vacuum activity in the presence of BOTH beams in the common regions.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4/5/2011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11450" y="3789050"/>
            <a:ext cx="3744520" cy="288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23554" name="Picture 2" descr="http://elogbook.cern.ch/eLogbook/attach_reader?attach_id=11447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540" y="1700760"/>
            <a:ext cx="6336880" cy="4726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4</a:t>
            </a:r>
            <a:r>
              <a:rPr lang="en-US" baseline="30000" dirty="0" smtClean="0"/>
              <a:t>th</a:t>
            </a:r>
            <a:r>
              <a:rPr lang="en-US" dirty="0" smtClean="0"/>
              <a:t> April – TCT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8650"/>
            <a:ext cx="8641200" cy="4104570"/>
          </a:xfrm>
        </p:spPr>
        <p:txBody>
          <a:bodyPr/>
          <a:lstStyle/>
          <a:p>
            <a:r>
              <a:rPr lang="en-US" dirty="0" smtClean="0"/>
              <a:t>TCTH.4L2.B1 setup at end of squeeze and in collisions.</a:t>
            </a:r>
          </a:p>
          <a:p>
            <a:pPr lvl="2"/>
            <a:r>
              <a:rPr lang="en-US" dirty="0" smtClean="0"/>
              <a:t>new center squeezed: -0.92mm (delta -0.490mm to previous values) </a:t>
            </a:r>
          </a:p>
          <a:p>
            <a:pPr lvl="2"/>
            <a:r>
              <a:rPr lang="en-US" dirty="0" smtClean="0"/>
              <a:t>new center colliding: -0.765mm (delta -0.605mm to previous values)  </a:t>
            </a:r>
          </a:p>
          <a:p>
            <a:pPr lvl="1"/>
            <a:r>
              <a:rPr lang="en-US" dirty="0" smtClean="0"/>
              <a:t>Loss maps H and V, and </a:t>
            </a:r>
            <a:r>
              <a:rPr lang="en-US" dirty="0" err="1" smtClean="0"/>
              <a:t>dp</a:t>
            </a:r>
            <a:r>
              <a:rPr lang="en-US" dirty="0" smtClean="0"/>
              <a:t>/p &lt; 0.</a:t>
            </a:r>
          </a:p>
          <a:p>
            <a:pPr lvl="1"/>
            <a:r>
              <a:rPr lang="en-US" dirty="0" smtClean="0"/>
              <a:t>Results:</a:t>
            </a:r>
          </a:p>
          <a:p>
            <a:pPr lvl="2"/>
            <a:r>
              <a:rPr lang="en-US" dirty="0" smtClean="0"/>
              <a:t>TCT</a:t>
            </a:r>
            <a:r>
              <a:rPr lang="en-US" b="1" u="sng" dirty="0" smtClean="0"/>
              <a:t>V</a:t>
            </a:r>
            <a:r>
              <a:rPr lang="en-US" dirty="0" smtClean="0"/>
              <a:t> in IR1 triggered dump during </a:t>
            </a:r>
            <a:r>
              <a:rPr lang="en-US" dirty="0" err="1" smtClean="0"/>
              <a:t>dp</a:t>
            </a:r>
            <a:r>
              <a:rPr lang="en-US" dirty="0" smtClean="0"/>
              <a:t>/p loss map.</a:t>
            </a:r>
          </a:p>
          <a:p>
            <a:pPr lvl="3"/>
            <a:r>
              <a:rPr lang="en-US" dirty="0" smtClean="0"/>
              <a:t>Similar losses have been seen in March on </a:t>
            </a:r>
            <a:r>
              <a:rPr lang="en-US" dirty="0" err="1" smtClean="0"/>
              <a:t>dp</a:t>
            </a:r>
            <a:r>
              <a:rPr lang="en-US" dirty="0" smtClean="0"/>
              <a:t>/p loss maps.</a:t>
            </a:r>
          </a:p>
          <a:p>
            <a:pPr lvl="3"/>
            <a:r>
              <a:rPr lang="en-US" dirty="0" smtClean="0"/>
              <a:t>Only V absorber in IR3, therefore V losses intercepted at TCTVs (or any other V aperture limit).</a:t>
            </a:r>
          </a:p>
          <a:p>
            <a:pPr lvl="2"/>
            <a:r>
              <a:rPr lang="en-US" dirty="0" smtClean="0"/>
              <a:t>Otherwise no un-expected losses: </a:t>
            </a:r>
            <a:br>
              <a:rPr lang="en-US" dirty="0" smtClean="0"/>
            </a:br>
            <a:r>
              <a:rPr lang="en-US" dirty="0" smtClean="0"/>
              <a:t>- B1h leakage: TCTs in IR8: ~2e-3;    IR6: ~3e-3;    DS R7: ~4e-4 </a:t>
            </a:r>
            <a:br>
              <a:rPr lang="en-US" dirty="0" smtClean="0"/>
            </a:br>
            <a:r>
              <a:rPr lang="en-US" dirty="0" smtClean="0"/>
              <a:t>- B1v leakage: TCTs in IR8: ~1e-3;    IR6: ~8e-4;    DS R7: ~2.8e-4 </a:t>
            </a:r>
            <a:br>
              <a:rPr lang="en-US" dirty="0" smtClean="0"/>
            </a:br>
            <a:r>
              <a:rPr lang="en-US" dirty="0" smtClean="0"/>
              <a:t>- B2h leakage: TCTs in IR1: ~2.5e-3; IR6: ~5e-3;    DS L7: ~5-e4 </a:t>
            </a:r>
            <a:br>
              <a:rPr lang="en-US" dirty="0" smtClean="0"/>
            </a:br>
            <a:r>
              <a:rPr lang="en-US" dirty="0" smtClean="0"/>
              <a:t>- B2v leakage: TCTs in IR1: ~3e-4;    IR6: ~1.5e-3; DS L7: ~1.8-e4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4/5/2011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11450" y="3789050"/>
            <a:ext cx="3744520" cy="288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Off-momentum loss map (collisions)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4/5/2011</a:t>
            </a:fld>
            <a:endParaRPr lang="en-US" dirty="0"/>
          </a:p>
        </p:txBody>
      </p:sp>
      <p:pic>
        <p:nvPicPr>
          <p:cNvPr id="24578" name="Picture 2" descr="http://elogbook.cern.ch/eLogbook/attach_reader?attach_id=11448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90" y="1124680"/>
            <a:ext cx="8809034" cy="3842842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 bwMode="auto">
          <a:xfrm>
            <a:off x="251400" y="2708900"/>
            <a:ext cx="504070" cy="1800250"/>
          </a:xfrm>
          <a:prstGeom prst="ellipse">
            <a:avLst/>
          </a:prstGeom>
          <a:noFill/>
          <a:ln w="28575" cap="sq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5111750"/>
          </a:xfrm>
        </p:spPr>
        <p:txBody>
          <a:bodyPr/>
          <a:lstStyle/>
          <a:p>
            <a:r>
              <a:rPr lang="en-US" dirty="0" smtClean="0"/>
              <a:t>Trip of RB.78.</a:t>
            </a:r>
          </a:p>
          <a:p>
            <a:pPr lvl="1"/>
            <a:r>
              <a:rPr lang="en-US" dirty="0" smtClean="0"/>
              <a:t>Access to repair temperature bridge.</a:t>
            </a:r>
          </a:p>
          <a:p>
            <a:r>
              <a:rPr lang="en-US" dirty="0" smtClean="0"/>
              <a:t>Loss maps at injection – repeated twice.</a:t>
            </a:r>
          </a:p>
          <a:p>
            <a:pPr lvl="1"/>
            <a:r>
              <a:rPr lang="en-US" dirty="0" smtClean="0"/>
              <a:t>Latest settings of the collimators (</a:t>
            </a:r>
            <a:r>
              <a:rPr lang="en-US" dirty="0" err="1" smtClean="0"/>
              <a:t>tbc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First loss map: again signs of hierarchy issue in B1H.</a:t>
            </a:r>
          </a:p>
          <a:p>
            <a:pPr lvl="1"/>
            <a:r>
              <a:rPr lang="en-US" dirty="0" smtClean="0"/>
              <a:t>Re-open and close all collimators, minor orbit correction (</a:t>
            </a:r>
            <a:r>
              <a:rPr lang="en-US" dirty="0" err="1" smtClean="0"/>
              <a:t>tbc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Second loss map: looking better…</a:t>
            </a:r>
          </a:p>
          <a:p>
            <a:pPr lvl="2"/>
            <a:r>
              <a:rPr lang="en-US" dirty="0" smtClean="0"/>
              <a:t>Why are we presently ultra-sensitive to minor orbit effects?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4/5/2011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maps B1H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4/5/2011</a:t>
            </a:fld>
            <a:endParaRPr lang="en-US" dirty="0"/>
          </a:p>
        </p:txBody>
      </p:sp>
      <p:pic>
        <p:nvPicPr>
          <p:cNvPr id="1026" name="Picture 2" descr="http://elogbook.cern.ch/eLogbook/attach_reader?attach_id=11449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380" y="692620"/>
            <a:ext cx="5496575" cy="4518221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 bwMode="auto">
          <a:xfrm>
            <a:off x="2987780" y="2276840"/>
            <a:ext cx="576080" cy="792110"/>
          </a:xfrm>
          <a:prstGeom prst="ellipse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pic>
        <p:nvPicPr>
          <p:cNvPr id="1028" name="Picture 4" descr="http://elogbook.cern.ch/eLogbook/attach_reader?attach_id=114498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1902" y="2780910"/>
            <a:ext cx="4784718" cy="3933070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 bwMode="auto">
          <a:xfrm>
            <a:off x="6732300" y="4365130"/>
            <a:ext cx="576080" cy="792110"/>
          </a:xfrm>
          <a:prstGeom prst="ellipse">
            <a:avLst/>
          </a:prstGeom>
          <a:noFill/>
          <a:ln w="28575" cap="sq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5820" y="1052670"/>
            <a:ext cx="177965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First loss map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30323" y="3284980"/>
            <a:ext cx="215155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Second loss map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75 </a:t>
            </a:r>
            <a:r>
              <a:rPr lang="en-US" smtClean="0"/>
              <a:t>ns ‘scrubbing’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20"/>
            <a:ext cx="8229600" cy="935845"/>
          </a:xfrm>
        </p:spPr>
        <p:txBody>
          <a:bodyPr/>
          <a:lstStyle/>
          <a:p>
            <a:r>
              <a:rPr lang="en-US" dirty="0" smtClean="0"/>
              <a:t>06:00: Injection of 75 ns beam (max ~200 b).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4/5/2011</a:t>
            </a:fld>
            <a:endParaRPr lang="en-US" dirty="0"/>
          </a:p>
        </p:txBody>
      </p:sp>
      <p:pic>
        <p:nvPicPr>
          <p:cNvPr id="27650" name="Picture 2" descr="http://elogbook.cern.ch/eLogbook/attach_reader?attach_id=1145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21" y="1556740"/>
            <a:ext cx="6723739" cy="501322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348288" y="2060810"/>
            <a:ext cx="174618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Vacuum – pt5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42417</TotalTime>
  <Words>489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Pixel</vt:lpstr>
      <vt:lpstr>Monday 4th April – beta beat</vt:lpstr>
      <vt:lpstr>Injection setup with 75 ns</vt:lpstr>
      <vt:lpstr>Injection setup</vt:lpstr>
      <vt:lpstr>Injection setup - vacuum</vt:lpstr>
      <vt:lpstr>Monday 4th April – TCT setup</vt:lpstr>
      <vt:lpstr>Off-momentum loss map (collisions)</vt:lpstr>
      <vt:lpstr>Night</vt:lpstr>
      <vt:lpstr>Loss maps B1H</vt:lpstr>
      <vt:lpstr>75 ns ‘scrubbing’</vt:lpstr>
      <vt:lpstr>Today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2452</cp:revision>
  <dcterms:created xsi:type="dcterms:W3CDTF">2010-07-26T05:43:59Z</dcterms:created>
  <dcterms:modified xsi:type="dcterms:W3CDTF">2011-04-05T19:17:05Z</dcterms:modified>
</cp:coreProperties>
</file>