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2"/>
  </p:notesMasterIdLst>
  <p:handoutMasterIdLst>
    <p:handoutMasterId r:id="rId13"/>
  </p:handoutMasterIdLst>
  <p:sldIdLst>
    <p:sldId id="1155" r:id="rId2"/>
    <p:sldId id="1153" r:id="rId3"/>
    <p:sldId id="1156" r:id="rId4"/>
    <p:sldId id="1157" r:id="rId5"/>
    <p:sldId id="1158" r:id="rId6"/>
    <p:sldId id="1159" r:id="rId7"/>
    <p:sldId id="1160" r:id="rId8"/>
    <p:sldId id="1162" r:id="rId9"/>
    <p:sldId id="1154" r:id="rId10"/>
    <p:sldId id="1163" r:id="rId11"/>
  </p:sldIdLst>
  <p:sldSz cx="9144000" cy="6858000" type="screen4x3"/>
  <p:notesSz cx="6797675" cy="9928225"/>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4FBE"/>
    <a:srgbClr val="B02E9D"/>
    <a:srgbClr val="0000FF"/>
    <a:srgbClr val="008000"/>
    <a:srgbClr val="FF0000"/>
    <a:srgbClr val="FFFF99"/>
    <a:srgbClr val="CC0066"/>
    <a:srgbClr val="99FF99"/>
    <a:srgbClr val="FFCCCC"/>
    <a:srgbClr val="9FCA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7" autoAdjust="0"/>
    <p:restoredTop sz="95267" autoAdjust="0"/>
  </p:normalViewPr>
  <p:slideViewPr>
    <p:cSldViewPr>
      <p:cViewPr varScale="1">
        <p:scale>
          <a:sx n="94" d="100"/>
          <a:sy n="94" d="100"/>
        </p:scale>
        <p:origin x="-558" y="-96"/>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75"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862" y="0"/>
            <a:ext cx="2946275" cy="496751"/>
          </a:xfrm>
          <a:prstGeom prst="rect">
            <a:avLst/>
          </a:prstGeom>
        </p:spPr>
        <p:txBody>
          <a:bodyPr vert="horz" lIns="91440" tIns="45720" rIns="91440" bIns="45720" rtlCol="0"/>
          <a:lstStyle>
            <a:lvl1pPr algn="r">
              <a:defRPr sz="1200"/>
            </a:lvl1pPr>
          </a:lstStyle>
          <a:p>
            <a:fld id="{0271544C-6647-7A44-A30B-40518DF4CE46}" type="datetimeFigureOut">
              <a:rPr lang="en-US" smtClean="0"/>
              <a:pPr/>
              <a:t>3/25/2011</a:t>
            </a:fld>
            <a:endParaRPr lang="en-US"/>
          </a:p>
        </p:txBody>
      </p:sp>
      <p:sp>
        <p:nvSpPr>
          <p:cNvPr id="4" name="Footer Placeholder 3"/>
          <p:cNvSpPr>
            <a:spLocks noGrp="1"/>
          </p:cNvSpPr>
          <p:nvPr>
            <p:ph type="ftr" sz="quarter" idx="2"/>
          </p:nvPr>
        </p:nvSpPr>
        <p:spPr>
          <a:xfrm>
            <a:off x="0" y="9429779"/>
            <a:ext cx="2946275" cy="49675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862" y="9429779"/>
            <a:ext cx="2946275" cy="496751"/>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extLst>
      <p:ext uri="{BB962C8B-B14F-4D97-AF65-F5344CB8AC3E}">
        <p14:creationId xmlns="" xmlns:p14="http://schemas.microsoft.com/office/powerpoint/2010/main" val="34702695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extLst>
      <p:ext uri="{BB962C8B-B14F-4D97-AF65-F5344CB8AC3E}">
        <p14:creationId xmlns="" xmlns:p14="http://schemas.microsoft.com/office/powerpoint/2010/main" val="44617313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r>
              <a:rPr lang="en-US" smtClean="0"/>
              <a:t>25/03/2011</a:t>
            </a:r>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8:30 meeting</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r>
              <a:rPr lang="en-US" smtClean="0"/>
              <a:t>25/03/2011</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r>
              <a:rPr lang="en-US" smtClean="0"/>
              <a:t>25/03/2011</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r>
              <a:rPr lang="en-US" smtClean="0"/>
              <a:t>25/03/2011</a:t>
            </a:r>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8:30 meeting</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endParaRPr lang="en-US" dirty="0"/>
          </a:p>
        </p:txBody>
      </p:sp>
      <p:sp>
        <p:nvSpPr>
          <p:cNvPr id="7" name="Footer Placeholder 3"/>
          <p:cNvSpPr>
            <a:spLocks noGrp="1"/>
          </p:cNvSpPr>
          <p:nvPr userDrawn="1">
            <p:ph type="ftr" sz="quarter" idx="10"/>
          </p:nvPr>
        </p:nvSpPr>
        <p:spPr>
          <a:xfrm>
            <a:off x="3124200" y="6632575"/>
            <a:ext cx="2895600" cy="252413"/>
          </a:xfrm>
        </p:spPr>
        <p:txBody>
          <a:bodyPr/>
          <a:lstStyle/>
          <a:p>
            <a:r>
              <a:rPr lang="en-US" dirty="0" smtClean="0"/>
              <a:t>LHC 8:30 meeting</a:t>
            </a:r>
            <a:endParaRPr lang="en-US" dirty="0"/>
          </a:p>
        </p:txBody>
      </p:sp>
      <p:sp>
        <p:nvSpPr>
          <p:cNvPr id="8" name="Date Placeholder 4"/>
          <p:cNvSpPr>
            <a:spLocks noGrp="1"/>
          </p:cNvSpPr>
          <p:nvPr userDrawn="1">
            <p:ph type="dt" sz="half" idx="12"/>
          </p:nvPr>
        </p:nvSpPr>
        <p:spPr>
          <a:xfrm>
            <a:off x="34925" y="6616700"/>
            <a:ext cx="2133600" cy="268288"/>
          </a:xfrm>
        </p:spPr>
        <p:txBody>
          <a:bodyPr/>
          <a:lstStyle>
            <a:lvl1pPr>
              <a:defRPr/>
            </a:lvl1pPr>
          </a:lstStyle>
          <a:p>
            <a:r>
              <a:rPr lang="en-US" smtClean="0"/>
              <a:t>25/03/2011</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8:30 meeting</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8:30 meeting</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r>
              <a:rPr lang="en-US" smtClean="0"/>
              <a:t>25/03/2011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8:30 meeting</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8:30 meeting</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r>
              <a:rPr lang="en-US" smtClean="0"/>
              <a:t>25/03/2011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8:30 meeting</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r>
              <a:rPr lang="en-US" smtClean="0"/>
              <a:t>25/03/2011</a:t>
            </a:r>
            <a:endParaRPr lang="en-US" dirty="0"/>
          </a:p>
        </p:txBody>
      </p:sp>
      <p:sp>
        <p:nvSpPr>
          <p:cNvPr id="24593" name="Line 17"/>
          <p:cNvSpPr>
            <a:spLocks noChangeShapeType="1"/>
          </p:cNvSpPr>
          <p:nvPr/>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Yesterday morning</a:t>
            </a:r>
            <a:endParaRPr lang="en-GB" dirty="0"/>
          </a:p>
        </p:txBody>
      </p:sp>
      <p:sp>
        <p:nvSpPr>
          <p:cNvPr id="5" name="Content Placeholder 4"/>
          <p:cNvSpPr>
            <a:spLocks noGrp="1"/>
          </p:cNvSpPr>
          <p:nvPr>
            <p:ph idx="1"/>
          </p:nvPr>
        </p:nvSpPr>
        <p:spPr/>
        <p:txBody>
          <a:bodyPr/>
          <a:lstStyle/>
          <a:p>
            <a:r>
              <a:rPr lang="en-US" dirty="0" smtClean="0"/>
              <a:t>Held </a:t>
            </a:r>
            <a:r>
              <a:rPr lang="en-US" dirty="0" smtClean="0"/>
              <a:t>1647 </a:t>
            </a:r>
            <a:r>
              <a:rPr lang="en-US" dirty="0" smtClean="0"/>
              <a:t>for a while – SPS kicker problem </a:t>
            </a:r>
          </a:p>
          <a:p>
            <a:r>
              <a:rPr lang="en-US" dirty="0" smtClean="0"/>
              <a:t>EOF scraping </a:t>
            </a:r>
          </a:p>
          <a:p>
            <a:pPr lvl="1"/>
            <a:r>
              <a:rPr lang="en-US" dirty="0" smtClean="0"/>
              <a:t>We have no tails (RA)</a:t>
            </a:r>
          </a:p>
          <a:p>
            <a:pPr lvl="1"/>
            <a:r>
              <a:rPr lang="en-US" dirty="0" smtClean="0"/>
              <a:t>10:45 Beams dumped</a:t>
            </a:r>
            <a:endParaRPr lang="en-GB" dirty="0"/>
          </a:p>
        </p:txBody>
      </p:sp>
      <p:pic>
        <p:nvPicPr>
          <p:cNvPr id="3074" name="Picture 2"/>
          <p:cNvPicPr>
            <a:picLocks noChangeAspect="1" noChangeArrowheads="1"/>
          </p:cNvPicPr>
          <p:nvPr/>
        </p:nvPicPr>
        <p:blipFill>
          <a:blip r:embed="rId2" cstate="print"/>
          <a:srcRect/>
          <a:stretch>
            <a:fillRect/>
          </a:stretch>
        </p:blipFill>
        <p:spPr bwMode="auto">
          <a:xfrm>
            <a:off x="179390" y="3284980"/>
            <a:ext cx="4244769" cy="3321842"/>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572000" y="3244284"/>
            <a:ext cx="4248590" cy="3324833"/>
          </a:xfrm>
          <a:prstGeom prst="rect">
            <a:avLst/>
          </a:prstGeom>
          <a:noFill/>
          <a:ln w="9525">
            <a:noFill/>
            <a:miter lim="800000"/>
            <a:headEnd/>
            <a:tailEnd/>
          </a:ln>
        </p:spPr>
      </p:pic>
      <p:sp>
        <p:nvSpPr>
          <p:cNvPr id="8" name="Date Placeholder 7"/>
          <p:cNvSpPr>
            <a:spLocks noGrp="1"/>
          </p:cNvSpPr>
          <p:nvPr>
            <p:ph type="dt" sz="half" idx="12"/>
          </p:nvPr>
        </p:nvSpPr>
        <p:spPr/>
        <p:txBody>
          <a:bodyPr/>
          <a:lstStyle/>
          <a:p>
            <a:r>
              <a:rPr lang="en-US" smtClean="0"/>
              <a:t>25/03/2011</a:t>
            </a:r>
            <a:endParaRPr lang="en-US" dirty="0"/>
          </a:p>
        </p:txBody>
      </p:sp>
      <p:sp>
        <p:nvSpPr>
          <p:cNvPr id="9" name="Slide Number Placeholder 8"/>
          <p:cNvSpPr>
            <a:spLocks noGrp="1"/>
          </p:cNvSpPr>
          <p:nvPr>
            <p:ph type="sldNum" sz="quarter" idx="11"/>
          </p:nvPr>
        </p:nvSpPr>
        <p:spPr/>
        <p:txBody>
          <a:bodyPr/>
          <a:lstStyle/>
          <a:p>
            <a:endParaRPr lang="en-US" dirty="0"/>
          </a:p>
        </p:txBody>
      </p:sp>
      <p:sp>
        <p:nvSpPr>
          <p:cNvPr id="10" name="Footer Placeholder 9"/>
          <p:cNvSpPr>
            <a:spLocks noGrp="1"/>
          </p:cNvSpPr>
          <p:nvPr>
            <p:ph type="ftr" sz="quarter" idx="10"/>
          </p:nvPr>
        </p:nvSpPr>
        <p:spPr/>
        <p:txBody>
          <a:bodyPr/>
          <a:lstStyle/>
          <a:p>
            <a:r>
              <a:rPr lang="en-US" smtClean="0"/>
              <a:t>LHC 8:30 meeting</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GB"/>
          </a:p>
        </p:txBody>
      </p:sp>
      <p:sp>
        <p:nvSpPr>
          <p:cNvPr id="7" name="Content Placeholder 6"/>
          <p:cNvSpPr>
            <a:spLocks noGrp="1"/>
          </p:cNvSpPr>
          <p:nvPr>
            <p:ph idx="1"/>
          </p:nvPr>
        </p:nvSpPr>
        <p:spPr/>
        <p:txBody>
          <a:bodyPr/>
          <a:lstStyle/>
          <a:p>
            <a:r>
              <a:rPr lang="en-US" sz="2000" dirty="0" smtClean="0"/>
              <a:t>Result of BPMS test: </a:t>
            </a:r>
            <a:br>
              <a:rPr lang="en-US" sz="2000" dirty="0" smtClean="0"/>
            </a:br>
            <a:r>
              <a:rPr lang="en-US" sz="2000" dirty="0" smtClean="0"/>
              <a:t/>
            </a:r>
            <a:br>
              <a:rPr lang="en-US" sz="2000" dirty="0" smtClean="0"/>
            </a:br>
            <a:r>
              <a:rPr lang="en-US" sz="2000" dirty="0" smtClean="0"/>
              <a:t>Took BPMSA.B4L6.B1 vertical plane which was given the wrong number of bunches (71 instead of 80). Reading position -0.6 mm with an off-set of -0.7 mm (middle of Limits min and max, reference, is 0.15 mm). When changing the limits from 1.0 to 0.5 mm both beams were dumped, BPMS for B1 and BLM losses on TCDS triggering B2. </a:t>
            </a:r>
            <a:br>
              <a:rPr lang="en-US" sz="2000" dirty="0" smtClean="0"/>
            </a:br>
            <a:r>
              <a:rPr lang="en-US" sz="2000" dirty="0" smtClean="0"/>
              <a:t/>
            </a:r>
            <a:br>
              <a:rPr lang="en-US" sz="2000" dirty="0" smtClean="0"/>
            </a:br>
            <a:r>
              <a:rPr lang="en-US" sz="2000" dirty="0" smtClean="0"/>
              <a:t>Conclusion: as the BPMS are redundant, crate A and crate B, and the functionality has been tested operation with 80 bunches and its filling pattern can continue. However, this BPMS should be checked tomorrow and the cause of the different reading understood. </a:t>
            </a:r>
            <a:br>
              <a:rPr lang="en-US" sz="2000" dirty="0" smtClean="0"/>
            </a:br>
            <a:r>
              <a:rPr lang="en-US" sz="2000" dirty="0" smtClean="0"/>
              <a:t>JU </a:t>
            </a:r>
            <a:r>
              <a:rPr lang="en-US" dirty="0" smtClean="0"/>
              <a:t/>
            </a:r>
            <a:br>
              <a:rPr lang="en-US" dirty="0" smtClean="0"/>
            </a:br>
            <a:endParaRPr lang="en-GB"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10</a:t>
            </a:fld>
            <a:endParaRPr lang="en-US"/>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25/03/2011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endParaRPr lang="en-US" dirty="0"/>
          </a:p>
        </p:txBody>
      </p:sp>
      <p:sp>
        <p:nvSpPr>
          <p:cNvPr id="6" name="Date Placeholder 5"/>
          <p:cNvSpPr>
            <a:spLocks noGrp="1"/>
          </p:cNvSpPr>
          <p:nvPr>
            <p:ph type="dt" sz="half" idx="12"/>
          </p:nvPr>
        </p:nvSpPr>
        <p:spPr/>
        <p:txBody>
          <a:bodyPr/>
          <a:lstStyle/>
          <a:p>
            <a:r>
              <a:rPr lang="en-US" smtClean="0"/>
              <a:t>25/03/2011</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07380" y="836640"/>
            <a:ext cx="8857229" cy="4752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Thursday continued</a:t>
            </a:r>
            <a:endParaRPr lang="en-GB" dirty="0"/>
          </a:p>
        </p:txBody>
      </p:sp>
      <p:sp>
        <p:nvSpPr>
          <p:cNvPr id="6" name="Content Placeholder 5"/>
          <p:cNvSpPr>
            <a:spLocks noGrp="1"/>
          </p:cNvSpPr>
          <p:nvPr>
            <p:ph idx="1"/>
          </p:nvPr>
        </p:nvSpPr>
        <p:spPr/>
        <p:txBody>
          <a:bodyPr/>
          <a:lstStyle/>
          <a:p>
            <a:r>
              <a:rPr lang="en-US" dirty="0" smtClean="0"/>
              <a:t>11:30 access in P1 and P5 for QPS </a:t>
            </a:r>
          </a:p>
          <a:p>
            <a:pPr lvl="1"/>
            <a:r>
              <a:rPr lang="en-US" dirty="0" smtClean="0"/>
              <a:t>After the dump we had to let the QPS team accessing in IP1 and IP2 to fix some crates which probably suffered from SEU induced by the high luminosity</a:t>
            </a:r>
          </a:p>
          <a:p>
            <a:r>
              <a:rPr lang="en-US" dirty="0" smtClean="0"/>
              <a:t>15:00 beam in for 1.38 TeV</a:t>
            </a:r>
          </a:p>
          <a:p>
            <a:pPr lvl="1"/>
            <a:r>
              <a:rPr lang="en-US" dirty="0" smtClean="0"/>
              <a:t>2 </a:t>
            </a:r>
            <a:r>
              <a:rPr lang="en-US" dirty="0" err="1" smtClean="0"/>
              <a:t>nominals</a:t>
            </a:r>
            <a:r>
              <a:rPr lang="en-US" dirty="0" smtClean="0"/>
              <a:t> up ramp for collimator set-up</a:t>
            </a:r>
          </a:p>
          <a:p>
            <a:r>
              <a:rPr lang="en-US" dirty="0" smtClean="0"/>
              <a:t>16:46 beam dumped at top </a:t>
            </a:r>
            <a:r>
              <a:rPr lang="en-US" dirty="0" err="1" smtClean="0"/>
              <a:t>pf</a:t>
            </a:r>
            <a:r>
              <a:rPr lang="en-US" dirty="0" smtClean="0"/>
              <a:t> ramp</a:t>
            </a:r>
          </a:p>
          <a:p>
            <a:pPr lvl="1"/>
            <a:r>
              <a:rPr lang="en-US" dirty="0" smtClean="0"/>
              <a:t>energy limit interlock on a TCLA. The functions were changed,</a:t>
            </a:r>
          </a:p>
          <a:p>
            <a:r>
              <a:rPr lang="en-US" dirty="0" smtClean="0"/>
              <a:t>could not restart - problem on the LBDS: two </a:t>
            </a:r>
            <a:r>
              <a:rPr lang="en-US" dirty="0" err="1" smtClean="0"/>
              <a:t>Rogoski</a:t>
            </a:r>
            <a:r>
              <a:rPr lang="en-US" dirty="0" smtClean="0"/>
              <a:t> coils were giving an error and the IPOC was bad. </a:t>
            </a:r>
          </a:p>
          <a:p>
            <a:r>
              <a:rPr lang="en-US" dirty="0" smtClean="0"/>
              <a:t>18:00 Access</a:t>
            </a:r>
          </a:p>
          <a:p>
            <a:pPr lvl="1"/>
            <a:r>
              <a:rPr lang="en-US" dirty="0" smtClean="0"/>
              <a:t>Nicolas Magnin confirmed that they have changed a NI board</a:t>
            </a:r>
            <a:endParaRPr lang="en-GB"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3</a:t>
            </a:fld>
            <a:endParaRPr lang="en-US"/>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5" name="Date Placeholder 4"/>
          <p:cNvSpPr>
            <a:spLocks noGrp="1"/>
          </p:cNvSpPr>
          <p:nvPr>
            <p:ph type="dt" sz="half" idx="12"/>
          </p:nvPr>
        </p:nvSpPr>
        <p:spPr/>
        <p:txBody>
          <a:bodyPr/>
          <a:lstStyle/>
          <a:p>
            <a:r>
              <a:rPr lang="en-US" smtClean="0"/>
              <a:t>25/03/2011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TeV continued</a:t>
            </a:r>
            <a:endParaRPr lang="en-GB" dirty="0"/>
          </a:p>
        </p:txBody>
      </p:sp>
      <p:sp>
        <p:nvSpPr>
          <p:cNvPr id="3" name="Content Placeholder 2"/>
          <p:cNvSpPr>
            <a:spLocks noGrp="1"/>
          </p:cNvSpPr>
          <p:nvPr>
            <p:ph idx="1"/>
          </p:nvPr>
        </p:nvSpPr>
        <p:spPr>
          <a:xfrm>
            <a:off x="323410" y="908650"/>
            <a:ext cx="8229600" cy="1151875"/>
          </a:xfrm>
        </p:spPr>
        <p:txBody>
          <a:bodyPr/>
          <a:lstStyle/>
          <a:p>
            <a:r>
              <a:rPr lang="en-US" dirty="0" smtClean="0"/>
              <a:t>22:50 All IPs optimized</a:t>
            </a:r>
          </a:p>
          <a:p>
            <a:r>
              <a:rPr lang="en-GB" dirty="0" smtClean="0"/>
              <a:t>Separated ALICE by 130 um in H plane.</a:t>
            </a:r>
            <a:endParaRPr lang="en-GB" dirty="0"/>
          </a:p>
        </p:txBody>
      </p:sp>
      <p:sp>
        <p:nvSpPr>
          <p:cNvPr id="4" name="Slide Number Placeholder 3"/>
          <p:cNvSpPr>
            <a:spLocks noGrp="1"/>
          </p:cNvSpPr>
          <p:nvPr>
            <p:ph type="sldNum" sz="quarter" idx="11"/>
          </p:nvPr>
        </p:nvSpPr>
        <p:spPr/>
        <p:txBody>
          <a:bodyPr/>
          <a:lstStyle/>
          <a:p>
            <a:endParaRPr lang="en-US"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25/03/2011</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331550" y="2708900"/>
            <a:ext cx="6540265" cy="356741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collimation setup</a:t>
            </a:r>
            <a:endParaRPr lang="en-GB" dirty="0"/>
          </a:p>
        </p:txBody>
      </p:sp>
      <p:sp>
        <p:nvSpPr>
          <p:cNvPr id="3" name="Content Placeholder 2"/>
          <p:cNvSpPr>
            <a:spLocks noGrp="1"/>
          </p:cNvSpPr>
          <p:nvPr>
            <p:ph idx="1"/>
          </p:nvPr>
        </p:nvSpPr>
        <p:spPr>
          <a:xfrm>
            <a:off x="467430" y="1556740"/>
            <a:ext cx="8229600" cy="5111750"/>
          </a:xfrm>
        </p:spPr>
        <p:txBody>
          <a:bodyPr/>
          <a:lstStyle/>
          <a:p>
            <a:r>
              <a:rPr lang="en-US" sz="1800" dirty="0" smtClean="0"/>
              <a:t>Centered all TCT collimators on 1.38 TeV reference orbit. Found up to 2.1mm offsets for zero crossing angle. </a:t>
            </a:r>
            <a:br>
              <a:rPr lang="en-US" sz="1800" dirty="0" smtClean="0"/>
            </a:br>
            <a:r>
              <a:rPr lang="en-US" sz="1800" dirty="0" smtClean="0"/>
              <a:t/>
            </a:r>
            <a:br>
              <a:rPr lang="en-US" sz="1800" dirty="0" smtClean="0"/>
            </a:br>
            <a:r>
              <a:rPr lang="en-US" sz="1800" dirty="0" smtClean="0"/>
              <a:t>- Set to agreed 1.38 TeV setting of 14 sigma </a:t>
            </a:r>
            <a:br>
              <a:rPr lang="en-US" sz="1800" dirty="0" smtClean="0"/>
            </a:br>
            <a:r>
              <a:rPr lang="en-US" sz="1800" dirty="0" smtClean="0"/>
              <a:t/>
            </a:r>
            <a:br>
              <a:rPr lang="en-US" sz="1800" dirty="0" smtClean="0"/>
            </a:br>
            <a:r>
              <a:rPr lang="en-US" sz="1800" dirty="0" smtClean="0"/>
              <a:t>- Entered interlock threshold values </a:t>
            </a:r>
            <a:br>
              <a:rPr lang="en-US" sz="1800" dirty="0" smtClean="0"/>
            </a:br>
            <a:r>
              <a:rPr lang="en-US" sz="1800" dirty="0" smtClean="0"/>
              <a:t/>
            </a:r>
            <a:br>
              <a:rPr lang="en-US" sz="1800" dirty="0" smtClean="0"/>
            </a:br>
            <a:r>
              <a:rPr lang="en-US" sz="1800" dirty="0" smtClean="0"/>
              <a:t>- Setup time: ~1h10. Profited from new parallel movement of both jaws in semi-automatic setup method. </a:t>
            </a:r>
            <a:br>
              <a:rPr lang="en-US" sz="1800" dirty="0" smtClean="0"/>
            </a:br>
            <a:r>
              <a:rPr lang="en-US" sz="1800" dirty="0" smtClean="0"/>
              <a:t/>
            </a:r>
            <a:br>
              <a:rPr lang="en-US" sz="1800" dirty="0" smtClean="0"/>
            </a:br>
            <a:r>
              <a:rPr lang="en-US" sz="1800" dirty="0" smtClean="0"/>
              <a:t>- Loss maps done for both beams, H and V. All fine. Cleaning OK. Very small losses in TCT's. </a:t>
            </a:r>
            <a:br>
              <a:rPr lang="en-US" sz="1800" dirty="0" smtClean="0"/>
            </a:br>
            <a:r>
              <a:rPr lang="en-US" sz="1800" dirty="0" smtClean="0"/>
              <a:t/>
            </a:r>
            <a:br>
              <a:rPr lang="en-US" sz="1800" dirty="0" smtClean="0"/>
            </a:br>
            <a:r>
              <a:rPr lang="en-US" sz="1800" dirty="0" smtClean="0"/>
              <a:t>- Preparation of operational settings and sequence for collision beam process. </a:t>
            </a:r>
            <a:br>
              <a:rPr lang="en-US" sz="1800" dirty="0" smtClean="0"/>
            </a:br>
            <a:r>
              <a:rPr lang="en-US" sz="1800" dirty="0" smtClean="0"/>
              <a:t/>
            </a:r>
            <a:br>
              <a:rPr lang="en-US" sz="1800" dirty="0" smtClean="0"/>
            </a:br>
            <a:r>
              <a:rPr lang="en-US" sz="1800" dirty="0" smtClean="0"/>
              <a:t>- OK for stable beams at 1.38 TeV with 80b from collimation. </a:t>
            </a:r>
            <a:endParaRPr lang="en-GB" sz="1800" dirty="0"/>
          </a:p>
        </p:txBody>
      </p:sp>
      <p:sp>
        <p:nvSpPr>
          <p:cNvPr id="4" name="Slide Number Placeholder 3"/>
          <p:cNvSpPr>
            <a:spLocks noGrp="1"/>
          </p:cNvSpPr>
          <p:nvPr>
            <p:ph type="sldNum" sz="quarter" idx="11"/>
          </p:nvPr>
        </p:nvSpPr>
        <p:spPr/>
        <p:txBody>
          <a:bodyPr/>
          <a:lstStyle/>
          <a:p>
            <a:endParaRPr lang="en-US"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25/03/2011</a:t>
            </a:r>
            <a:endParaRPr lang="en-US" dirty="0"/>
          </a:p>
        </p:txBody>
      </p:sp>
      <p:sp>
        <p:nvSpPr>
          <p:cNvPr id="7" name="TextBox 6"/>
          <p:cNvSpPr txBox="1"/>
          <p:nvPr/>
        </p:nvSpPr>
        <p:spPr>
          <a:xfrm>
            <a:off x="251400" y="692620"/>
            <a:ext cx="8353160" cy="707886"/>
          </a:xfrm>
          <a:prstGeom prst="rect">
            <a:avLst/>
          </a:prstGeom>
          <a:noFill/>
        </p:spPr>
        <p:txBody>
          <a:bodyPr wrap="square" rtlCol="0">
            <a:spAutoFit/>
          </a:bodyPr>
          <a:lstStyle/>
          <a:p>
            <a:r>
              <a:rPr lang="en-US" dirty="0" smtClean="0"/>
              <a:t>(R. Bruce, D. Wollmann, G. Valentino, F. </a:t>
            </a:r>
            <a:r>
              <a:rPr lang="en-US" dirty="0" err="1" smtClean="0"/>
              <a:t>Burkart</a:t>
            </a:r>
            <a:r>
              <a:rPr lang="en-US" dirty="0" smtClean="0"/>
              <a:t>, S. Redaelli, </a:t>
            </a:r>
            <a:br>
              <a:rPr lang="en-US" dirty="0" smtClean="0"/>
            </a:br>
            <a:r>
              <a:rPr lang="en-US" dirty="0" smtClean="0"/>
              <a:t>R. Assmann):</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t>
            </a:r>
            <a:endParaRPr lang="en-GB" dirty="0"/>
          </a:p>
        </p:txBody>
      </p:sp>
      <p:sp>
        <p:nvSpPr>
          <p:cNvPr id="3" name="Content Placeholder 2"/>
          <p:cNvSpPr>
            <a:spLocks noGrp="1"/>
          </p:cNvSpPr>
          <p:nvPr>
            <p:ph idx="1"/>
          </p:nvPr>
        </p:nvSpPr>
        <p:spPr>
          <a:xfrm>
            <a:off x="323410" y="836640"/>
            <a:ext cx="8229600" cy="5111750"/>
          </a:xfrm>
        </p:spPr>
        <p:txBody>
          <a:bodyPr/>
          <a:lstStyle/>
          <a:p>
            <a:r>
              <a:rPr lang="en-US" dirty="0" err="1" smtClean="0"/>
              <a:t>Async</a:t>
            </a:r>
            <a:r>
              <a:rPr lang="en-US" dirty="0" smtClean="0"/>
              <a:t> dump</a:t>
            </a:r>
          </a:p>
          <a:p>
            <a:r>
              <a:rPr lang="en-US" dirty="0" smtClean="0"/>
              <a:t>Dry test of TCT functions for collision.</a:t>
            </a:r>
          </a:p>
          <a:p>
            <a:r>
              <a:rPr lang="en-US" dirty="0" smtClean="0"/>
              <a:t>The 1.38 TeV sequence had to be modified to updated the TCT thresholds at the beginning of the collision functions (discrete trim of the end-of-ramp actual).</a:t>
            </a:r>
          </a:p>
          <a:p>
            <a:r>
              <a:rPr lang="en-US" dirty="0" smtClean="0"/>
              <a:t>2:50 pilots in – unclean injection of 4*nominal</a:t>
            </a:r>
          </a:p>
          <a:p>
            <a:r>
              <a:rPr lang="en-US" dirty="0" smtClean="0"/>
              <a:t>BPMS test (JU)</a:t>
            </a:r>
          </a:p>
          <a:p>
            <a:pPr lvl="1"/>
            <a:r>
              <a:rPr lang="en-US" dirty="0" smtClean="0"/>
              <a:t>Conclusion: as the BPMS are redundant, crate A and crate B, and the functionality has been tested operation with 80 bunches and its filling pattern can continue. However, this BPMS should be checked tomorrow and the cause of the different reading understood.</a:t>
            </a:r>
          </a:p>
          <a:p>
            <a:r>
              <a:rPr lang="en-US" dirty="0" smtClean="0"/>
              <a:t>Lose handshakes</a:t>
            </a:r>
          </a:p>
          <a:p>
            <a:r>
              <a:rPr lang="en-US" dirty="0" err="1" smtClean="0"/>
              <a:t>L</a:t>
            </a:r>
            <a:r>
              <a:rPr lang="en-US" dirty="0" err="1" smtClean="0"/>
              <a:t>umi</a:t>
            </a:r>
            <a:r>
              <a:rPr lang="en-US" dirty="0" smtClean="0"/>
              <a:t> </a:t>
            </a:r>
            <a:r>
              <a:rPr lang="en-US" dirty="0" smtClean="0"/>
              <a:t>optimization with the DIP signals has the BRAN are not giving any data</a:t>
            </a:r>
            <a:endParaRPr lang="en-GB" dirty="0"/>
          </a:p>
        </p:txBody>
      </p:sp>
      <p:sp>
        <p:nvSpPr>
          <p:cNvPr id="4" name="Slide Number Placeholder 3"/>
          <p:cNvSpPr>
            <a:spLocks noGrp="1"/>
          </p:cNvSpPr>
          <p:nvPr>
            <p:ph type="sldNum" sz="quarter" idx="11"/>
          </p:nvPr>
        </p:nvSpPr>
        <p:spPr/>
        <p:txBody>
          <a:bodyPr/>
          <a:lstStyle/>
          <a:p>
            <a:endParaRPr lang="en-US"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6" name="Date Placeholder 5"/>
          <p:cNvSpPr>
            <a:spLocks noGrp="1"/>
          </p:cNvSpPr>
          <p:nvPr>
            <p:ph type="dt" sz="half" idx="12"/>
          </p:nvPr>
        </p:nvSpPr>
        <p:spPr/>
        <p:txBody>
          <a:bodyPr/>
          <a:lstStyle/>
          <a:p>
            <a:r>
              <a:rPr lang="en-US" smtClean="0"/>
              <a:t>25/03/2011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Stable beams</a:t>
            </a:r>
            <a:endParaRPr lang="en-GB" dirty="0"/>
          </a:p>
        </p:txBody>
      </p:sp>
      <p:sp>
        <p:nvSpPr>
          <p:cNvPr id="5" name="Footer Placeholder 4"/>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endParaRPr lang="en-US" dirty="0"/>
          </a:p>
        </p:txBody>
      </p:sp>
      <p:sp>
        <p:nvSpPr>
          <p:cNvPr id="6" name="Date Placeholder 5"/>
          <p:cNvSpPr>
            <a:spLocks noGrp="1"/>
          </p:cNvSpPr>
          <p:nvPr>
            <p:ph type="dt" sz="half" idx="12"/>
          </p:nvPr>
        </p:nvSpPr>
        <p:spPr/>
        <p:txBody>
          <a:bodyPr/>
          <a:lstStyle/>
          <a:p>
            <a:r>
              <a:rPr lang="en-US" smtClean="0"/>
              <a:t>25/03/2011</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79390" y="980660"/>
            <a:ext cx="8789417" cy="4817775"/>
          </a:xfrm>
          <a:prstGeom prst="rect">
            <a:avLst/>
          </a:prstGeom>
          <a:noFill/>
          <a:ln w="9525">
            <a:noFill/>
            <a:miter lim="800000"/>
            <a:headEnd/>
            <a:tailEnd/>
          </a:ln>
        </p:spPr>
      </p:pic>
      <p:sp>
        <p:nvSpPr>
          <p:cNvPr id="9" name="TextBox 8"/>
          <p:cNvSpPr txBox="1"/>
          <p:nvPr/>
        </p:nvSpPr>
        <p:spPr>
          <a:xfrm>
            <a:off x="5543500" y="6093370"/>
            <a:ext cx="3600500" cy="400110"/>
          </a:xfrm>
          <a:prstGeom prst="rect">
            <a:avLst/>
          </a:prstGeom>
          <a:noFill/>
        </p:spPr>
        <p:txBody>
          <a:bodyPr wrap="square" rtlCol="0">
            <a:spAutoFit/>
          </a:bodyPr>
          <a:lstStyle/>
          <a:p>
            <a:r>
              <a:rPr lang="en-US" dirty="0" smtClean="0"/>
              <a:t>Thanks Laurette &amp; Delphine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Incoming</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8</a:t>
            </a:fld>
            <a:endParaRPr lang="en-US"/>
          </a:p>
        </p:txBody>
      </p:sp>
      <p:sp>
        <p:nvSpPr>
          <p:cNvPr id="5" name="Date Placeholder 4"/>
          <p:cNvSpPr>
            <a:spLocks noGrp="1"/>
          </p:cNvSpPr>
          <p:nvPr>
            <p:ph type="dt" sz="half" idx="12"/>
          </p:nvPr>
        </p:nvSpPr>
        <p:spPr/>
        <p:txBody>
          <a:bodyPr/>
          <a:lstStyle/>
          <a:p>
            <a:r>
              <a:rPr lang="en-US" smtClean="0"/>
              <a:t>24/03/2011</a:t>
            </a:r>
            <a:endParaRPr lang="en-US" dirty="0"/>
          </a:p>
        </p:txBody>
      </p:sp>
      <p:graphicFrame>
        <p:nvGraphicFramePr>
          <p:cNvPr id="6" name="Table 5"/>
          <p:cNvGraphicFramePr>
            <a:graphicFrameLocks noGrp="1"/>
          </p:cNvGraphicFramePr>
          <p:nvPr/>
        </p:nvGraphicFramePr>
        <p:xfrm>
          <a:off x="539441" y="908650"/>
          <a:ext cx="8065119" cy="4079240"/>
        </p:xfrm>
        <a:graphic>
          <a:graphicData uri="http://schemas.openxmlformats.org/drawingml/2006/table">
            <a:tbl>
              <a:tblPr bandRow="1">
                <a:tableStyleId>{5C22544A-7EE6-4342-B048-85BDC9FD1C3A}</a:tableStyleId>
              </a:tblPr>
              <a:tblGrid>
                <a:gridCol w="2688373"/>
                <a:gridCol w="4584637"/>
                <a:gridCol w="792109"/>
              </a:tblGrid>
              <a:tr h="370840">
                <a:tc>
                  <a:txBody>
                    <a:bodyPr/>
                    <a:lstStyle/>
                    <a:p>
                      <a:r>
                        <a:rPr lang="en-US" dirty="0" smtClean="0"/>
                        <a:t>Fri </a:t>
                      </a:r>
                      <a:r>
                        <a:rPr lang="en-US" dirty="0" smtClean="0"/>
                        <a:t>AM between fills</a:t>
                      </a:r>
                      <a:endParaRPr lang="en-GB" dirty="0"/>
                    </a:p>
                  </a:txBody>
                  <a:tcPr/>
                </a:tc>
                <a:tc>
                  <a:txBody>
                    <a:bodyPr/>
                    <a:lstStyle/>
                    <a:p>
                      <a:r>
                        <a:rPr lang="en-US" dirty="0" smtClean="0"/>
                        <a:t>ADT/AGC</a:t>
                      </a:r>
                      <a:endParaRPr lang="en-GB" dirty="0"/>
                    </a:p>
                  </a:txBody>
                  <a:tcPr/>
                </a:tc>
                <a:tc>
                  <a:txBody>
                    <a:bodyPr/>
                    <a:lstStyle/>
                    <a:p>
                      <a:r>
                        <a:rPr lang="en-US" dirty="0" smtClean="0"/>
                        <a:t>2 h</a:t>
                      </a:r>
                      <a:endParaRPr lang="en-GB" dirty="0"/>
                    </a:p>
                  </a:txBody>
                  <a:tcPr/>
                </a:tc>
              </a:tr>
              <a:tr h="370840">
                <a:tc>
                  <a:txBody>
                    <a:bodyPr/>
                    <a:lstStyle/>
                    <a:p>
                      <a:r>
                        <a:rPr lang="en-US" dirty="0" smtClean="0"/>
                        <a:t>Fri PM/night</a:t>
                      </a:r>
                      <a:endParaRPr lang="en-GB" dirty="0"/>
                    </a:p>
                  </a:txBody>
                  <a:tcPr/>
                </a:tc>
                <a:tc>
                  <a:txBody>
                    <a:bodyPr/>
                    <a:lstStyle/>
                    <a:p>
                      <a:r>
                        <a:rPr lang="en-US" dirty="0" smtClean="0"/>
                        <a:t>1.38 </a:t>
                      </a:r>
                      <a:r>
                        <a:rPr lang="en-US" dirty="0" smtClean="0"/>
                        <a:t>TeV stable beams</a:t>
                      </a:r>
                      <a:endParaRPr lang="en-GB" dirty="0"/>
                    </a:p>
                  </a:txBody>
                  <a:tcPr/>
                </a:tc>
                <a:tc>
                  <a:txBody>
                    <a:bodyPr/>
                    <a:lstStyle/>
                    <a:p>
                      <a:endParaRPr lang="en-GB" dirty="0"/>
                    </a:p>
                  </a:txBody>
                  <a:tcPr/>
                </a:tc>
              </a:tr>
              <a:tr h="370840">
                <a:tc>
                  <a:txBody>
                    <a:bodyPr/>
                    <a:lstStyle/>
                    <a:p>
                      <a:r>
                        <a:rPr lang="en-US" dirty="0" smtClean="0"/>
                        <a:t>Sat between</a:t>
                      </a:r>
                      <a:r>
                        <a:rPr lang="en-US" baseline="0" dirty="0" smtClean="0"/>
                        <a:t> fills</a:t>
                      </a:r>
                      <a:endParaRPr lang="en-GB" dirty="0"/>
                    </a:p>
                  </a:txBody>
                  <a:tcPr/>
                </a:tc>
                <a:tc>
                  <a:txBody>
                    <a:bodyPr/>
                    <a:lstStyle/>
                    <a:p>
                      <a:r>
                        <a:rPr lang="en-US" dirty="0" smtClean="0"/>
                        <a:t>Energy gaps interlock test</a:t>
                      </a:r>
                      <a:endParaRPr lang="en-GB" dirty="0"/>
                    </a:p>
                  </a:txBody>
                  <a:tcPr/>
                </a:tc>
                <a:tc>
                  <a:txBody>
                    <a:bodyPr/>
                    <a:lstStyle/>
                    <a:p>
                      <a:r>
                        <a:rPr lang="en-US" dirty="0" smtClean="0"/>
                        <a:t>1 h</a:t>
                      </a:r>
                      <a:endParaRPr lang="en-GB" dirty="0"/>
                    </a:p>
                  </a:txBody>
                  <a:tcPr/>
                </a:tc>
              </a:tr>
              <a:tr h="370840">
                <a:tc>
                  <a:txBody>
                    <a:bodyPr/>
                    <a:lstStyle/>
                    <a:p>
                      <a:r>
                        <a:rPr lang="en-US" dirty="0" smtClean="0"/>
                        <a:t>Sat PM</a:t>
                      </a:r>
                      <a:endParaRPr lang="en-GB" dirty="0"/>
                    </a:p>
                  </a:txBody>
                  <a:tcPr/>
                </a:tc>
                <a:tc>
                  <a:txBody>
                    <a:bodyPr/>
                    <a:lstStyle/>
                    <a:p>
                      <a:r>
                        <a:rPr lang="en-US" dirty="0" smtClean="0"/>
                        <a:t>1.38 TeV (plus extra ramp for quench test)</a:t>
                      </a:r>
                      <a:endParaRPr lang="en-GB" dirty="0"/>
                    </a:p>
                  </a:txBody>
                  <a:tcPr/>
                </a:tc>
                <a:tc>
                  <a:txBody>
                    <a:bodyPr/>
                    <a:lstStyle/>
                    <a:p>
                      <a:endParaRPr lang="en-GB" dirty="0"/>
                    </a:p>
                  </a:txBody>
                  <a:tcPr/>
                </a:tc>
              </a:tr>
              <a:tr h="370840">
                <a:tc>
                  <a:txBody>
                    <a:bodyPr/>
                    <a:lstStyle/>
                    <a:p>
                      <a:r>
                        <a:rPr lang="en-US" dirty="0" smtClean="0"/>
                        <a:t>Sat night</a:t>
                      </a:r>
                      <a:endParaRPr lang="en-GB" dirty="0"/>
                    </a:p>
                  </a:txBody>
                  <a:tcPr/>
                </a:tc>
                <a:tc>
                  <a:txBody>
                    <a:bodyPr/>
                    <a:lstStyle/>
                    <a:p>
                      <a:r>
                        <a:rPr lang="en-US" dirty="0" smtClean="0"/>
                        <a:t>1.38 TeV stable beams</a:t>
                      </a:r>
                      <a:endParaRPr lang="en-GB" dirty="0"/>
                    </a:p>
                  </a:txBody>
                  <a:tcPr/>
                </a:tc>
                <a:tc>
                  <a:txBody>
                    <a:bodyPr/>
                    <a:lstStyle/>
                    <a:p>
                      <a:endParaRPr lang="en-GB" dirty="0"/>
                    </a:p>
                  </a:txBody>
                  <a:tcPr/>
                </a:tc>
              </a:tr>
              <a:tr h="370840">
                <a:tc>
                  <a:txBody>
                    <a:bodyPr/>
                    <a:lstStyle/>
                    <a:p>
                      <a:r>
                        <a:rPr lang="en-US" dirty="0" smtClean="0"/>
                        <a:t>Sunday</a:t>
                      </a:r>
                      <a:r>
                        <a:rPr lang="en-US" baseline="0" dirty="0" smtClean="0"/>
                        <a:t> AM</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Back to 3.5 TeV, test ramp</a:t>
                      </a:r>
                      <a:endParaRPr lang="en-GB" dirty="0" smtClean="0"/>
                    </a:p>
                  </a:txBody>
                  <a:tcPr/>
                </a:tc>
                <a:tc>
                  <a:txBody>
                    <a:bodyPr/>
                    <a:lstStyle/>
                    <a:p>
                      <a:endParaRPr lang="en-GB" dirty="0"/>
                    </a:p>
                  </a:txBody>
                  <a:tcPr/>
                </a:tc>
              </a:tr>
              <a:tr h="370840">
                <a:tc>
                  <a:txBody>
                    <a:bodyPr/>
                    <a:lstStyle/>
                    <a:p>
                      <a:r>
                        <a:rPr lang="en-GB" dirty="0" smtClean="0"/>
                        <a:t>Sun AM/PM</a:t>
                      </a:r>
                      <a:endParaRPr lang="en-GB" dirty="0"/>
                    </a:p>
                  </a:txBody>
                  <a:tcPr/>
                </a:tc>
                <a:tc>
                  <a:txBody>
                    <a:bodyPr/>
                    <a:lstStyle/>
                    <a:p>
                      <a:r>
                        <a:rPr lang="en-US" dirty="0" smtClean="0"/>
                        <a:t>Transfer lines tests</a:t>
                      </a:r>
                      <a:endParaRPr lang="en-GB" dirty="0"/>
                    </a:p>
                  </a:txBody>
                  <a:tcPr/>
                </a:tc>
                <a:tc>
                  <a:txBody>
                    <a:bodyPr/>
                    <a:lstStyle/>
                    <a:p>
                      <a:r>
                        <a:rPr lang="en-US" dirty="0" smtClean="0"/>
                        <a:t>3 h</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Sun AM/PM</a:t>
                      </a:r>
                    </a:p>
                  </a:txBody>
                  <a:tcPr/>
                </a:tc>
                <a:tc>
                  <a:txBody>
                    <a:bodyPr/>
                    <a:lstStyle/>
                    <a:p>
                      <a:r>
                        <a:rPr lang="en-GB" dirty="0" smtClean="0"/>
                        <a:t>Aperture </a:t>
                      </a:r>
                      <a:r>
                        <a:rPr lang="en-GB" dirty="0" smtClean="0"/>
                        <a:t>measurement </a:t>
                      </a:r>
                      <a:r>
                        <a:rPr lang="en-GB" dirty="0" smtClean="0"/>
                        <a:t>TI2/8</a:t>
                      </a:r>
                      <a:endParaRPr lang="en-GB" dirty="0"/>
                    </a:p>
                  </a:txBody>
                  <a:tcPr/>
                </a:tc>
                <a:tc>
                  <a:txBody>
                    <a:bodyPr/>
                    <a:lstStyle/>
                    <a:p>
                      <a:r>
                        <a:rPr lang="en-GB" dirty="0" smtClean="0"/>
                        <a:t>3h</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Sun AM/PM</a:t>
                      </a:r>
                    </a:p>
                  </a:txBody>
                  <a:tcPr/>
                </a:tc>
                <a:tc>
                  <a:txBody>
                    <a:bodyPr/>
                    <a:lstStyle/>
                    <a:p>
                      <a:r>
                        <a:rPr lang="en-US" dirty="0" smtClean="0"/>
                        <a:t>Intensity increase with 75 ns</a:t>
                      </a:r>
                      <a:endParaRPr lang="en-GB" dirty="0"/>
                    </a:p>
                  </a:txBody>
                  <a:tcPr/>
                </a:tc>
                <a:tc>
                  <a:txBody>
                    <a:bodyPr/>
                    <a:lstStyle/>
                    <a:p>
                      <a:r>
                        <a:rPr lang="en-US" dirty="0" smtClean="0"/>
                        <a:t>2 h</a:t>
                      </a:r>
                      <a:endParaRPr lang="en-GB" dirty="0"/>
                    </a:p>
                  </a:txBody>
                  <a:tcPr/>
                </a:tc>
              </a:tr>
              <a:tr h="370840">
                <a:tc>
                  <a:txBody>
                    <a:bodyPr/>
                    <a:lstStyle/>
                    <a:p>
                      <a:r>
                        <a:rPr lang="en-GB" dirty="0" smtClean="0"/>
                        <a:t>Sun</a:t>
                      </a:r>
                      <a:r>
                        <a:rPr lang="en-GB" baseline="0" dirty="0" smtClean="0"/>
                        <a:t> PM/night</a:t>
                      </a:r>
                      <a:endParaRPr lang="en-GB" dirty="0"/>
                    </a:p>
                  </a:txBody>
                  <a:tcPr/>
                </a:tc>
                <a:tc>
                  <a:txBody>
                    <a:bodyPr/>
                    <a:lstStyle/>
                    <a:p>
                      <a:r>
                        <a:rPr lang="en-US" dirty="0" smtClean="0"/>
                        <a:t>Physics</a:t>
                      </a:r>
                      <a:r>
                        <a:rPr lang="en-US" baseline="0" dirty="0" smtClean="0"/>
                        <a:t> 296 bunches</a:t>
                      </a:r>
                      <a:endParaRPr lang="en-GB" dirty="0"/>
                    </a:p>
                  </a:txBody>
                  <a:tcPr/>
                </a:tc>
                <a:tc>
                  <a:txBody>
                    <a:bodyPr/>
                    <a:lstStyle/>
                    <a:p>
                      <a:endParaRPr lang="en-GB" dirty="0"/>
                    </a:p>
                  </a:txBody>
                  <a:tcPr/>
                </a:tc>
              </a:tr>
              <a:tr h="370840">
                <a:tc>
                  <a:txBody>
                    <a:bodyPr/>
                    <a:lstStyle/>
                    <a:p>
                      <a:r>
                        <a:rPr lang="en-US" dirty="0" smtClean="0"/>
                        <a:t>Mon 06:00</a:t>
                      </a:r>
                      <a:endParaRPr lang="en-GB" dirty="0"/>
                    </a:p>
                  </a:txBody>
                  <a:tcPr/>
                </a:tc>
                <a:tc>
                  <a:txBody>
                    <a:bodyPr/>
                    <a:lstStyle/>
                    <a:p>
                      <a:r>
                        <a:rPr lang="en-US" dirty="0" smtClean="0"/>
                        <a:t>Dump</a:t>
                      </a:r>
                      <a:r>
                        <a:rPr lang="en-US" baseline="0" dirty="0" smtClean="0"/>
                        <a:t> beams for TS</a:t>
                      </a:r>
                      <a:endParaRPr lang="en-GB" dirty="0"/>
                    </a:p>
                  </a:txBody>
                  <a:tcPr/>
                </a:tc>
                <a:tc>
                  <a:txBody>
                    <a:bodyPr/>
                    <a:lstStyle/>
                    <a:p>
                      <a:endParaRPr lang="en-GB" dirty="0"/>
                    </a:p>
                  </a:txBody>
                  <a:tcPr/>
                </a:tc>
              </a:tr>
            </a:tbl>
          </a:graphicData>
        </a:graphic>
      </p:graphicFrame>
      <p:sp>
        <p:nvSpPr>
          <p:cNvPr id="7" name="TextBox 6"/>
          <p:cNvSpPr txBox="1"/>
          <p:nvPr/>
        </p:nvSpPr>
        <p:spPr>
          <a:xfrm>
            <a:off x="1403560" y="5517290"/>
            <a:ext cx="6093335" cy="400110"/>
          </a:xfrm>
          <a:prstGeom prst="rect">
            <a:avLst/>
          </a:prstGeom>
          <a:noFill/>
        </p:spPr>
        <p:txBody>
          <a:bodyPr wrap="none" rtlCol="0">
            <a:spAutoFit/>
          </a:bodyPr>
          <a:lstStyle/>
          <a:p>
            <a:r>
              <a:rPr lang="en-US" dirty="0" smtClean="0"/>
              <a:t>Note: no 50 ns nor 25 ns required over the weekend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Noted – Per Hagen</a:t>
            </a:r>
            <a:endParaRPr lang="en-GB" dirty="0"/>
          </a:p>
        </p:txBody>
      </p:sp>
      <p:sp>
        <p:nvSpPr>
          <p:cNvPr id="3" name="Footer Placeholder 2"/>
          <p:cNvSpPr>
            <a:spLocks noGrp="1"/>
          </p:cNvSpPr>
          <p:nvPr>
            <p:ph type="ftr" sz="quarter" idx="10"/>
          </p:nvPr>
        </p:nvSpPr>
        <p:spPr/>
        <p:txBody>
          <a:bodyPr/>
          <a:lstStyle/>
          <a:p>
            <a:r>
              <a:rPr lang="en-US" smtClean="0"/>
              <a:t>LHC 8:30 meeting</a:t>
            </a:r>
            <a:endParaRPr lang="en-US" dirty="0"/>
          </a:p>
        </p:txBody>
      </p:sp>
      <p:sp>
        <p:nvSpPr>
          <p:cNvPr id="4" name="Slide Number Placeholder 3"/>
          <p:cNvSpPr>
            <a:spLocks noGrp="1"/>
          </p:cNvSpPr>
          <p:nvPr>
            <p:ph type="sldNum" sz="quarter" idx="11"/>
          </p:nvPr>
        </p:nvSpPr>
        <p:spPr/>
        <p:txBody>
          <a:bodyPr/>
          <a:lstStyle/>
          <a:p>
            <a:fld id="{20D66058-8582-419F-AA3B-A79C8D77E78A}" type="slidenum">
              <a:rPr lang="en-US" smtClean="0"/>
              <a:pPr/>
              <a:t>9</a:t>
            </a:fld>
            <a:endParaRPr lang="en-US"/>
          </a:p>
        </p:txBody>
      </p:sp>
      <p:sp>
        <p:nvSpPr>
          <p:cNvPr id="5" name="Date Placeholder 4"/>
          <p:cNvSpPr>
            <a:spLocks noGrp="1"/>
          </p:cNvSpPr>
          <p:nvPr>
            <p:ph type="dt" sz="half" idx="12"/>
          </p:nvPr>
        </p:nvSpPr>
        <p:spPr/>
        <p:txBody>
          <a:bodyPr/>
          <a:lstStyle/>
          <a:p>
            <a:r>
              <a:rPr lang="en-US" smtClean="0"/>
              <a:t>25/03/2011</a:t>
            </a:r>
            <a:endParaRPr lang="en-US" dirty="0"/>
          </a:p>
        </p:txBody>
      </p:sp>
      <p:pic>
        <p:nvPicPr>
          <p:cNvPr id="2050" name="il_fi" descr="http://nedcolville.files.wordpress.com/2010/11/kronenbourg-1664-logo.jpg"/>
          <p:cNvPicPr>
            <a:picLocks noChangeAspect="1" noChangeArrowheads="1"/>
          </p:cNvPicPr>
          <p:nvPr/>
        </p:nvPicPr>
        <p:blipFill>
          <a:blip r:embed="rId2" cstate="print"/>
          <a:srcRect/>
          <a:stretch>
            <a:fillRect/>
          </a:stretch>
        </p:blipFill>
        <p:spPr bwMode="auto">
          <a:xfrm>
            <a:off x="2627730" y="2780910"/>
            <a:ext cx="3407303" cy="2551588"/>
          </a:xfrm>
          <a:prstGeom prst="rect">
            <a:avLst/>
          </a:prstGeom>
          <a:noFill/>
          <a:ln w="9525">
            <a:noFill/>
            <a:miter lim="800000"/>
            <a:headEnd/>
            <a:tailEnd/>
          </a:ln>
        </p:spPr>
      </p:pic>
      <p:sp>
        <p:nvSpPr>
          <p:cNvPr id="7" name="TextBox 6"/>
          <p:cNvSpPr txBox="1"/>
          <p:nvPr/>
        </p:nvSpPr>
        <p:spPr>
          <a:xfrm>
            <a:off x="1547580" y="1412720"/>
            <a:ext cx="5472760" cy="1169551"/>
          </a:xfrm>
          <a:prstGeom prst="rect">
            <a:avLst/>
          </a:prstGeom>
          <a:noFill/>
        </p:spPr>
        <p:txBody>
          <a:bodyPr wrap="square" rtlCol="0">
            <a:spAutoFit/>
          </a:bodyPr>
          <a:lstStyle/>
          <a:p>
            <a:r>
              <a:rPr lang="en-US" dirty="0" smtClean="0"/>
              <a:t>Will the “soon to come” fill 1664 be celebrated? with or without crossing angle…</a:t>
            </a:r>
            <a:endParaRPr lang="en-GB" dirty="0" smtClean="0"/>
          </a:p>
          <a:p>
            <a:endParaRPr lang="en-GB"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45397</TotalTime>
  <Words>477</Words>
  <Application>Microsoft Office PowerPoint</Application>
  <PresentationFormat>On-screen Show (4:3)</PresentationFormat>
  <Paragraphs>88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Pixel</vt:lpstr>
      <vt:lpstr>Yesterday morning</vt:lpstr>
      <vt:lpstr>Slide 2</vt:lpstr>
      <vt:lpstr>Thursday continued</vt:lpstr>
      <vt:lpstr>1.8 TeV continued</vt:lpstr>
      <vt:lpstr>Summary collimation setup</vt:lpstr>
      <vt:lpstr>Hum..</vt:lpstr>
      <vt:lpstr>Stable beams</vt:lpstr>
      <vt:lpstr>Incoming</vt:lpstr>
      <vt:lpstr>Noted – Per Hagen</vt:lpstr>
      <vt:lpstr>Slide 10</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2639</cp:revision>
  <dcterms:created xsi:type="dcterms:W3CDTF">2010-07-26T05:43:59Z</dcterms:created>
  <dcterms:modified xsi:type="dcterms:W3CDTF">2011-03-25T08:25:15Z</dcterms:modified>
</cp:coreProperties>
</file>