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673" r:id="rId2"/>
    <p:sldId id="746" r:id="rId3"/>
    <p:sldId id="759" r:id="rId4"/>
    <p:sldId id="752" r:id="rId5"/>
    <p:sldId id="757" r:id="rId6"/>
    <p:sldId id="760" r:id="rId7"/>
    <p:sldId id="722" r:id="rId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94706" autoAdjust="0"/>
  </p:normalViewPr>
  <p:slideViewPr>
    <p:cSldViewPr>
      <p:cViewPr varScale="1">
        <p:scale>
          <a:sx n="107" d="100"/>
          <a:sy n="107" d="100"/>
        </p:scale>
        <p:origin x="-10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3/18/2011</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Thursday 17/3 </a:t>
            </a:r>
            <a:endParaRPr lang="en-US" dirty="0"/>
          </a:p>
        </p:txBody>
      </p:sp>
      <p:sp>
        <p:nvSpPr>
          <p:cNvPr id="6" name="Content Placeholder 5"/>
          <p:cNvSpPr>
            <a:spLocks noGrp="1"/>
          </p:cNvSpPr>
          <p:nvPr>
            <p:ph idx="1"/>
          </p:nvPr>
        </p:nvSpPr>
        <p:spPr>
          <a:xfrm>
            <a:off x="304800" y="990600"/>
            <a:ext cx="8686800" cy="2057400"/>
          </a:xfrm>
        </p:spPr>
        <p:txBody>
          <a:bodyPr/>
          <a:lstStyle/>
          <a:p>
            <a:r>
              <a:rPr lang="en-US" sz="2000" dirty="0" smtClean="0"/>
              <a:t>Morning: evaluation of the origin of the timing problem occurred over night and the implication on machine protection</a:t>
            </a:r>
          </a:p>
          <a:p>
            <a:r>
              <a:rPr lang="en-US" sz="2000" dirty="0" smtClean="0"/>
              <a:t>09:00 – 12:00 Dry ramp to validate energy and </a:t>
            </a:r>
            <a:r>
              <a:rPr lang="en-US" sz="2000" dirty="0" smtClean="0">
                <a:latin typeface="Symbol" pitchFamily="18" charset="2"/>
                <a:sym typeface="Wingdings" pitchFamily="2" charset="2"/>
              </a:rPr>
              <a:t>b</a:t>
            </a:r>
            <a:r>
              <a:rPr lang="en-US" sz="2000" dirty="0" smtClean="0">
                <a:sym typeface="Wingdings" pitchFamily="2" charset="2"/>
              </a:rPr>
              <a:t>* limit </a:t>
            </a:r>
            <a:r>
              <a:rPr lang="en-US" sz="2000" dirty="0" smtClean="0"/>
              <a:t>functions for collimators</a:t>
            </a:r>
            <a:endParaRPr lang="en-US" sz="2000" dirty="0" smtClean="0">
              <a:sym typeface="Wingdings" pitchFamily="2" charset="2"/>
            </a:endParaRPr>
          </a:p>
          <a:p>
            <a:r>
              <a:rPr lang="en-US" sz="2000" dirty="0" smtClean="0">
                <a:sym typeface="Wingdings" pitchFamily="2" charset="2"/>
              </a:rPr>
              <a:t>Beam 1 not available from the SPS (steering issue in TT60-TI2) likely due to the </a:t>
            </a:r>
            <a:r>
              <a:rPr lang="en-US" sz="2000" dirty="0" err="1" smtClean="0">
                <a:sym typeface="Wingdings" pitchFamily="2" charset="2"/>
              </a:rPr>
              <a:t>remanent</a:t>
            </a:r>
            <a:r>
              <a:rPr lang="en-US" sz="2000" dirty="0" smtClean="0">
                <a:sym typeface="Wingdings" pitchFamily="2" charset="2"/>
              </a:rPr>
              <a:t> field of the </a:t>
            </a:r>
            <a:r>
              <a:rPr lang="en-US" sz="2000" dirty="0" err="1" smtClean="0">
                <a:sym typeface="Wingdings" pitchFamily="2" charset="2"/>
              </a:rPr>
              <a:t>HiRadMat</a:t>
            </a:r>
            <a:r>
              <a:rPr lang="en-US" sz="2000" dirty="0" smtClean="0">
                <a:sym typeface="Wingdings" pitchFamily="2" charset="2"/>
              </a:rPr>
              <a:t>/TI2 switching magnet after a test</a:t>
            </a:r>
          </a:p>
          <a:p>
            <a:r>
              <a:rPr lang="en-US" sz="2000" dirty="0" smtClean="0">
                <a:sym typeface="Wingdings" pitchFamily="2" charset="2"/>
              </a:rPr>
              <a:t>Beginning of the afternoon: decision to operate the machine with low intensity and progress with commissioning activities while waiting for deployment of new firmware for the timing distribution</a:t>
            </a:r>
          </a:p>
          <a:p>
            <a:r>
              <a:rPr lang="en-US" sz="2000" dirty="0" smtClean="0">
                <a:sym typeface="Wingdings" pitchFamily="2" charset="2"/>
              </a:rPr>
              <a:t>14:00 – 19:00 several interruptions:</a:t>
            </a:r>
          </a:p>
          <a:p>
            <a:pPr lvl="1"/>
            <a:r>
              <a:rPr lang="en-US" sz="1600" dirty="0" smtClean="0">
                <a:sym typeface="Wingdings" pitchFamily="2" charset="2"/>
              </a:rPr>
              <a:t>BST</a:t>
            </a:r>
          </a:p>
          <a:p>
            <a:pPr lvl="1"/>
            <a:r>
              <a:rPr lang="en-US" sz="1600" dirty="0" smtClean="0">
                <a:sym typeface="Wingdings" pitchFamily="2" charset="2"/>
              </a:rPr>
              <a:t>NFS  concentrators not working (BLM/collimators logging 222 GB of data in 1 day)</a:t>
            </a:r>
          </a:p>
          <a:p>
            <a:pPr lvl="1"/>
            <a:r>
              <a:rPr lang="en-US" sz="1600" dirty="0" smtClean="0">
                <a:sym typeface="Wingdings" pitchFamily="2" charset="2"/>
              </a:rPr>
              <a:t>PS Booster</a:t>
            </a:r>
          </a:p>
          <a:p>
            <a:r>
              <a:rPr lang="en-US" sz="2000" dirty="0" smtClean="0">
                <a:sym typeface="Wingdings" pitchFamily="2" charset="2"/>
              </a:rPr>
              <a:t>19:00 - Setting-up of ramp to 1.38 </a:t>
            </a:r>
            <a:r>
              <a:rPr lang="en-US" sz="2000" dirty="0" smtClean="0">
                <a:sym typeface="Wingdings" pitchFamily="2" charset="2"/>
              </a:rPr>
              <a:t>TeV</a:t>
            </a:r>
          </a:p>
          <a:p>
            <a:r>
              <a:rPr lang="en-US" sz="2000" dirty="0" smtClean="0">
                <a:sym typeface="Wingdings" pitchFamily="2" charset="2"/>
              </a:rPr>
              <a:t>04:30 – FIDEL chromaticity and tune corrections at 450 GeV</a:t>
            </a:r>
            <a:endParaRPr lang="en-US" sz="2000" dirty="0" smtClean="0">
              <a:sym typeface="Wingdings" pitchFamily="2" charset="2"/>
            </a:endParaRPr>
          </a:p>
          <a:p>
            <a:endParaRPr lang="en-US" sz="2000" dirty="0" smtClean="0">
              <a:sym typeface="Wingdings" pitchFamily="2" charset="2"/>
            </a:endParaRPr>
          </a:p>
          <a:p>
            <a:endParaRPr lang="en-US" sz="2000" dirty="0" smtClean="0"/>
          </a:p>
          <a:p>
            <a:endParaRPr lang="en-US" sz="2000" dirty="0" smtClean="0"/>
          </a:p>
          <a:p>
            <a:endParaRPr lang="en-US" sz="2000" dirty="0" smtClean="0"/>
          </a:p>
          <a:p>
            <a:pPr lvl="1"/>
            <a:endParaRPr lang="en-US" sz="2000" dirty="0" smtClean="0"/>
          </a:p>
          <a:p>
            <a:endParaRPr lang="en-GB" sz="1600" dirty="0" smtClean="0"/>
          </a:p>
          <a:p>
            <a:pPr lvl="1">
              <a:buNone/>
            </a:pPr>
            <a:endParaRPr lang="en-US" sz="1600" dirty="0" smtClean="0"/>
          </a:p>
          <a:p>
            <a:pPr lvl="1"/>
            <a:endParaRPr lang="en-US" sz="1600" dirty="0" smtClean="0"/>
          </a:p>
          <a:p>
            <a:pPr lvl="1"/>
            <a:endParaRPr lang="en-US" sz="1600" dirty="0" smtClean="0"/>
          </a:p>
          <a:p>
            <a:endParaRPr lang="en-US" sz="2000" dirty="0" smtClean="0"/>
          </a:p>
          <a:p>
            <a:endParaRPr lang="en-US" sz="2000" dirty="0" smtClean="0">
              <a:sym typeface="Wingdings" pitchFamily="2" charset="2"/>
            </a:endParaRPr>
          </a:p>
          <a:p>
            <a:endParaRPr lang="en-US" sz="2000" dirty="0" smtClean="0"/>
          </a:p>
          <a:p>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Beam dump on Wed at 22:49</a:t>
            </a:r>
            <a:endParaRPr lang="en-GB" dirty="0"/>
          </a:p>
        </p:txBody>
      </p:sp>
      <p:sp>
        <p:nvSpPr>
          <p:cNvPr id="5" name="Text Placeholder 4"/>
          <p:cNvSpPr>
            <a:spLocks noGrp="1"/>
          </p:cNvSpPr>
          <p:nvPr>
            <p:ph type="body" sz="half" idx="10"/>
          </p:nvPr>
        </p:nvSpPr>
        <p:spPr>
          <a:xfrm>
            <a:off x="152400" y="990600"/>
            <a:ext cx="4114800" cy="1219200"/>
          </a:xfrm>
        </p:spPr>
        <p:txBody>
          <a:bodyPr/>
          <a:lstStyle/>
          <a:p>
            <a:r>
              <a:rPr lang="en-GB" sz="2400" dirty="0" smtClean="0"/>
              <a:t>Discovered that RT_REF signal is </a:t>
            </a:r>
            <a:r>
              <a:rPr lang="en-GB" sz="2400" dirty="0" err="1" smtClean="0"/>
              <a:t>mis</a:t>
            </a:r>
            <a:r>
              <a:rPr lang="en-GB" sz="2400" dirty="0" smtClean="0"/>
              <a:t>-mapped between devices within the post-mortem logs (S. Page)</a:t>
            </a:r>
          </a:p>
          <a:p>
            <a:r>
              <a:rPr lang="en-GB" sz="2400" dirty="0" smtClean="0"/>
              <a:t>Caused by the tune feedback likely reacting to </a:t>
            </a:r>
            <a:r>
              <a:rPr lang="en-GB" sz="2400" dirty="0" smtClean="0">
                <a:solidFill>
                  <a:srgbClr val="FF0000"/>
                </a:solidFill>
              </a:rPr>
              <a:t>wrong measurement of the tune as a result of the timing problem</a:t>
            </a:r>
          </a:p>
        </p:txBody>
      </p:sp>
      <p:pic>
        <p:nvPicPr>
          <p:cNvPr id="1026" name="Picture 2"/>
          <p:cNvPicPr>
            <a:picLocks noChangeAspect="1" noChangeArrowheads="1"/>
          </p:cNvPicPr>
          <p:nvPr/>
        </p:nvPicPr>
        <p:blipFill>
          <a:blip r:embed="rId3" cstate="print"/>
          <a:srcRect/>
          <a:stretch>
            <a:fillRect/>
          </a:stretch>
        </p:blipFill>
        <p:spPr bwMode="auto">
          <a:xfrm>
            <a:off x="4267809" y="990600"/>
            <a:ext cx="4876191" cy="3805715"/>
          </a:xfrm>
          <a:prstGeom prst="rect">
            <a:avLst/>
          </a:prstGeom>
          <a:noFill/>
          <a:ln w="9525">
            <a:noFill/>
            <a:miter lim="800000"/>
            <a:headEnd/>
            <a:tailEnd/>
          </a:ln>
          <a:effectLst/>
        </p:spPr>
      </p:pic>
      <p:sp>
        <p:nvSpPr>
          <p:cNvPr id="8" name="Text Placeholder 4"/>
          <p:cNvSpPr>
            <a:spLocks noGrp="1"/>
          </p:cNvSpPr>
          <p:nvPr>
            <p:ph type="body" sz="half" idx="10"/>
          </p:nvPr>
        </p:nvSpPr>
        <p:spPr>
          <a:xfrm>
            <a:off x="152400" y="4800600"/>
            <a:ext cx="8839200" cy="1219200"/>
          </a:xfrm>
        </p:spPr>
        <p:txBody>
          <a:bodyPr/>
          <a:lstStyle/>
          <a:p>
            <a:r>
              <a:rPr lang="en-GB" sz="2400" dirty="0" smtClean="0"/>
              <a:t>Actions: New release of the MTG firmware (tested yesterday after re-production of the error with old firmware)</a:t>
            </a:r>
          </a:p>
          <a:p>
            <a:r>
              <a:rPr lang="en-GB" sz="2400" dirty="0" smtClean="0"/>
              <a:t>Update of the BBQ timing receiver firmware</a:t>
            </a:r>
          </a:p>
          <a:p>
            <a:endParaRPr lang="en-GB"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3"/>
          </p:nvPr>
        </p:nvSpPr>
        <p:spPr>
          <a:xfrm>
            <a:off x="4876800" y="990600"/>
            <a:ext cx="4038600" cy="5257800"/>
          </a:xfrm>
        </p:spPr>
        <p:txBody>
          <a:bodyPr/>
          <a:lstStyle/>
          <a:p>
            <a:r>
              <a:rPr lang="en-US" sz="2000" dirty="0" smtClean="0"/>
              <a:t>All energy values were correctly sent to the GMT. Energy and flags sent by the SMP </a:t>
            </a:r>
            <a:r>
              <a:rPr lang="en-US" sz="2000" smtClean="0"/>
              <a:t>during ramp-up</a:t>
            </a:r>
            <a:endParaRPr lang="en-GB" dirty="0"/>
          </a:p>
        </p:txBody>
      </p:sp>
      <p:sp>
        <p:nvSpPr>
          <p:cNvPr id="3" name="Title 2"/>
          <p:cNvSpPr>
            <a:spLocks noGrp="1"/>
          </p:cNvSpPr>
          <p:nvPr>
            <p:ph type="title"/>
          </p:nvPr>
        </p:nvSpPr>
        <p:spPr>
          <a:xfrm>
            <a:off x="838200" y="152400"/>
            <a:ext cx="8077200" cy="792163"/>
          </a:xfrm>
        </p:spPr>
        <p:txBody>
          <a:bodyPr/>
          <a:lstStyle/>
          <a:p>
            <a:r>
              <a:rPr lang="en-GB" dirty="0" smtClean="0"/>
              <a:t>SMP distribution during timing problem</a:t>
            </a:r>
            <a:endParaRPr lang="en-GB" dirty="0"/>
          </a:p>
        </p:txBody>
      </p:sp>
      <p:sp>
        <p:nvSpPr>
          <p:cNvPr id="4" name="Text Placeholder 3"/>
          <p:cNvSpPr>
            <a:spLocks noGrp="1"/>
          </p:cNvSpPr>
          <p:nvPr>
            <p:ph type="body" sz="half" idx="10"/>
          </p:nvPr>
        </p:nvSpPr>
        <p:spPr/>
        <p:txBody>
          <a:bodyPr/>
          <a:lstStyle/>
          <a:p>
            <a:endParaRPr lang="en-GB" dirty="0"/>
          </a:p>
        </p:txBody>
      </p:sp>
      <p:pic>
        <p:nvPicPr>
          <p:cNvPr id="6" name="Chart 1"/>
          <p:cNvPicPr>
            <a:picLocks noChangeAspect="1" noChangeArrowheads="1"/>
          </p:cNvPicPr>
          <p:nvPr/>
        </p:nvPicPr>
        <p:blipFill>
          <a:blip r:embed="rId2" cstate="print"/>
          <a:srcRect/>
          <a:stretch>
            <a:fillRect/>
          </a:stretch>
        </p:blipFill>
        <p:spPr bwMode="auto">
          <a:xfrm>
            <a:off x="30676" y="990600"/>
            <a:ext cx="4769924" cy="3175072"/>
          </a:xfrm>
          <a:prstGeom prst="rect">
            <a:avLst/>
          </a:prstGeom>
          <a:noFill/>
          <a:ln w="9525">
            <a:noFill/>
            <a:miter lim="800000"/>
            <a:headEnd/>
            <a:tailEnd/>
          </a:ln>
        </p:spPr>
      </p:pic>
      <p:pic>
        <p:nvPicPr>
          <p:cNvPr id="21507" name="Chart 2"/>
          <p:cNvPicPr>
            <a:picLocks noChangeAspect="1" noChangeArrowheads="1"/>
          </p:cNvPicPr>
          <p:nvPr/>
        </p:nvPicPr>
        <p:blipFill>
          <a:blip r:embed="rId3" cstate="print"/>
          <a:srcRect/>
          <a:stretch>
            <a:fillRect/>
          </a:stretch>
        </p:blipFill>
        <p:spPr bwMode="auto">
          <a:xfrm>
            <a:off x="4297876" y="3790227"/>
            <a:ext cx="4769924" cy="3067773"/>
          </a:xfrm>
          <a:prstGeom prst="rect">
            <a:avLst/>
          </a:prstGeom>
          <a:noFill/>
          <a:ln w="9525">
            <a:noFill/>
            <a:miter lim="800000"/>
            <a:headEnd/>
            <a:tailEnd/>
          </a:ln>
        </p:spPr>
      </p:pic>
      <p:sp>
        <p:nvSpPr>
          <p:cNvPr id="8" name="Text Box 5"/>
          <p:cNvSpPr txBox="1">
            <a:spLocks noChangeArrowheads="1"/>
          </p:cNvSpPr>
          <p:nvPr/>
        </p:nvSpPr>
        <p:spPr bwMode="auto">
          <a:xfrm>
            <a:off x="1143000" y="5791200"/>
            <a:ext cx="1828800" cy="369332"/>
          </a:xfrm>
          <a:prstGeom prst="rect">
            <a:avLst/>
          </a:prstGeom>
          <a:solidFill>
            <a:srgbClr val="FF6600"/>
          </a:solidFill>
          <a:ln w="9525">
            <a:noFill/>
            <a:miter lim="800000"/>
            <a:headEnd/>
            <a:tailEnd/>
          </a:ln>
          <a:effectLst/>
        </p:spPr>
        <p:txBody>
          <a:bodyPr wrap="square">
            <a:spAutoFit/>
          </a:bodyPr>
          <a:lstStyle/>
          <a:p>
            <a:pPr algn="ctr">
              <a:spcBef>
                <a:spcPct val="50000"/>
              </a:spcBef>
            </a:pPr>
            <a:r>
              <a:rPr lang="en-US" b="1" dirty="0" smtClean="0">
                <a:solidFill>
                  <a:srgbClr val="FFFF00"/>
                </a:solidFill>
              </a:rPr>
              <a:t>I. Romera</a:t>
            </a:r>
            <a:endParaRPr lang="en-GB"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lstStyle/>
          <a:p>
            <a:r>
              <a:rPr lang="en-GB" sz="2000" dirty="0" smtClean="0"/>
              <a:t>- The dump from the TCTH.4L5.B1 is still under investigation. The reason for dump was "Position out of limits" but the position sensors remained well within the limits (even when looking at the fast acquisitions into the PM buffer). More news </a:t>
            </a:r>
            <a:r>
              <a:rPr lang="en-GB" sz="2000" dirty="0" err="1" smtClean="0"/>
              <a:t>asap</a:t>
            </a:r>
            <a:r>
              <a:rPr lang="en-GB" sz="2000" dirty="0" smtClean="0"/>
              <a:t>. </a:t>
            </a:r>
            <a:br>
              <a:rPr lang="en-GB" sz="2000" dirty="0" smtClean="0"/>
            </a:br>
            <a:r>
              <a:rPr lang="en-GB" sz="2000" dirty="0" smtClean="0"/>
              <a:t/>
            </a:r>
            <a:br>
              <a:rPr lang="en-GB" sz="2000" dirty="0" smtClean="0"/>
            </a:br>
            <a:r>
              <a:rPr lang="en-GB" sz="2000" dirty="0" smtClean="0"/>
              <a:t>- We set and tested without beam the energy limit functions for all collimators of type TCP, TCSG, TCLA, TCDQ in all points. This worked well. Limit thresholds are now active for the 3.5 </a:t>
            </a:r>
            <a:r>
              <a:rPr lang="en-GB" sz="2000" dirty="0" err="1" smtClean="0"/>
              <a:t>TeV</a:t>
            </a:r>
            <a:r>
              <a:rPr lang="en-GB" sz="2000" dirty="0" smtClean="0"/>
              <a:t> ramp (Settings are validated for operation). Other collimators have constant energy limits around the injection settings (500 um). </a:t>
            </a:r>
            <a:br>
              <a:rPr lang="en-GB" sz="2000" dirty="0" smtClean="0"/>
            </a:br>
            <a:r>
              <a:rPr lang="en-GB" sz="2000" dirty="0" smtClean="0"/>
              <a:t/>
            </a:r>
            <a:br>
              <a:rPr lang="en-GB" sz="2000" dirty="0" smtClean="0"/>
            </a:br>
            <a:r>
              <a:rPr lang="en-GB" sz="2000" dirty="0" smtClean="0"/>
              <a:t>- We tried a dry test with the TCT </a:t>
            </a:r>
            <a:r>
              <a:rPr lang="en-GB" sz="2000" dirty="0" err="1" smtClean="0"/>
              <a:t>betastar</a:t>
            </a:r>
            <a:r>
              <a:rPr lang="en-GB" sz="2000" dirty="0" smtClean="0"/>
              <a:t> limits during the squeeze. This did not work because there is a FESA bug in the interpolation of the gap limits </a:t>
            </a:r>
            <a:r>
              <a:rPr lang="en-GB" sz="2000" dirty="0" err="1" smtClean="0"/>
              <a:t>vs</a:t>
            </a:r>
            <a:r>
              <a:rPr lang="en-GB" sz="2000" dirty="0" smtClean="0"/>
              <a:t> </a:t>
            </a:r>
            <a:r>
              <a:rPr lang="en-GB" sz="2000" dirty="0" err="1" smtClean="0"/>
              <a:t>betastar</a:t>
            </a:r>
            <a:r>
              <a:rPr lang="en-GB" sz="2000" dirty="0" smtClean="0"/>
              <a:t>. The bug was identified and a solution is found. It will be implemented in the technical stop.</a:t>
            </a:r>
          </a:p>
        </p:txBody>
      </p:sp>
      <p:sp>
        <p:nvSpPr>
          <p:cNvPr id="3" name="Title 2"/>
          <p:cNvSpPr>
            <a:spLocks noGrp="1"/>
          </p:cNvSpPr>
          <p:nvPr>
            <p:ph type="title"/>
          </p:nvPr>
        </p:nvSpPr>
        <p:spPr/>
        <p:txBody>
          <a:bodyPr/>
          <a:lstStyle/>
          <a:p>
            <a:r>
              <a:rPr lang="en-GB" dirty="0" smtClean="0"/>
              <a:t>Collimation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r>
              <a:rPr lang="en-GB" sz="1800" dirty="0" smtClean="0"/>
              <a:t>See slide </a:t>
            </a:r>
            <a:r>
              <a:rPr lang="en-GB" sz="1800" dirty="0" err="1" smtClean="0"/>
              <a:t>P.Charrue</a:t>
            </a:r>
            <a:endParaRPr lang="en-GB" sz="4000" dirty="0"/>
          </a:p>
        </p:txBody>
      </p:sp>
      <p:sp>
        <p:nvSpPr>
          <p:cNvPr id="3" name="Title 2"/>
          <p:cNvSpPr>
            <a:spLocks noGrp="1"/>
          </p:cNvSpPr>
          <p:nvPr>
            <p:ph type="title"/>
          </p:nvPr>
        </p:nvSpPr>
        <p:spPr/>
        <p:txBody>
          <a:bodyPr/>
          <a:lstStyle/>
          <a:p>
            <a:r>
              <a:rPr lang="en-GB" dirty="0" smtClean="0"/>
              <a:t>Timing problem</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915400" cy="5257800"/>
          </a:xfrm>
        </p:spPr>
        <p:txBody>
          <a:bodyPr/>
          <a:lstStyle/>
          <a:p>
            <a:r>
              <a:rPr lang="en-GB" sz="2400" dirty="0" smtClean="0"/>
              <a:t>Prepare ramp and collision for 1.38 </a:t>
            </a:r>
            <a:r>
              <a:rPr lang="en-GB" sz="2400" dirty="0" err="1" smtClean="0"/>
              <a:t>TeV</a:t>
            </a:r>
            <a:r>
              <a:rPr lang="en-GB" sz="2400" dirty="0" smtClean="0"/>
              <a:t> operation</a:t>
            </a:r>
          </a:p>
          <a:p>
            <a:pPr lvl="1"/>
            <a:r>
              <a:rPr lang="en-GB" sz="2000" dirty="0" smtClean="0"/>
              <a:t>2 ramps lost</a:t>
            </a:r>
          </a:p>
          <a:p>
            <a:pPr lvl="2"/>
            <a:r>
              <a:rPr lang="en-GB" sz="1800" dirty="0" smtClean="0"/>
              <a:t>SIS on collimators not masked</a:t>
            </a:r>
          </a:p>
          <a:p>
            <a:pPr lvl="2"/>
            <a:r>
              <a:rPr lang="en-GB" sz="1800" dirty="0" smtClean="0"/>
              <a:t>Losses on TCTVB.4R2, when bringing into collision – needs more setting up </a:t>
            </a:r>
            <a:endParaRPr lang="en-US" sz="1800" dirty="0" smtClean="0"/>
          </a:p>
          <a:p>
            <a:pPr lvl="1"/>
            <a:r>
              <a:rPr lang="en-US" sz="2000" dirty="0" smtClean="0"/>
              <a:t>Found collisions in all IPs except ALICE</a:t>
            </a:r>
          </a:p>
          <a:p>
            <a:r>
              <a:rPr lang="en-US" sz="2400" dirty="0" smtClean="0"/>
              <a:t>FIDEL studies on </a:t>
            </a:r>
            <a:r>
              <a:rPr lang="en-US" sz="2400" dirty="0" err="1" smtClean="0"/>
              <a:t>chroma</a:t>
            </a:r>
            <a:r>
              <a:rPr lang="en-US" sz="2400" dirty="0" smtClean="0"/>
              <a:t> and tune decay at 450 </a:t>
            </a:r>
            <a:r>
              <a:rPr lang="en-US" sz="2400" dirty="0" err="1" smtClean="0"/>
              <a:t>GeV</a:t>
            </a:r>
            <a:endParaRPr lang="en-US" sz="2400" dirty="0" smtClean="0"/>
          </a:p>
          <a:p>
            <a:pPr lvl="1"/>
            <a:r>
              <a:rPr lang="en-US" sz="2000" dirty="0" err="1" smtClean="0"/>
              <a:t>Chroma</a:t>
            </a:r>
            <a:r>
              <a:rPr lang="en-US" sz="2000" dirty="0" smtClean="0"/>
              <a:t> stable, tune can be improved</a:t>
            </a:r>
          </a:p>
          <a:p>
            <a:pPr lvl="1"/>
            <a:r>
              <a:rPr lang="en-US" sz="2000" dirty="0" smtClean="0"/>
              <a:t>Test ramp with pilots</a:t>
            </a:r>
          </a:p>
          <a:p>
            <a:pPr lvl="1"/>
            <a:r>
              <a:rPr lang="en-US" sz="2000" dirty="0" smtClean="0"/>
              <a:t>When switching On the radial modulation, with tune feedback still ON, some RQT tripped: </a:t>
            </a:r>
            <a:br>
              <a:rPr lang="en-US" sz="2000" dirty="0" smtClean="0"/>
            </a:br>
            <a:r>
              <a:rPr lang="en-US" sz="2000" dirty="0" smtClean="0"/>
              <a:t>RQTF.A81B2, RQTF.A23B2, RQTF.34B2, RQTF.A45B2 </a:t>
            </a:r>
            <a:br>
              <a:rPr lang="en-US" sz="2000" dirty="0" smtClean="0"/>
            </a:br>
            <a:endParaRPr lang="en-US" sz="2000" dirty="0" smtClean="0"/>
          </a:p>
          <a:p>
            <a:endParaRPr lang="en-GB" dirty="0" smtClean="0"/>
          </a:p>
          <a:p>
            <a:endParaRPr lang="en-US" dirty="0"/>
          </a:p>
        </p:txBody>
      </p:sp>
      <p:sp>
        <p:nvSpPr>
          <p:cNvPr id="3" name="Title 2"/>
          <p:cNvSpPr>
            <a:spLocks noGrp="1"/>
          </p:cNvSpPr>
          <p:nvPr>
            <p:ph type="title"/>
          </p:nvPr>
        </p:nvSpPr>
        <p:spPr/>
        <p:txBody>
          <a:bodyPr/>
          <a:lstStyle/>
          <a:p>
            <a:r>
              <a:rPr lang="en-GB" dirty="0" smtClean="0"/>
              <a:t>“Replacement Program”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sz="2400" dirty="0" smtClean="0"/>
              <a:t>09:00 New firmware will be deployed on the operational timing server A</a:t>
            </a:r>
          </a:p>
          <a:p>
            <a:r>
              <a:rPr lang="en-GB" sz="2400" dirty="0" smtClean="0"/>
              <a:t>09:00 – 12:00 Ramp at low intensity (probe) to check timing behaviour (in particular SMP distribution)</a:t>
            </a:r>
          </a:p>
          <a:p>
            <a:pPr marL="342900" lvl="1" indent="-342900">
              <a:buFont typeface="Arial" charset="0"/>
              <a:buChar char="•"/>
            </a:pPr>
            <a:r>
              <a:rPr lang="en-GB" sz="2400" dirty="0" smtClean="0"/>
              <a:t>Aim for physics with 32 bunches</a:t>
            </a:r>
          </a:p>
          <a:p>
            <a:pPr>
              <a:buNone/>
            </a:pPr>
            <a:r>
              <a:rPr lang="en-GB" sz="4600" dirty="0" smtClean="0"/>
              <a:t/>
            </a:r>
            <a:br>
              <a:rPr lang="en-GB" sz="4600" dirty="0" smtClean="0"/>
            </a:br>
            <a:endParaRPr lang="en-GB" sz="1600" dirty="0" smtClean="0"/>
          </a:p>
          <a:p>
            <a:endParaRPr lang="en-GB" sz="2400" dirty="0"/>
          </a:p>
        </p:txBody>
      </p:sp>
      <p:sp>
        <p:nvSpPr>
          <p:cNvPr id="2" name="Title 1"/>
          <p:cNvSpPr>
            <a:spLocks noGrp="1"/>
          </p:cNvSpPr>
          <p:nvPr>
            <p:ph type="title"/>
          </p:nvPr>
        </p:nvSpPr>
        <p:spPr/>
        <p:txBody>
          <a:bodyPr/>
          <a:lstStyle/>
          <a:p>
            <a:r>
              <a:rPr lang="en-US" dirty="0" smtClean="0"/>
              <a:t>Plan</a:t>
            </a:r>
            <a:endParaRPr lang="en-US" dirty="0"/>
          </a:p>
        </p:txBody>
      </p:sp>
      <p:sp>
        <p:nvSpPr>
          <p:cNvPr id="4" name="Footer Placeholder 3"/>
          <p:cNvSpPr>
            <a:spLocks noGrp="1"/>
          </p:cNvSpPr>
          <p:nvPr>
            <p:ph type="ftr" sz="quarter" idx="4294967295"/>
          </p:nvPr>
        </p:nvSpPr>
        <p:spPr>
          <a:xfrm>
            <a:off x="0" y="6667500"/>
            <a:ext cx="3629025" cy="228600"/>
          </a:xfrm>
          <a:prstGeom prst="rect">
            <a:avLst/>
          </a:prstGeom>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4294967295"/>
          </p:nvPr>
        </p:nvSpPr>
        <p:spPr>
          <a:xfrm>
            <a:off x="8001000" y="6642100"/>
            <a:ext cx="1143000" cy="228600"/>
          </a:xfrm>
          <a:prstGeom prst="rect">
            <a:avLst/>
          </a:prstGeom>
        </p:spPr>
        <p:txBody>
          <a:bodyPr/>
          <a:lstStyle/>
          <a:p>
            <a:fld id="{CEB08561-987D-B145-A016-90E5F81A7EBF}" type="slidenum">
              <a:rPr lang="en-US" smtClean="0">
                <a:solidFill>
                  <a:srgbClr val="FFFFFF"/>
                </a:solidFill>
              </a:rPr>
              <a:pPr/>
              <a:t>7</a:t>
            </a:fld>
            <a:r>
              <a:rPr lang="en-US" smtClean="0">
                <a:solidFill>
                  <a:srgbClr val="FFFFFF"/>
                </a:solidFill>
              </a:rPr>
              <a:t> </a:t>
            </a:r>
            <a:endParaRPr lang="en-US">
              <a:solidFill>
                <a:srgbClr val="FFFFFF"/>
              </a:solidFill>
            </a:endParaRPr>
          </a:p>
        </p:txBody>
      </p:sp>
    </p:spTree>
  </p:cSld>
  <p:clrMapOvr>
    <a:masterClrMapping/>
  </p:clrMapOvr>
  <p:transition/>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22251</TotalTime>
  <Words>409</Words>
  <Application>Microsoft Office PowerPoint</Application>
  <PresentationFormat>On-screen Show (4:3)</PresentationFormat>
  <Paragraphs>67</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LHCpresentations</vt:lpstr>
      <vt:lpstr>Thursday 17/3 </vt:lpstr>
      <vt:lpstr>Beam dump on Wed at 22:49</vt:lpstr>
      <vt:lpstr>SMP distribution during timing problem</vt:lpstr>
      <vt:lpstr>Collimation</vt:lpstr>
      <vt:lpstr>Timing problem</vt:lpstr>
      <vt:lpstr>“Replacement Program”</vt:lpstr>
      <vt:lpstr>Plan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Jan Uythoven</cp:lastModifiedBy>
  <cp:revision>1889</cp:revision>
  <dcterms:created xsi:type="dcterms:W3CDTF">2010-04-25T23:23:07Z</dcterms:created>
  <dcterms:modified xsi:type="dcterms:W3CDTF">2011-03-18T09:50:08Z</dcterms:modified>
</cp:coreProperties>
</file>